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80" r:id="rId2"/>
    <p:sldMasterId id="2147484092" r:id="rId3"/>
    <p:sldMasterId id="2147484176" r:id="rId4"/>
    <p:sldMasterId id="2147484236" r:id="rId5"/>
    <p:sldMasterId id="2147484308" r:id="rId6"/>
    <p:sldMasterId id="2147484332" r:id="rId7"/>
    <p:sldMasterId id="2147484356" r:id="rId8"/>
    <p:sldMasterId id="2147484368" r:id="rId9"/>
    <p:sldMasterId id="2147484392" r:id="rId10"/>
    <p:sldMasterId id="2147484404" r:id="rId11"/>
    <p:sldMasterId id="2147484440" r:id="rId12"/>
    <p:sldMasterId id="2147484476" r:id="rId13"/>
    <p:sldMasterId id="2147484512" r:id="rId14"/>
    <p:sldMasterId id="2147484524" r:id="rId15"/>
    <p:sldMasterId id="2147484536" r:id="rId16"/>
  </p:sldMasterIdLst>
  <p:sldIdLst>
    <p:sldId id="257" r:id="rId17"/>
    <p:sldId id="385" r:id="rId18"/>
    <p:sldId id="392" r:id="rId19"/>
    <p:sldId id="396" r:id="rId20"/>
    <p:sldId id="351" r:id="rId21"/>
    <p:sldId id="331" r:id="rId22"/>
    <p:sldId id="361" r:id="rId23"/>
    <p:sldId id="363" r:id="rId24"/>
    <p:sldId id="366" r:id="rId25"/>
    <p:sldId id="367" r:id="rId26"/>
    <p:sldId id="368" r:id="rId27"/>
    <p:sldId id="369" r:id="rId28"/>
    <p:sldId id="370" r:id="rId29"/>
    <p:sldId id="371" r:id="rId30"/>
    <p:sldId id="372" r:id="rId31"/>
    <p:sldId id="376" r:id="rId32"/>
    <p:sldId id="395" r:id="rId33"/>
    <p:sldId id="389" r:id="rId34"/>
    <p:sldId id="387" r:id="rId35"/>
    <p:sldId id="380" r:id="rId36"/>
    <p:sldId id="381" r:id="rId37"/>
    <p:sldId id="398" r:id="rId38"/>
  </p:sldIdLst>
  <p:sldSz cx="9144000" cy="53990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1D81B3"/>
    <a:srgbClr val="0A60EC"/>
    <a:srgbClr val="15BEF3"/>
    <a:srgbClr val="060127"/>
    <a:srgbClr val="004C22"/>
    <a:srgbClr val="FF99CC"/>
    <a:srgbClr val="040119"/>
    <a:srgbClr val="002726"/>
    <a:srgbClr val="011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6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9" y="86"/>
      </p:cViewPr>
      <p:guideLst>
        <p:guide orient="horz" pos="17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58875"/>
          </a:xfrm>
          <a:noFill/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  <a:noFill/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71B7BE-A13E-43E4-9FAC-DD52F95E3E07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631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31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31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391FB-A803-47D4-BC85-D4761B58278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4B0B5-2753-4898-8F99-E5053C8B322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61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842BF-4856-4A5A-98DE-2BAC4E49F68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F6184-12B8-4C79-A725-D2C7F534344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4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4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5C331-0CCE-4EC6-BECE-631D0E42E64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0CC9D-B88E-41D8-9C18-4DC1268C82B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B11C64-6CE5-46AC-B6E2-BE8C6C5B1F3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6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4F98-EF66-4B25-B354-12BC1FA71F7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3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FEB3C-DE76-4E81-848F-2EEF522B452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69BBC-FE0E-42CA-9F83-714517C876B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F0FC1-9B73-404F-B0E1-A9E287FB06F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783CE-8B1C-4F49-A7A0-7F7D2316C629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7F27D-71C7-48B5-AC00-0CD0E0FCD3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3D69F-C553-4D7F-88A8-A95620FD4EAD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BE534-E730-40FF-9679-C25321E861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611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E2C9E-AD66-46A2-9FC6-8D3D1C5FBFC0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88265-ED30-4FEB-AA0F-2724C5CC975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3526E-9492-4326-A07A-A33D63C0A66B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249A2-C7F3-45E0-8506-FA243251FA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43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43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AF0BC-B17E-41C0-B711-2AE3412A6648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D374B-303E-4667-8148-91661B85967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83A4F-D708-49F8-9F50-39A809D92046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98E0F-EAB3-40BF-8AB5-FA57815980C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BAFF0-155F-43A0-BB63-4BA6324D53BB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6905D-1178-4ECB-BB54-8B71123385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61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D9F53-A054-4270-8140-77DEB36B9BCC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99A54-4C7E-4106-ABE8-007EEE7295E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33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4DE1C-BA7D-4397-A793-98FBE06B0C4D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C8895-993F-448F-8300-FF2A3E6F9C3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E3B1D-CEFA-48B6-9670-1B862CE68ABC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B436-67F7-4EFC-9073-D15DCB81B9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A9089-4E60-4DB6-B3EE-0BA34CBB9C00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B8709-66C5-476E-B570-66E7188CA7D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C200-C0CD-4905-8567-687EA0B24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F176D-F5D4-407B-BEBD-47394194E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607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DBF7-8183-40FE-8819-E0B266FCB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779868"/>
            <a:ext cx="4038600" cy="479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779868"/>
            <a:ext cx="4038600" cy="479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95135-CBA6-4F0A-8916-1BE032D22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739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739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8C36D-DC9F-42F3-8207-F6AC1F535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4E2F2-D089-488C-A0FC-F6FA1AC48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2C92-5911-401A-92DC-32A208209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57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877EA-6506-42D6-A34F-ECF0EBA92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729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7D8BC-2590-429D-BF53-1AF306D8A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3536F-4E41-4D7F-8C6B-058B8761C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79969"/>
            <a:ext cx="2286000" cy="107981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0" y="179969"/>
            <a:ext cx="6705600" cy="107981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049DA-BDD3-4A75-99AC-67D268B3D6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3A48F-A5FB-4774-8C09-899F8F3CC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51DE-813C-48BF-B22F-7FB75D5322A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602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906F9-D16F-4B50-AF12-D6DA7C11E42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EA324-39F0-4164-91BF-7E5427A64BA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34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34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5CA8-9FD7-49B3-A0BE-15A0917BEB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DBFE4-1180-4EC8-AE9E-D0FCDDA294F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3EB4-FEC2-4C17-858F-F0AAA186527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52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BBB50-E60B-439A-A4DB-CA93BC5D1DC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24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72AFA-DEEB-48E1-BEF1-F58C85111B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53366-10B0-4B5C-B6E8-B7D2DBD014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7C207-321F-46B6-AA91-69B9565F86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E4813-467D-47BF-9550-B62D1D0AF74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85BA7-715D-4B91-805C-5A1D241E18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96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D9C8D-F30B-477D-BB54-0D2B1BA163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03637-F5AC-4B96-A398-D348B37C0A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728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728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8DC8A-6A78-4165-A8D5-5498CC7B393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F0891-BE66-4443-B73E-37F5CD7339E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F6B82-ACB7-4F20-9B50-C299F37EC53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46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375EE-B558-4251-8FE2-63A0232744A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718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E5380-1C8A-4FC4-975E-0D0F6F1995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FB3DE-EF46-4003-8EC8-775B1300CE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69FE0-D0DC-4F72-825F-7EDFBE1AA9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E314E-A5C7-4119-ADB3-AA4D9E3B23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EBFFE-FE89-4310-A3BA-34548BBECE2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91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A261-588E-43E5-B33D-EFDAD3D5B2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F8DD7-8268-495B-9EBF-4207021B9B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23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23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0203-36C3-4431-A309-185076892F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19107-8569-4BA5-8E43-A520DA7DCD6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651A7-F984-44A1-9F79-DB9C08646B0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41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ACAA-A477-440D-A9F3-F96A7E7A3F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13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8E37-D26D-4F3B-81C8-70DB4C3F726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6814F-BB5A-4CAD-AD21-0BA9B9E83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CFB-D076-4723-B30D-A60C656C2A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E7DE5-A52F-408B-B742-EB57C85AE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C4B2E-3D63-4818-A25A-038C43668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84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ECF76-E0D9-4D19-9D93-F15B43863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559736"/>
            <a:ext cx="3810000" cy="32394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59736"/>
            <a:ext cx="3810000" cy="32394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0E0B8-0CEB-4A1A-9DDB-7B9E482A4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16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16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944FE-4EC1-41B0-9626-61F7F59C5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82037-7E79-411C-8E49-9279BD13B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695DD-11F4-4F74-956E-D5336E966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34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96C59-6FA0-4A38-9930-8F6266CF0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06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5D53F-4E4A-47D3-9941-49ED42016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E2564-C4F8-40A6-A29C-A21306CE4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9919"/>
            <a:ext cx="1943100" cy="431927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9919"/>
            <a:ext cx="5676900" cy="43192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024F3-89EA-46AF-BC06-0FD370967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E314E-A5C7-4119-ADB3-AA4D9E3B23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EBFFE-FE89-4310-A3BA-34548BBECE2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79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A261-588E-43E5-B33D-EFDAD3D5B2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F8DD7-8268-495B-9EBF-4207021B9B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711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711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0203-36C3-4431-A309-185076892F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19107-8569-4BA5-8E43-A520DA7DCD6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651A7-F984-44A1-9F79-DB9C08646B0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29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ACAA-A477-440D-A9F3-F96A7E7A3F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701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8E37-D26D-4F3B-81C8-70DB4C3F726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6814F-BB5A-4CAD-AD21-0BA9B9E83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CFB-D076-4723-B30D-A60C656C2A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149C1-B77D-4173-BC44-D88B780E8DE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6CEB3-FA75-47A6-A87F-AC7A93F1C9A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60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2D280-A79E-48AD-B0B4-35EB9D8E092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9322A-98B2-43A8-B340-981A70FA2DF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92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92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4A847-48E7-4B80-94F8-AF8D37DD5F5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591AC-2815-43E4-99A7-290BC579EB5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38716-A168-48CD-8377-3F4C4BF1C97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10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D489B-9CDD-4E72-89B4-A3A78BFADA9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82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4F8A3-723D-42C1-AC92-3CC1614C9B2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1F351-5CDE-4C8B-9EC1-C2AE1E8138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6A32B-86CA-4BEC-ADD2-FF3199D4C2D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149C1-B77D-4173-BC44-D88B780E8DE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6CEB3-FA75-47A6-A87F-AC7A93F1C9A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58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2D280-A79E-48AD-B0B4-35EB9D8E092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9322A-98B2-43A8-B340-981A70FA2DF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90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90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4A847-48E7-4B80-94F8-AF8D37DD5F5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591AC-2815-43E4-99A7-290BC579EB5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38716-A168-48CD-8377-3F4C4BF1C97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08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D489B-9CDD-4E72-89B4-A3A78BFADA9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80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4F8A3-723D-42C1-AC92-3CC1614C9B2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1F351-5CDE-4C8B-9EC1-C2AE1E8138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6A32B-86CA-4BEC-ADD2-FF3199D4C2D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53AD0-6072-436B-A8E6-39EDD3600B3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C5E46-8CBA-40CE-8FD0-DB79CC25469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51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D901C-B22A-4AC3-82D7-CBE5EE9820B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FA64F-59E0-42A4-ACA0-06AF2F1509A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83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83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FBEA4-7714-4670-9415-30126765203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FA045-76B0-4CC0-909C-4DBF3D6EEBA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5612A-91FC-4572-8654-E5C60E94FD9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01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E308E-AA67-4016-B6EB-2CA8C22B0AC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73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923BC-6B1E-4F01-879C-6E400E89D61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317BB-BCE7-4AA8-AAFC-6A1FF335D6F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E992F-9C12-4028-9AD7-B58E0C58BA2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80EFD-BF5C-4E0B-BD9C-86A896BEF0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193D0-9DD5-4CFE-936C-87DC5FEDA2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56F94-7C61-4903-A760-4329C61ADA6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7A31D-41B6-450F-AEC7-DB6A593E7F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7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7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9BE85-B732-4616-93C4-6180B66FD1E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BC9E9-5375-47E2-80B4-4D3646F86A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338C-5439-45DF-B09A-E8251C7B0D6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FCE87-DEFE-41AD-832A-46865897D96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6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035D-32CA-4EE7-AA7D-B02CC7EA79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1004A-3D4E-4C3A-A64C-157338F99F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ED23A-B6DA-4A4D-9859-E5BEFA44041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A2078-0532-4F1A-A419-B1786CF672CA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946A6-9120-4508-9582-1BE36A23FEE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78C02-2DB0-40CF-8A13-B98C7F4C7062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74350-E1A1-46D1-ABAB-A8EBECEC68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30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D6FD5-F360-4F8A-AA5A-4F736DB781F6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E67CD-010C-4497-9931-E5D11238FB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F8CED-6AF6-4305-88C3-7B2E6DDEE147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E0C28-1626-4F21-B39E-3BDF08F63E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62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62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243FF-375E-4C7D-B31D-6992221DA0F7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C20C3-953D-491B-B38B-233A0D7DEF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71E8F-745B-4243-B586-6E118885D4AF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9EE5E-FACE-4087-A604-6CDCE013A4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81E8D-A100-4997-9167-430E5197B743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9212E-129D-4699-884F-2129FFAF89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80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6AEF1-611A-4037-A10A-4C15D77AB494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EDAA-1685-419D-B76D-ABF0F0A8CD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52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6C258-B68E-4953-8E45-B58AFF6BB52C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1EF8D-8C82-4852-9C08-760307872FB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2AD9F-5FAE-4E8E-AB66-0DB71FF8762E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3C810-5AD8-47CF-921D-744C4540ED3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3B248-04EA-42A3-9185-824454C490EB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D1C6C-6BEA-4B74-A498-D1CE78915F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E1716-6F32-4227-B650-45A2E0682E3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2FEB0-95B9-48FE-8798-88C1987FA15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23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FA372-C507-4CD1-9AC8-4E6AA3F7BC1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FFD30-7BDC-45A2-84A7-8D597943E083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55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55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C3E79-AB7D-477D-841A-EC462293E59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9E191-E2F1-472A-AF02-35F331C8F31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0EBD0-0070-4B80-98B3-72E5BF3FA70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73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CC18A-90F2-48C7-B546-1C7F8E133E6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45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31FC0-0D01-477E-B2D0-9F083EB0FFA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70CE-888E-4410-ABD0-C69671101E2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AF5A7-10C3-4E87-88B8-CDB439D7AD7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80EFD-BF5C-4E0B-BD9C-86A896BEF0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193D0-9DD5-4CFE-936C-87DC5FEDA2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19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56F94-7C61-4903-A760-4329C61ADA6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7A31D-41B6-450F-AEC7-DB6A593E7F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08651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3" y="1208651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9BE85-B732-4616-93C4-6180B66FD1E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BC9E9-5375-47E2-80B4-4D3646F86A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338C-5439-45DF-B09A-E8251C7B0D6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69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FCE87-DEFE-41AD-832A-46865897D96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225641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035D-32CA-4EE7-AA7D-B02CC7EA79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1004A-3D4E-4C3A-A64C-157338F99F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ED23A-B6DA-4A4D-9859-E5BEFA44041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682625" y="1476705"/>
            <a:ext cx="8281988" cy="3693319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  <a:p>
            <a:endParaRPr lang="uk-UA" altLang="zh-CN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31"/>
            <a:ext cx="8229600" cy="900113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725EAF-E8BE-405A-8C89-BBBFB066D51A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BD04E444-2DD3-4656-9D71-4872E6BADF96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314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14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5672069-10AF-4449-BEAC-F42FC86F4A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179969"/>
            <a:ext cx="9144000" cy="59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5420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5420"/>
            <a:ext cx="2133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04C2B8D-F50D-48A0-A178-BEEAC9AA7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9868"/>
            <a:ext cx="8229600" cy="47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2051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DEBD96-5EF5-4A90-9968-8476924F631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7171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1B25F4-4B43-4BDC-898D-C4E0DEC731F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8A6028D8-7D79-49B4-BCF3-ED867912B9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79919"/>
            <a:ext cx="77724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59736"/>
            <a:ext cx="7772400" cy="323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919169"/>
            <a:ext cx="19050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9169"/>
            <a:ext cx="28956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9169"/>
            <a:ext cx="1905000" cy="3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8921983B-0B81-4D6B-8553-9883AAA795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8A6028D8-7D79-49B4-BCF3-ED867912B9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EF9984-C283-4141-8EB9-809B3F6E9E95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EF9984-C283-4141-8EB9-809B3F6E9E95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9C4969-A322-4CA8-8300-D263FFC00A39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614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3EEBE4-CC17-42CE-B918-DA13244C131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188E941A-D3FD-4AE9-9B32-0594E2007D63}" type="datetimeFigureOut">
              <a:rPr lang="uk-UA"/>
              <a:pPr>
                <a:defRPr/>
              </a:pPr>
              <a:t>07.02.2022</a:t>
            </a:fld>
            <a:endParaRPr lang="uk-UA"/>
          </a:p>
        </p:txBody>
      </p:sp>
      <p:sp>
        <p:nvSpPr>
          <p:cNvPr id="310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10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6CDC92E-8254-4209-9BE5-901F9D1D09C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8B49782-DC8D-4E71-9A85-B2F608449865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614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5004155"/>
            <a:ext cx="2895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004155"/>
            <a:ext cx="2133600" cy="287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3EEBE4-CC17-42CE-B918-DA13244C131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audio" Target="../media/audio1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audio" Target="../media/audio3.bin"/><Relationship Id="rId4" Type="http://schemas.openxmlformats.org/officeDocument/2006/relationships/audio" Target="../media/audio2.bin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43240" y="4687089"/>
            <a:ext cx="3500462" cy="712001"/>
          </a:xfrm>
        </p:spPr>
        <p:txBody>
          <a:bodyPr/>
          <a:lstStyle/>
          <a:p>
            <a:r>
              <a:rPr lang="uk-UA" dirty="0" smtClean="0"/>
              <a:t>Географія 6 клас</a:t>
            </a:r>
            <a:endParaRPr lang="uk-UA" dirty="0"/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gray">
          <a:xfrm>
            <a:off x="977838" y="936316"/>
            <a:ext cx="7157545" cy="90825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Кліматичні пояси</a:t>
            </a:r>
            <a:endParaRPr lang="uk-UA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9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902" y="179970"/>
            <a:ext cx="8004175" cy="359939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Кліматичні пояси</a:t>
            </a:r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gray">
          <a:xfrm>
            <a:off x="0" y="625423"/>
            <a:ext cx="9144000" cy="103009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uk-UA" sz="2800" dirty="0">
                <a:solidFill>
                  <a:srgbClr val="FF0000"/>
                </a:solidFill>
              </a:rPr>
              <a:t>  </a:t>
            </a:r>
            <a:r>
              <a:rPr lang="uk-UA" sz="2800" i="1" dirty="0">
                <a:solidFill>
                  <a:srgbClr val="FF0000"/>
                </a:solidFill>
              </a:rPr>
              <a:t>кліматичний пояс </a:t>
            </a:r>
            <a:r>
              <a:rPr lang="uk-UA" sz="2800" i="1" dirty="0">
                <a:solidFill>
                  <a:sysClr val="windowText" lastClr="000000"/>
                </a:solidFill>
              </a:rPr>
              <a:t>– це велика </a:t>
            </a:r>
            <a:r>
              <a:rPr lang="uk-UA" sz="2800" i="1" dirty="0">
                <a:solidFill>
                  <a:srgbClr val="FF0000"/>
                </a:solidFill>
              </a:rPr>
              <a:t>територія,</a:t>
            </a:r>
            <a:r>
              <a:rPr lang="uk-UA" sz="2800" i="1" dirty="0">
                <a:solidFill>
                  <a:sysClr val="windowText" lastClr="000000"/>
                </a:solidFill>
              </a:rPr>
              <a:t> над якою </a:t>
            </a:r>
            <a:r>
              <a:rPr lang="uk-UA" sz="2800" i="1" dirty="0">
                <a:solidFill>
                  <a:srgbClr val="FF0000"/>
                </a:solidFill>
              </a:rPr>
              <a:t>протягом року </a:t>
            </a:r>
            <a:r>
              <a:rPr lang="uk-UA" sz="2800" i="1" dirty="0">
                <a:solidFill>
                  <a:sysClr val="windowText" lastClr="000000"/>
                </a:solidFill>
              </a:rPr>
              <a:t>панують певні </a:t>
            </a:r>
            <a:r>
              <a:rPr lang="uk-UA" sz="2800" i="1" dirty="0">
                <a:solidFill>
                  <a:srgbClr val="FF0000"/>
                </a:solidFill>
              </a:rPr>
              <a:t>типи</a:t>
            </a:r>
            <a:r>
              <a:rPr lang="uk-UA" sz="2800" i="1" dirty="0">
                <a:solidFill>
                  <a:sysClr val="windowText" lastClr="000000"/>
                </a:solidFill>
              </a:rPr>
              <a:t> повітряних мас.</a:t>
            </a:r>
            <a:r>
              <a:rPr lang="uk-UA" sz="2800" dirty="0">
                <a:solidFill>
                  <a:sysClr val="windowText" lastClr="000000"/>
                </a:solidFill>
              </a:rPr>
              <a:t> 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228363" name="Rectangle 11"/>
          <p:cNvSpPr>
            <a:spLocks noChangeArrowheads="1"/>
          </p:cNvSpPr>
          <p:nvPr/>
        </p:nvSpPr>
        <p:spPr bwMode="gray">
          <a:xfrm>
            <a:off x="0" y="1765875"/>
            <a:ext cx="9144000" cy="12964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uk-UA" sz="2800" dirty="0">
                <a:solidFill>
                  <a:sysClr val="windowText" lastClr="000000"/>
                </a:solidFill>
              </a:rPr>
              <a:t>В основу  виділення кліматичних поясів покладені пануючі </a:t>
            </a:r>
            <a:r>
              <a:rPr lang="uk-UA" sz="2800" i="1" dirty="0">
                <a:solidFill>
                  <a:srgbClr val="FF0000"/>
                </a:solidFill>
              </a:rPr>
              <a:t>типи повітряних мас</a:t>
            </a:r>
            <a:r>
              <a:rPr lang="uk-UA" sz="2800" dirty="0">
                <a:solidFill>
                  <a:sysClr val="windowText" lastClr="000000"/>
                </a:solidFill>
              </a:rPr>
              <a:t>, за якими дістали назву і </a:t>
            </a:r>
            <a:r>
              <a:rPr lang="uk-UA" sz="2800" i="1" dirty="0">
                <a:solidFill>
                  <a:srgbClr val="FF0000"/>
                </a:solidFill>
              </a:rPr>
              <a:t>кліматичні пояси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228364" name="Rectangle 12"/>
          <p:cNvSpPr>
            <a:spLocks noChangeArrowheads="1"/>
          </p:cNvSpPr>
          <p:nvPr/>
        </p:nvSpPr>
        <p:spPr bwMode="gray">
          <a:xfrm>
            <a:off x="13" y="3905086"/>
            <a:ext cx="9143999" cy="588092"/>
          </a:xfrm>
          <a:prstGeom prst="rect">
            <a:avLst/>
          </a:prstGeom>
          <a:solidFill>
            <a:srgbClr val="333399">
              <a:alpha val="94000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/>
            <a:r>
              <a:rPr lang="uk-UA" sz="2800" dirty="0"/>
              <a:t> </a:t>
            </a:r>
            <a:r>
              <a:rPr lang="uk-UA" sz="2800" dirty="0">
                <a:solidFill>
                  <a:schemeClr val="bg1"/>
                </a:solidFill>
              </a:rPr>
              <a:t> Кліматичні пояси поділяються на </a:t>
            </a:r>
            <a:r>
              <a:rPr lang="uk-UA" sz="2800" i="1" dirty="0">
                <a:solidFill>
                  <a:srgbClr val="FF00FF"/>
                </a:solidFill>
              </a:rPr>
              <a:t>основні </a:t>
            </a:r>
            <a:r>
              <a:rPr lang="uk-UA" sz="2800" dirty="0">
                <a:solidFill>
                  <a:schemeClr val="bg1"/>
                </a:solidFill>
              </a:rPr>
              <a:t>і </a:t>
            </a:r>
            <a:r>
              <a:rPr lang="uk-UA" sz="2800" i="1" dirty="0">
                <a:solidFill>
                  <a:srgbClr val="FF00FF"/>
                </a:solidFill>
              </a:rPr>
              <a:t>перехідні</a:t>
            </a:r>
            <a:endParaRPr lang="en-US" sz="2800" i="1" dirty="0">
              <a:solidFill>
                <a:srgbClr val="FF00FF"/>
              </a:solidFill>
            </a:endParaRPr>
          </a:p>
        </p:txBody>
      </p:sp>
      <p:sp>
        <p:nvSpPr>
          <p:cNvPr id="228365" name="AutoShape 13"/>
          <p:cNvSpPr>
            <a:spLocks noChangeArrowheads="1"/>
          </p:cNvSpPr>
          <p:nvPr/>
        </p:nvSpPr>
        <p:spPr bwMode="blackWhite">
          <a:xfrm>
            <a:off x="4895226" y="3273657"/>
            <a:ext cx="1636713" cy="47991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9966"/>
              </a:gs>
              <a:gs pos="50000">
                <a:srgbClr val="339966">
                  <a:gamma/>
                  <a:shade val="29804"/>
                  <a:invGamma/>
                </a:srgbClr>
              </a:gs>
              <a:gs pos="100000">
                <a:srgbClr val="3399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rgbClr val="FFFFFF"/>
                </a:solidFill>
              </a:rPr>
              <a:t>ППМ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228366" name="AutoShape 14"/>
          <p:cNvSpPr>
            <a:spLocks noChangeArrowheads="1"/>
          </p:cNvSpPr>
          <p:nvPr/>
        </p:nvSpPr>
        <p:spPr bwMode="blackWhite">
          <a:xfrm>
            <a:off x="2609221" y="3260962"/>
            <a:ext cx="1712913" cy="53990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6600">
                  <a:alpha val="44000"/>
                </a:srgbClr>
              </a:gs>
              <a:gs pos="50000">
                <a:srgbClr val="FF6600">
                  <a:gamma/>
                  <a:shade val="23137"/>
                  <a:invGamma/>
                </a:srgbClr>
              </a:gs>
              <a:gs pos="100000">
                <a:srgbClr val="FF6600">
                  <a:alpha val="44000"/>
                </a:srgbClr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rgbClr val="FFFFFF"/>
                </a:solidFill>
              </a:rPr>
              <a:t>ТПМ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blackWhite">
          <a:xfrm>
            <a:off x="260130" y="3213664"/>
            <a:ext cx="1752600" cy="53990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0066"/>
              </a:gs>
              <a:gs pos="50000">
                <a:srgbClr val="FF0066">
                  <a:gamma/>
                  <a:shade val="13725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400" b="1">
                <a:solidFill>
                  <a:srgbClr val="FFFFFF"/>
                </a:solidFill>
              </a:rPr>
              <a:t>ЕПМ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228369" name="AutoShape 17"/>
          <p:cNvSpPr>
            <a:spLocks noChangeArrowheads="1"/>
          </p:cNvSpPr>
          <p:nvPr/>
        </p:nvSpPr>
        <p:spPr bwMode="blackWhite">
          <a:xfrm>
            <a:off x="6947364" y="3273656"/>
            <a:ext cx="1858963" cy="47991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5A2D7"/>
              </a:gs>
              <a:gs pos="50000">
                <a:srgbClr val="55A2D7">
                  <a:gamma/>
                  <a:shade val="29804"/>
                  <a:invGamma/>
                </a:srgbClr>
              </a:gs>
              <a:gs pos="100000">
                <a:srgbClr val="55A2D7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1">
                <a:solidFill>
                  <a:srgbClr val="FFFFFF"/>
                </a:solidFill>
              </a:rPr>
              <a:t>A</a:t>
            </a:r>
            <a:r>
              <a:rPr lang="uk-UA" sz="2400" b="1">
                <a:solidFill>
                  <a:srgbClr val="FFFFFF"/>
                </a:solidFill>
              </a:rPr>
              <a:t>рПМ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gray">
          <a:xfrm>
            <a:off x="1" y="4619220"/>
            <a:ext cx="9144000" cy="77986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r>
              <a:rPr lang="uk-UA" sz="2400" b="1" dirty="0">
                <a:solidFill>
                  <a:srgbClr val="FF0000"/>
                </a:solidFill>
              </a:rPr>
              <a:t>  </a:t>
            </a:r>
            <a:r>
              <a:rPr lang="uk-UA" sz="2400" b="1" i="1" dirty="0">
                <a:solidFill>
                  <a:srgbClr val="FF0000"/>
                </a:solidFill>
              </a:rPr>
              <a:t>перехідні кліматичні </a:t>
            </a:r>
            <a:r>
              <a:rPr lang="uk-UA" sz="2400" b="1" i="1" dirty="0">
                <a:solidFill>
                  <a:sysClr val="windowText" lastClr="000000"/>
                </a:solidFill>
              </a:rPr>
              <a:t>пояси</a:t>
            </a:r>
            <a:r>
              <a:rPr lang="uk-UA" sz="2400" b="1" dirty="0">
                <a:solidFill>
                  <a:sysClr val="windowText" lastClr="000000"/>
                </a:solidFill>
              </a:rPr>
              <a:t>  знаходяться між 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основними.</a:t>
            </a:r>
            <a:br>
              <a:rPr lang="uk-UA" sz="2400" b="1" dirty="0" smtClean="0">
                <a:solidFill>
                  <a:sysClr val="windowText" lastClr="000000"/>
                </a:solidFill>
              </a:rPr>
            </a:br>
            <a:r>
              <a:rPr lang="uk-UA" sz="2400" b="1" dirty="0" smtClean="0">
                <a:solidFill>
                  <a:sysClr val="windowText" lastClr="000000"/>
                </a:solidFill>
              </a:rPr>
              <a:t>Для </a:t>
            </a:r>
            <a:r>
              <a:rPr lang="uk-UA" sz="2400" b="1" dirty="0">
                <a:solidFill>
                  <a:sysClr val="windowText" lastClr="000000"/>
                </a:solidFill>
              </a:rPr>
              <a:t>них характерна зміна повітряних мас за сезонами</a:t>
            </a:r>
            <a:r>
              <a:rPr lang="uk-UA" sz="2400" dirty="0">
                <a:solidFill>
                  <a:sysClr val="windowText" lastClr="000000"/>
                </a:solidFill>
              </a:rPr>
              <a:t>.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28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62" grpId="0" animBg="1"/>
      <p:bldP spid="228363" grpId="0" animBg="1"/>
      <p:bldP spid="228364" grpId="0" animBg="1"/>
      <p:bldP spid="228365" grpId="0" animBg="1"/>
      <p:bldP spid="228366" grpId="0" animBg="1"/>
      <p:bldP spid="228368" grpId="0" animBg="1"/>
      <p:bldP spid="228369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6" name="Picture 2" descr="C:\Users\Олександр\Pictures\кенор.png"/>
          <p:cNvPicPr>
            <a:picLocks noChangeAspect="1" noChangeArrowheads="1"/>
          </p:cNvPicPr>
          <p:nvPr/>
        </p:nvPicPr>
        <p:blipFill>
          <a:blip r:embed="rId2"/>
          <a:srcRect b="20659"/>
          <a:stretch>
            <a:fillRect/>
          </a:stretch>
        </p:blipFill>
        <p:spPr bwMode="auto">
          <a:xfrm>
            <a:off x="0" y="0"/>
            <a:ext cx="9144000" cy="5399088"/>
          </a:xfrm>
          <a:prstGeom prst="rect">
            <a:avLst/>
          </a:prstGeom>
          <a:noFill/>
        </p:spPr>
      </p:pic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610113" y="2158325"/>
            <a:ext cx="3924299" cy="984925"/>
            <a:chOff x="2159" y="2917"/>
            <a:chExt cx="3090" cy="732"/>
          </a:xfrm>
        </p:grpSpPr>
        <p:sp>
          <p:nvSpPr>
            <p:cNvPr id="6" name="AutoShape 45"/>
            <p:cNvSpPr>
              <a:spLocks noChangeArrowheads="1"/>
            </p:cNvSpPr>
            <p:nvPr/>
          </p:nvSpPr>
          <p:spPr bwMode="gray">
            <a:xfrm rot="16200000">
              <a:off x="3338" y="1738"/>
              <a:ext cx="732" cy="3090"/>
            </a:xfrm>
            <a:prstGeom prst="upArrow">
              <a:avLst>
                <a:gd name="adj1" fmla="val 63898"/>
                <a:gd name="adj2" fmla="val 85770"/>
              </a:avLst>
            </a:prstGeom>
            <a:gradFill rotWithShape="1">
              <a:gsLst>
                <a:gs pos="0">
                  <a:srgbClr val="DA0058"/>
                </a:gs>
                <a:gs pos="100000">
                  <a:srgbClr val="FF7029"/>
                </a:gs>
              </a:gsLst>
              <a:lin ang="5400000" scaled="1"/>
            </a:gra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dist="155023" dir="2099521" sy="50000" kx="2453608" algn="bl" rotWithShape="0">
                <a:srgbClr val="000000">
                  <a:alpha val="50000"/>
                </a:srgbClr>
              </a:outerShdw>
            </a:effectLst>
          </p:spPr>
          <p:txBody>
            <a:bodyPr vert="eaVert" wrap="none" anchor="ctr"/>
            <a:lstStyle/>
            <a:p>
              <a:pPr>
                <a:defRPr/>
              </a:pPr>
              <a:endParaRPr lang="uk-UA" sz="2000"/>
            </a:p>
          </p:txBody>
        </p:sp>
        <p:sp>
          <p:nvSpPr>
            <p:cNvPr id="7" name="Text Box 46"/>
            <p:cNvSpPr txBox="1">
              <a:spLocks noChangeArrowheads="1"/>
            </p:cNvSpPr>
            <p:nvPr/>
          </p:nvSpPr>
          <p:spPr bwMode="gray">
            <a:xfrm>
              <a:off x="2867" y="3018"/>
              <a:ext cx="2204" cy="3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uk-UA" sz="2800" dirty="0">
                  <a:solidFill>
                    <a:srgbClr val="FFFFFF"/>
                  </a:solidFill>
                </a:rPr>
                <a:t>Екваторіальний</a:t>
              </a:r>
              <a:endParaRPr lang="en-US"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910681" y="1137450"/>
            <a:ext cx="3120046" cy="1072351"/>
            <a:chOff x="2237" y="2832"/>
            <a:chExt cx="2912" cy="732"/>
          </a:xfrm>
        </p:grpSpPr>
        <p:sp>
          <p:nvSpPr>
            <p:cNvPr id="10" name="AutoShape 30"/>
            <p:cNvSpPr>
              <a:spLocks noChangeArrowheads="1"/>
            </p:cNvSpPr>
            <p:nvPr/>
          </p:nvSpPr>
          <p:spPr bwMode="gray">
            <a:xfrm rot="16200000">
              <a:off x="3327" y="1742"/>
              <a:ext cx="732" cy="2912"/>
            </a:xfrm>
            <a:prstGeom prst="upArrow">
              <a:avLst>
                <a:gd name="adj1" fmla="val 63898"/>
                <a:gd name="adj2" fmla="val 85770"/>
              </a:avLst>
            </a:prstGeom>
            <a:gradFill rotWithShape="1">
              <a:gsLst>
                <a:gs pos="0">
                  <a:srgbClr val="FF7029"/>
                </a:gs>
                <a:gs pos="100000">
                  <a:srgbClr val="EFD61B"/>
                </a:gs>
              </a:gsLst>
              <a:lin ang="5400000" scaled="1"/>
            </a:gra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1" name="Text Box 31"/>
            <p:cNvSpPr txBox="1">
              <a:spLocks noChangeArrowheads="1"/>
            </p:cNvSpPr>
            <p:nvPr/>
          </p:nvSpPr>
          <p:spPr bwMode="gray">
            <a:xfrm>
              <a:off x="2867" y="2951"/>
              <a:ext cx="1912" cy="3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Тропічний</a:t>
              </a:r>
              <a:endPara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132695" y="3352801"/>
            <a:ext cx="3142690" cy="897576"/>
            <a:chOff x="2160" y="2916"/>
            <a:chExt cx="2990" cy="732"/>
          </a:xfrm>
        </p:grpSpPr>
        <p:sp>
          <p:nvSpPr>
            <p:cNvPr id="14" name="AutoShape 34"/>
            <p:cNvSpPr>
              <a:spLocks noChangeArrowheads="1"/>
            </p:cNvSpPr>
            <p:nvPr/>
          </p:nvSpPr>
          <p:spPr bwMode="gray">
            <a:xfrm rot="16200000">
              <a:off x="3289" y="1787"/>
              <a:ext cx="732" cy="2990"/>
            </a:xfrm>
            <a:prstGeom prst="upArrow">
              <a:avLst>
                <a:gd name="adj1" fmla="val 63898"/>
                <a:gd name="adj2" fmla="val 85770"/>
              </a:avLst>
            </a:prstGeom>
            <a:gradFill rotWithShape="1">
              <a:gsLst>
                <a:gs pos="0">
                  <a:srgbClr val="FF7029"/>
                </a:gs>
                <a:gs pos="100000">
                  <a:srgbClr val="EFD61B"/>
                </a:gs>
              </a:gsLst>
              <a:lin ang="5400000" scaled="1"/>
            </a:gra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5" name="Text Box 35"/>
            <p:cNvSpPr txBox="1">
              <a:spLocks noChangeArrowheads="1"/>
            </p:cNvSpPr>
            <p:nvPr/>
          </p:nvSpPr>
          <p:spPr bwMode="gray">
            <a:xfrm>
              <a:off x="2873" y="3064"/>
              <a:ext cx="1971" cy="4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>
                  <a:solidFill>
                    <a:srgbClr val="FFFFFF"/>
                  </a:solidFill>
                </a:rPr>
                <a:t>Тропічний</a:t>
              </a:r>
              <a:endParaRPr lang="en-US"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5144816" y="476924"/>
            <a:ext cx="2824610" cy="989926"/>
            <a:chOff x="2702" y="1200"/>
            <a:chExt cx="2517" cy="732"/>
          </a:xfrm>
        </p:grpSpPr>
        <p:sp>
          <p:nvSpPr>
            <p:cNvPr id="18" name="AutoShape 22"/>
            <p:cNvSpPr>
              <a:spLocks noChangeArrowheads="1"/>
            </p:cNvSpPr>
            <p:nvPr/>
          </p:nvSpPr>
          <p:spPr bwMode="gray">
            <a:xfrm rot="16200000">
              <a:off x="3595" y="307"/>
              <a:ext cx="732" cy="2517"/>
            </a:xfrm>
            <a:prstGeom prst="upArrow">
              <a:avLst>
                <a:gd name="adj1" fmla="val 63898"/>
                <a:gd name="adj2" fmla="val 85770"/>
              </a:avLst>
            </a:prstGeom>
            <a:solidFill>
              <a:srgbClr val="33CC33"/>
            </a:solidFill>
            <a:ln w="9525">
              <a:solidFill>
                <a:srgbClr val="004C22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gray">
            <a:xfrm>
              <a:off x="3242" y="1342"/>
              <a:ext cx="1851" cy="3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Помірний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4840259" y="3999079"/>
            <a:ext cx="2811984" cy="702381"/>
            <a:chOff x="2647" y="1234"/>
            <a:chExt cx="2448" cy="732"/>
          </a:xfrm>
        </p:grpSpPr>
        <p:sp>
          <p:nvSpPr>
            <p:cNvPr id="22" name="AutoShape 26"/>
            <p:cNvSpPr>
              <a:spLocks noChangeArrowheads="1"/>
            </p:cNvSpPr>
            <p:nvPr/>
          </p:nvSpPr>
          <p:spPr bwMode="gray">
            <a:xfrm rot="16200000">
              <a:off x="3505" y="376"/>
              <a:ext cx="732" cy="2448"/>
            </a:xfrm>
            <a:prstGeom prst="upArrow">
              <a:avLst>
                <a:gd name="adj1" fmla="val 63898"/>
                <a:gd name="adj2" fmla="val 85770"/>
              </a:avLst>
            </a:prstGeom>
            <a:solidFill>
              <a:srgbClr val="33CC33"/>
            </a:solidFill>
            <a:ln w="9525">
              <a:solidFill>
                <a:srgbClr val="004C22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gray">
            <a:xfrm>
              <a:off x="3245" y="1343"/>
              <a:ext cx="1645" cy="5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>
                  <a:solidFill>
                    <a:schemeClr val="bg1"/>
                  </a:solidFill>
                </a:rPr>
                <a:t>Помірний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4941820" y="130"/>
            <a:ext cx="3068578" cy="659889"/>
            <a:chOff x="6282" y="501"/>
            <a:chExt cx="2783" cy="732"/>
          </a:xfrm>
        </p:grpSpPr>
        <p:sp>
          <p:nvSpPr>
            <p:cNvPr id="26" name="AutoShape 13"/>
            <p:cNvSpPr>
              <a:spLocks noChangeArrowheads="1"/>
            </p:cNvSpPr>
            <p:nvPr/>
          </p:nvSpPr>
          <p:spPr bwMode="gray">
            <a:xfrm rot="16200000">
              <a:off x="7308" y="-525"/>
              <a:ext cx="732" cy="2783"/>
            </a:xfrm>
            <a:prstGeom prst="upArrow">
              <a:avLst>
                <a:gd name="adj1" fmla="val 63898"/>
                <a:gd name="adj2" fmla="val 85770"/>
              </a:avLst>
            </a:prstGeom>
            <a:solidFill>
              <a:srgbClr val="4901C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27" name="Text Box 14"/>
            <p:cNvSpPr txBox="1">
              <a:spLocks noChangeArrowheads="1"/>
            </p:cNvSpPr>
            <p:nvPr/>
          </p:nvSpPr>
          <p:spPr bwMode="gray">
            <a:xfrm>
              <a:off x="6879" y="501"/>
              <a:ext cx="2158" cy="5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>
                  <a:solidFill>
                    <a:srgbClr val="FFFFFF"/>
                  </a:solidFill>
                </a:rPr>
                <a:t>Арктичний</a:t>
              </a:r>
              <a:endParaRPr lang="en-US"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47609" y="4739322"/>
            <a:ext cx="3179405" cy="659889"/>
            <a:chOff x="2358" y="1200"/>
            <a:chExt cx="2882" cy="732"/>
          </a:xfrm>
        </p:grpSpPr>
        <p:sp>
          <p:nvSpPr>
            <p:cNvPr id="30" name="AutoShape 13"/>
            <p:cNvSpPr>
              <a:spLocks noChangeArrowheads="1"/>
            </p:cNvSpPr>
            <p:nvPr/>
          </p:nvSpPr>
          <p:spPr bwMode="gray">
            <a:xfrm rot="16200000">
              <a:off x="3433" y="125"/>
              <a:ext cx="732" cy="2882"/>
            </a:xfrm>
            <a:prstGeom prst="upArrow">
              <a:avLst>
                <a:gd name="adj1" fmla="val 63898"/>
                <a:gd name="adj2" fmla="val 85770"/>
              </a:avLst>
            </a:prstGeom>
            <a:solidFill>
              <a:srgbClr val="4901C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uk-UA"/>
            </a:p>
          </p:txBody>
        </p:sp>
        <p:sp>
          <p:nvSpPr>
            <p:cNvPr id="31" name="Text Box 14"/>
            <p:cNvSpPr txBox="1">
              <a:spLocks noChangeArrowheads="1"/>
            </p:cNvSpPr>
            <p:nvPr/>
          </p:nvSpPr>
          <p:spPr bwMode="gray">
            <a:xfrm>
              <a:off x="2754" y="1229"/>
              <a:ext cx="2288" cy="5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uk-UA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Антарктичний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endParaRPr>
            </a:p>
          </p:txBody>
        </p:sp>
      </p:grpSp>
      <p:sp>
        <p:nvSpPr>
          <p:cNvPr id="32" name="Rectangle 11"/>
          <p:cNvSpPr>
            <a:spLocks noChangeArrowheads="1"/>
          </p:cNvSpPr>
          <p:nvPr/>
        </p:nvSpPr>
        <p:spPr bwMode="gray">
          <a:xfrm>
            <a:off x="0" y="2336911"/>
            <a:ext cx="3752850" cy="3062179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FFFF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основу  виділення кліматичних поясів покладені пануючі </a:t>
            </a:r>
            <a:r>
              <a:rPr kumimoji="0" lang="uk-UA" sz="28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типи повітряних мас</a:t>
            </a:r>
            <a:r>
              <a:rPr kumimoji="0" lang="uk-UA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за якими дістали назву і </a:t>
            </a:r>
            <a:r>
              <a:rPr kumimoji="0" lang="uk-UA" sz="28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кліматичні пояси</a:t>
            </a: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2003-06-06 03 31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59534"/>
            <a:ext cx="4572000" cy="2639554"/>
          </a:xfrm>
          <a:prstGeom prst="rect">
            <a:avLst/>
          </a:prstGeom>
          <a:noFill/>
        </p:spPr>
      </p:pic>
      <p:pic>
        <p:nvPicPr>
          <p:cNvPr id="24581" name="Picture 5" descr="2003-06-06 03 31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59534"/>
            <a:ext cx="4572000" cy="2639554"/>
          </a:xfrm>
          <a:prstGeom prst="rect">
            <a:avLst/>
          </a:prstGeom>
          <a:noFill/>
        </p:spPr>
      </p:pic>
      <p:pic>
        <p:nvPicPr>
          <p:cNvPr id="24582" name="Picture 6" descr="2003-06-06 03 32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72000" cy="2759534"/>
          </a:xfrm>
          <a:prstGeom prst="rect">
            <a:avLst/>
          </a:prstGeom>
          <a:noFill/>
        </p:spPr>
      </p:pic>
      <p:pic>
        <p:nvPicPr>
          <p:cNvPr id="24583" name="Picture 7" descr="2003-06-06 03 31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0"/>
            <a:ext cx="4572000" cy="275953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2721432"/>
            <a:ext cx="9144000" cy="26776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У</a:t>
            </a:r>
            <a:r>
              <a:rPr lang="uk-UA" sz="2800" b="1" i="1" dirty="0" smtClean="0">
                <a:solidFill>
                  <a:schemeClr val="tx1"/>
                </a:solidFill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</a:rPr>
              <a:t>помірних </a:t>
            </a:r>
            <a:r>
              <a:rPr lang="ru-RU" sz="2800" b="1" i="1" dirty="0" smtClean="0">
                <a:solidFill>
                  <a:srgbClr val="FF0000"/>
                </a:solidFill>
              </a:rPr>
              <a:t>поясах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(в </a:t>
            </a:r>
            <a:r>
              <a:rPr lang="uk-UA" sz="2800" dirty="0" smtClean="0">
                <a:solidFill>
                  <a:schemeClr val="tx1"/>
                </a:solidFill>
              </a:rPr>
              <a:t>обох півкулях) </a:t>
            </a:r>
            <a:r>
              <a:rPr lang="uk-UA" sz="2800" dirty="0" smtClean="0">
                <a:solidFill>
                  <a:srgbClr val="FF0000"/>
                </a:solidFill>
              </a:rPr>
              <a:t>панує помірне повітря</a:t>
            </a:r>
            <a:r>
              <a:rPr lang="uk-UA" sz="2800" dirty="0" smtClean="0">
                <a:solidFill>
                  <a:schemeClr val="tx1"/>
                </a:solidFill>
              </a:rPr>
              <a:t>. Там добре виражені пори року з плюсовими температурами влітку і мінусовими взимку. Опадів випадає багато, але розподілені вони нерівномірно: багато їх на заході материків,  мало — у внутрішніх районах,  достатньо </a:t>
            </a:r>
            <a:r>
              <a:rPr lang="ru-RU" sz="2800" dirty="0" smtClean="0">
                <a:solidFill>
                  <a:schemeClr val="tx1"/>
                </a:solidFill>
              </a:rPr>
              <a:t>— </a:t>
            </a:r>
            <a:r>
              <a:rPr lang="uk-UA" sz="2800" dirty="0" smtClean="0">
                <a:solidFill>
                  <a:schemeClr val="tx1"/>
                </a:solidFill>
              </a:rPr>
              <a:t>на сході.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7033" y="10"/>
            <a:ext cx="51567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Кліматична</a:t>
            </a:r>
            <a:r>
              <a:rPr lang="ru-RU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карта</a:t>
            </a:r>
            <a:endParaRPr lang="ru-RU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94442" y="3"/>
            <a:ext cx="284955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000" b="1" dirty="0" err="1" smtClean="0">
                <a:latin typeface="Arial" pitchFamily="34" charset="0"/>
                <a:cs typeface="Arial" pitchFamily="34" charset="0"/>
              </a:rPr>
              <a:t>Визначіть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 основні показники клімату </a:t>
            </a:r>
            <a:br>
              <a:rPr lang="uk-UA" sz="2000" b="1" dirty="0" smtClean="0">
                <a:latin typeface="Arial" pitchFamily="34" charset="0"/>
                <a:cs typeface="Arial" pitchFamily="34" charset="0"/>
              </a:rPr>
            </a:b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для м. Житомир</a:t>
            </a:r>
            <a:endParaRPr lang="uk-UA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9547" y="2523237"/>
            <a:ext cx="283779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Кількість опадів</a:t>
            </a:r>
            <a:endParaRPr lang="uk-U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69987" y="2507472"/>
            <a:ext cx="1335205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650 мм</a:t>
            </a:r>
            <a:endParaRPr lang="uk-U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295" y="3152316"/>
            <a:ext cx="343813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середня місячна температура повітря</a:t>
            </a:r>
            <a:endParaRPr lang="uk-U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28" y="4129024"/>
            <a:ext cx="137466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липня</a:t>
            </a:r>
            <a:endParaRPr lang="uk-UA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62" y="4700488"/>
            <a:ext cx="134271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січня</a:t>
            </a:r>
            <a:endParaRPr lang="uk-UA" sz="2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2646" y="4144979"/>
            <a:ext cx="86890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+18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96531" y="4710280"/>
            <a:ext cx="87345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─ 6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5917" y="3180619"/>
            <a:ext cx="3150357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переважаючий напрям вітру</a:t>
            </a:r>
            <a:endParaRPr lang="uk-U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1283" y="4136981"/>
            <a:ext cx="148642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липень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59366" y="4111176"/>
            <a:ext cx="296391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північнозахідний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76542" y="4720513"/>
            <a:ext cx="150399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січень</a:t>
            </a:r>
            <a:endParaRPr lang="uk-UA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4507" y="4720513"/>
            <a:ext cx="164682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західний</a:t>
            </a:r>
            <a:endParaRPr lang="uk-UA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916621" y="1040525"/>
            <a:ext cx="961696" cy="6463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vlcsnap-2012-01-25-09h50m53s22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5399088"/>
          </a:xfrm>
          <a:prstGeom prst="rect">
            <a:avLst/>
          </a:prstGeom>
          <a:noFill/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0" y="3152321"/>
            <a:ext cx="9144000" cy="2246769"/>
          </a:xfrm>
          <a:prstGeom prst="rect">
            <a:avLst/>
          </a:prstGeom>
          <a:solidFill>
            <a:srgbClr val="191009">
              <a:alpha val="6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Із віддаленням від океанів углиб континентів частіше буває безхмарна сонячна погода. 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Літо стає спекотним, а зима морозною (збільшується амплітуда коливання температури), менше випадає опадів. Такий клімат називають</a:t>
            </a:r>
            <a:r>
              <a:rPr lang="uk-UA" sz="2800" i="1" dirty="0" smtClean="0">
                <a:solidFill>
                  <a:schemeClr val="bg1"/>
                </a:solidFill>
              </a:rPr>
              <a:t> </a:t>
            </a:r>
            <a:r>
              <a:rPr lang="uk-UA" sz="2800" i="1" dirty="0" smtClean="0">
                <a:solidFill>
                  <a:srgbClr val="66FFFF"/>
                </a:solidFill>
              </a:rPr>
              <a:t>континентальним 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0" y="1839299"/>
            <a:ext cx="2448676" cy="9541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</a:rPr>
              <a:t>Атлантичний</a:t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океан</a:t>
            </a:r>
          </a:p>
        </p:txBody>
      </p:sp>
      <p:graphicFrame>
        <p:nvGraphicFramePr>
          <p:cNvPr id="168962" name="Object 2"/>
          <p:cNvGraphicFramePr>
            <a:graphicFrameLocks noChangeAspect="1"/>
          </p:cNvGraphicFramePr>
          <p:nvPr/>
        </p:nvGraphicFramePr>
        <p:xfrm>
          <a:off x="1491591" y="731428"/>
          <a:ext cx="1445769" cy="1128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orelDRAW" r:id="rId8" imgW="1894320" imgH="2112480" progId="">
                  <p:embed/>
                </p:oleObj>
              </mc:Choice>
              <mc:Fallback>
                <p:oleObj name="CorelDRAW" r:id="rId8" imgW="1894320" imgH="21124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1591" y="731428"/>
                        <a:ext cx="1445769" cy="1128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425166" y="304801"/>
            <a:ext cx="1569494" cy="504989"/>
          </a:xfrm>
          <a:prstGeom prst="cloudCallout">
            <a:avLst>
              <a:gd name="adj1" fmla="val -135591"/>
              <a:gd name="adj2" fmla="val 58216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sz="2000" dirty="0">
              <a:solidFill>
                <a:srgbClr val="141482"/>
              </a:solidFill>
            </a:endParaRPr>
          </a:p>
        </p:txBody>
      </p:sp>
      <p:sp>
        <p:nvSpPr>
          <p:cNvPr id="11" name="Freeform 100"/>
          <p:cNvSpPr>
            <a:spLocks/>
          </p:cNvSpPr>
          <p:nvPr/>
        </p:nvSpPr>
        <p:spPr bwMode="auto">
          <a:xfrm>
            <a:off x="6406713" y="349356"/>
            <a:ext cx="609600" cy="526944"/>
          </a:xfrm>
          <a:custGeom>
            <a:avLst/>
            <a:gdLst/>
            <a:ahLst/>
            <a:cxnLst>
              <a:cxn ang="0">
                <a:pos x="543" y="0"/>
              </a:cxn>
              <a:cxn ang="0">
                <a:pos x="457" y="11"/>
              </a:cxn>
              <a:cxn ang="0">
                <a:pos x="350" y="44"/>
              </a:cxn>
              <a:cxn ang="0">
                <a:pos x="255" y="96"/>
              </a:cxn>
              <a:cxn ang="0">
                <a:pos x="168" y="169"/>
              </a:cxn>
              <a:cxn ang="0">
                <a:pos x="100" y="255"/>
              </a:cxn>
              <a:cxn ang="0">
                <a:pos x="47" y="352"/>
              </a:cxn>
              <a:cxn ang="0">
                <a:pos x="14" y="461"/>
              </a:cxn>
              <a:cxn ang="0">
                <a:pos x="0" y="576"/>
              </a:cxn>
              <a:cxn ang="0">
                <a:pos x="3" y="632"/>
              </a:cxn>
              <a:cxn ang="0">
                <a:pos x="26" y="749"/>
              </a:cxn>
              <a:cxn ang="0">
                <a:pos x="70" y="851"/>
              </a:cxn>
              <a:cxn ang="0">
                <a:pos x="132" y="943"/>
              </a:cxn>
              <a:cxn ang="0">
                <a:pos x="209" y="1020"/>
              </a:cxn>
              <a:cxn ang="0">
                <a:pos x="302" y="1082"/>
              </a:cxn>
              <a:cxn ang="0">
                <a:pos x="404" y="1125"/>
              </a:cxn>
              <a:cxn ang="0">
                <a:pos x="513" y="1149"/>
              </a:cxn>
              <a:cxn ang="0">
                <a:pos x="602" y="1152"/>
              </a:cxn>
              <a:cxn ang="0">
                <a:pos x="689" y="1138"/>
              </a:cxn>
              <a:cxn ang="0">
                <a:pos x="795" y="1105"/>
              </a:cxn>
              <a:cxn ang="0">
                <a:pos x="890" y="1052"/>
              </a:cxn>
              <a:cxn ang="0">
                <a:pos x="977" y="984"/>
              </a:cxn>
              <a:cxn ang="0">
                <a:pos x="1046" y="897"/>
              </a:cxn>
              <a:cxn ang="0">
                <a:pos x="1099" y="801"/>
              </a:cxn>
              <a:cxn ang="0">
                <a:pos x="1132" y="692"/>
              </a:cxn>
              <a:cxn ang="0">
                <a:pos x="1145" y="576"/>
              </a:cxn>
              <a:cxn ang="0">
                <a:pos x="1142" y="517"/>
              </a:cxn>
              <a:cxn ang="0">
                <a:pos x="1119" y="405"/>
              </a:cxn>
              <a:cxn ang="0">
                <a:pos x="1075" y="302"/>
              </a:cxn>
              <a:cxn ang="0">
                <a:pos x="1013" y="209"/>
              </a:cxn>
              <a:cxn ang="0">
                <a:pos x="937" y="132"/>
              </a:cxn>
              <a:cxn ang="0">
                <a:pos x="844" y="70"/>
              </a:cxn>
              <a:cxn ang="0">
                <a:pos x="742" y="23"/>
              </a:cxn>
              <a:cxn ang="0">
                <a:pos x="632" y="3"/>
              </a:cxn>
            </a:cxnLst>
            <a:rect l="0" t="0" r="r" b="b"/>
            <a:pathLst>
              <a:path w="1145" h="1152">
                <a:moveTo>
                  <a:pt x="573" y="0"/>
                </a:moveTo>
                <a:lnTo>
                  <a:pt x="543" y="0"/>
                </a:lnTo>
                <a:lnTo>
                  <a:pt x="513" y="3"/>
                </a:lnTo>
                <a:lnTo>
                  <a:pt x="457" y="11"/>
                </a:lnTo>
                <a:lnTo>
                  <a:pt x="404" y="23"/>
                </a:lnTo>
                <a:lnTo>
                  <a:pt x="350" y="44"/>
                </a:lnTo>
                <a:lnTo>
                  <a:pt x="302" y="70"/>
                </a:lnTo>
                <a:lnTo>
                  <a:pt x="255" y="96"/>
                </a:lnTo>
                <a:lnTo>
                  <a:pt x="209" y="132"/>
                </a:lnTo>
                <a:lnTo>
                  <a:pt x="168" y="169"/>
                </a:lnTo>
                <a:lnTo>
                  <a:pt x="132" y="209"/>
                </a:lnTo>
                <a:lnTo>
                  <a:pt x="100" y="255"/>
                </a:lnTo>
                <a:lnTo>
                  <a:pt x="70" y="302"/>
                </a:lnTo>
                <a:lnTo>
                  <a:pt x="47" y="352"/>
                </a:lnTo>
                <a:lnTo>
                  <a:pt x="26" y="405"/>
                </a:lnTo>
                <a:lnTo>
                  <a:pt x="14" y="461"/>
                </a:lnTo>
                <a:lnTo>
                  <a:pt x="3" y="517"/>
                </a:lnTo>
                <a:lnTo>
                  <a:pt x="0" y="576"/>
                </a:lnTo>
                <a:lnTo>
                  <a:pt x="3" y="606"/>
                </a:lnTo>
                <a:lnTo>
                  <a:pt x="3" y="632"/>
                </a:lnTo>
                <a:lnTo>
                  <a:pt x="14" y="692"/>
                </a:lnTo>
                <a:lnTo>
                  <a:pt x="26" y="749"/>
                </a:lnTo>
                <a:lnTo>
                  <a:pt x="47" y="801"/>
                </a:lnTo>
                <a:lnTo>
                  <a:pt x="70" y="851"/>
                </a:lnTo>
                <a:lnTo>
                  <a:pt x="100" y="897"/>
                </a:lnTo>
                <a:lnTo>
                  <a:pt x="132" y="943"/>
                </a:lnTo>
                <a:lnTo>
                  <a:pt x="168" y="984"/>
                </a:lnTo>
                <a:lnTo>
                  <a:pt x="209" y="1020"/>
                </a:lnTo>
                <a:lnTo>
                  <a:pt x="255" y="1052"/>
                </a:lnTo>
                <a:lnTo>
                  <a:pt x="302" y="1082"/>
                </a:lnTo>
                <a:lnTo>
                  <a:pt x="350" y="1105"/>
                </a:lnTo>
                <a:lnTo>
                  <a:pt x="404" y="1125"/>
                </a:lnTo>
                <a:lnTo>
                  <a:pt x="457" y="1138"/>
                </a:lnTo>
                <a:lnTo>
                  <a:pt x="513" y="1149"/>
                </a:lnTo>
                <a:lnTo>
                  <a:pt x="573" y="1152"/>
                </a:lnTo>
                <a:lnTo>
                  <a:pt x="602" y="1152"/>
                </a:lnTo>
                <a:lnTo>
                  <a:pt x="632" y="1149"/>
                </a:lnTo>
                <a:lnTo>
                  <a:pt x="689" y="1138"/>
                </a:lnTo>
                <a:lnTo>
                  <a:pt x="742" y="1125"/>
                </a:lnTo>
                <a:lnTo>
                  <a:pt x="795" y="1105"/>
                </a:lnTo>
                <a:lnTo>
                  <a:pt x="844" y="1082"/>
                </a:lnTo>
                <a:lnTo>
                  <a:pt x="890" y="1052"/>
                </a:lnTo>
                <a:lnTo>
                  <a:pt x="937" y="1020"/>
                </a:lnTo>
                <a:lnTo>
                  <a:pt x="977" y="984"/>
                </a:lnTo>
                <a:lnTo>
                  <a:pt x="1013" y="943"/>
                </a:lnTo>
                <a:lnTo>
                  <a:pt x="1046" y="897"/>
                </a:lnTo>
                <a:lnTo>
                  <a:pt x="1075" y="851"/>
                </a:lnTo>
                <a:lnTo>
                  <a:pt x="1099" y="801"/>
                </a:lnTo>
                <a:lnTo>
                  <a:pt x="1119" y="749"/>
                </a:lnTo>
                <a:lnTo>
                  <a:pt x="1132" y="692"/>
                </a:lnTo>
                <a:lnTo>
                  <a:pt x="1142" y="632"/>
                </a:lnTo>
                <a:lnTo>
                  <a:pt x="1145" y="576"/>
                </a:lnTo>
                <a:lnTo>
                  <a:pt x="1145" y="546"/>
                </a:lnTo>
                <a:lnTo>
                  <a:pt x="1142" y="517"/>
                </a:lnTo>
                <a:lnTo>
                  <a:pt x="1132" y="461"/>
                </a:lnTo>
                <a:lnTo>
                  <a:pt x="1119" y="405"/>
                </a:lnTo>
                <a:lnTo>
                  <a:pt x="1099" y="352"/>
                </a:lnTo>
                <a:lnTo>
                  <a:pt x="1075" y="302"/>
                </a:lnTo>
                <a:lnTo>
                  <a:pt x="1046" y="255"/>
                </a:lnTo>
                <a:lnTo>
                  <a:pt x="1013" y="209"/>
                </a:lnTo>
                <a:lnTo>
                  <a:pt x="977" y="169"/>
                </a:lnTo>
                <a:lnTo>
                  <a:pt x="937" y="132"/>
                </a:lnTo>
                <a:lnTo>
                  <a:pt x="890" y="96"/>
                </a:lnTo>
                <a:lnTo>
                  <a:pt x="844" y="70"/>
                </a:lnTo>
                <a:lnTo>
                  <a:pt x="795" y="44"/>
                </a:lnTo>
                <a:lnTo>
                  <a:pt x="742" y="23"/>
                </a:lnTo>
                <a:lnTo>
                  <a:pt x="689" y="11"/>
                </a:lnTo>
                <a:lnTo>
                  <a:pt x="632" y="3"/>
                </a:lnTo>
                <a:lnTo>
                  <a:pt x="573" y="0"/>
                </a:lnTo>
              </a:path>
            </a:pathLst>
          </a:custGeom>
          <a:solidFill>
            <a:srgbClr val="FFFF00"/>
          </a:solidFill>
          <a:ln w="3175" cmpd="sng">
            <a:solidFill>
              <a:srgbClr val="CC3300"/>
            </a:solidFill>
            <a:prstDash val="solid"/>
            <a:round/>
            <a:headEnd/>
            <a:tailEnd/>
          </a:ln>
          <a:effectLst>
            <a:outerShdw dist="17961" dir="2700000" algn="ctr" rotWithShape="0">
              <a:srgbClr val="FF3300"/>
            </a:outerShdw>
          </a:effectLst>
        </p:spPr>
        <p:txBody>
          <a:bodyPr/>
          <a:lstStyle/>
          <a:p>
            <a:endParaRPr lang="uk-UA"/>
          </a:p>
        </p:txBody>
      </p:sp>
      <p:grpSp>
        <p:nvGrpSpPr>
          <p:cNvPr id="2" name="Group 101"/>
          <p:cNvGrpSpPr>
            <a:grpSpLocks/>
          </p:cNvGrpSpPr>
          <p:nvPr/>
        </p:nvGrpSpPr>
        <p:grpSpPr bwMode="auto">
          <a:xfrm>
            <a:off x="6211779" y="146324"/>
            <a:ext cx="960120" cy="920675"/>
            <a:chOff x="976" y="2660"/>
            <a:chExt cx="350" cy="352"/>
          </a:xfrm>
        </p:grpSpPr>
        <p:sp>
          <p:nvSpPr>
            <p:cNvPr id="13" name="Freeform 102"/>
            <p:cNvSpPr>
              <a:spLocks/>
            </p:cNvSpPr>
            <p:nvPr/>
          </p:nvSpPr>
          <p:spPr bwMode="auto">
            <a:xfrm>
              <a:off x="1184" y="2674"/>
              <a:ext cx="35" cy="55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139" y="275"/>
                </a:cxn>
                <a:cxn ang="0">
                  <a:pos x="0" y="212"/>
                </a:cxn>
                <a:cxn ang="0">
                  <a:pos x="172" y="0"/>
                </a:cxn>
              </a:cxnLst>
              <a:rect l="0" t="0" r="r" b="b"/>
              <a:pathLst>
                <a:path w="172" h="275">
                  <a:moveTo>
                    <a:pt x="172" y="0"/>
                  </a:moveTo>
                  <a:lnTo>
                    <a:pt x="139" y="275"/>
                  </a:lnTo>
                  <a:lnTo>
                    <a:pt x="0" y="21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103"/>
            <p:cNvSpPr>
              <a:spLocks/>
            </p:cNvSpPr>
            <p:nvPr/>
          </p:nvSpPr>
          <p:spPr bwMode="auto">
            <a:xfrm>
              <a:off x="990" y="2767"/>
              <a:ext cx="5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173"/>
                </a:cxn>
                <a:cxn ang="0">
                  <a:pos x="272" y="33"/>
                </a:cxn>
                <a:cxn ang="0">
                  <a:pos x="0" y="0"/>
                </a:cxn>
              </a:cxnLst>
              <a:rect l="0" t="0" r="r" b="b"/>
              <a:pathLst>
                <a:path w="272" h="173">
                  <a:moveTo>
                    <a:pt x="0" y="0"/>
                  </a:moveTo>
                  <a:lnTo>
                    <a:pt x="212" y="173"/>
                  </a:lnTo>
                  <a:lnTo>
                    <a:pt x="27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104"/>
            <p:cNvSpPr>
              <a:spLocks/>
            </p:cNvSpPr>
            <p:nvPr/>
          </p:nvSpPr>
          <p:spPr bwMode="auto">
            <a:xfrm>
              <a:off x="1274" y="2820"/>
              <a:ext cx="52" cy="31"/>
            </a:xfrm>
            <a:custGeom>
              <a:avLst/>
              <a:gdLst/>
              <a:ahLst/>
              <a:cxnLst>
                <a:cxn ang="0">
                  <a:pos x="262" y="73"/>
                </a:cxn>
                <a:cxn ang="0">
                  <a:pos x="0" y="152"/>
                </a:cxn>
                <a:cxn ang="0">
                  <a:pos x="0" y="0"/>
                </a:cxn>
                <a:cxn ang="0">
                  <a:pos x="262" y="73"/>
                </a:cxn>
              </a:cxnLst>
              <a:rect l="0" t="0" r="r" b="b"/>
              <a:pathLst>
                <a:path w="262" h="152">
                  <a:moveTo>
                    <a:pt x="262" y="73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62" y="73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Freeform 105"/>
            <p:cNvSpPr>
              <a:spLocks/>
            </p:cNvSpPr>
            <p:nvPr/>
          </p:nvSpPr>
          <p:spPr bwMode="auto">
            <a:xfrm>
              <a:off x="976" y="2820"/>
              <a:ext cx="52" cy="3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62" y="155"/>
                </a:cxn>
                <a:cxn ang="0">
                  <a:pos x="262" y="0"/>
                </a:cxn>
                <a:cxn ang="0">
                  <a:pos x="0" y="76"/>
                </a:cxn>
              </a:cxnLst>
              <a:rect l="0" t="0" r="r" b="b"/>
              <a:pathLst>
                <a:path w="262" h="155">
                  <a:moveTo>
                    <a:pt x="0" y="76"/>
                  </a:moveTo>
                  <a:lnTo>
                    <a:pt x="262" y="155"/>
                  </a:lnTo>
                  <a:lnTo>
                    <a:pt x="26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106"/>
            <p:cNvSpPr>
              <a:spLocks/>
            </p:cNvSpPr>
            <p:nvPr/>
          </p:nvSpPr>
          <p:spPr bwMode="auto">
            <a:xfrm>
              <a:off x="1257" y="2871"/>
              <a:ext cx="54" cy="34"/>
            </a:xfrm>
            <a:custGeom>
              <a:avLst/>
              <a:gdLst/>
              <a:ahLst/>
              <a:cxnLst>
                <a:cxn ang="0">
                  <a:pos x="269" y="174"/>
                </a:cxn>
                <a:cxn ang="0">
                  <a:pos x="0" y="138"/>
                </a:cxn>
                <a:cxn ang="0">
                  <a:pos x="60" y="0"/>
                </a:cxn>
                <a:cxn ang="0">
                  <a:pos x="269" y="174"/>
                </a:cxn>
              </a:cxnLst>
              <a:rect l="0" t="0" r="r" b="b"/>
              <a:pathLst>
                <a:path w="269" h="174">
                  <a:moveTo>
                    <a:pt x="269" y="174"/>
                  </a:moveTo>
                  <a:lnTo>
                    <a:pt x="0" y="138"/>
                  </a:lnTo>
                  <a:lnTo>
                    <a:pt x="60" y="0"/>
                  </a:lnTo>
                  <a:lnTo>
                    <a:pt x="269" y="174"/>
                  </a:lnTo>
                  <a:close/>
                </a:path>
              </a:pathLst>
            </a:custGeom>
            <a:solidFill>
              <a:srgbClr val="FFFF00"/>
            </a:solidFill>
            <a:ln w="3175" cmpd="sng">
              <a:solidFill>
                <a:srgbClr val="CC3300"/>
              </a:solidFill>
              <a:round/>
              <a:headEnd/>
              <a:tailEnd/>
            </a:ln>
            <a:effectLst>
              <a:outerShdw dist="12700" algn="ctr" rotWithShape="0">
                <a:srgbClr val="FF3300"/>
              </a:outerShdw>
            </a:effec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3" name="Group 107"/>
            <p:cNvGrpSpPr>
              <a:grpSpLocks/>
            </p:cNvGrpSpPr>
            <p:nvPr/>
          </p:nvGrpSpPr>
          <p:grpSpPr bwMode="auto">
            <a:xfrm>
              <a:off x="976" y="2660"/>
              <a:ext cx="350" cy="352"/>
              <a:chOff x="976" y="2660"/>
              <a:chExt cx="350" cy="352"/>
            </a:xfrm>
          </p:grpSpPr>
          <p:sp>
            <p:nvSpPr>
              <p:cNvPr id="19" name="Freeform 108"/>
              <p:cNvSpPr>
                <a:spLocks/>
              </p:cNvSpPr>
              <p:nvPr/>
            </p:nvSpPr>
            <p:spPr bwMode="auto">
              <a:xfrm>
                <a:off x="1135" y="2660"/>
                <a:ext cx="32" cy="5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156" y="265"/>
                  </a:cxn>
                  <a:cxn ang="0">
                    <a:pos x="0" y="265"/>
                  </a:cxn>
                  <a:cxn ang="0">
                    <a:pos x="76" y="0"/>
                  </a:cxn>
                </a:cxnLst>
                <a:rect l="0" t="0" r="r" b="b"/>
                <a:pathLst>
                  <a:path w="156" h="265">
                    <a:moveTo>
                      <a:pt x="76" y="0"/>
                    </a:moveTo>
                    <a:lnTo>
                      <a:pt x="156" y="265"/>
                    </a:lnTo>
                    <a:lnTo>
                      <a:pt x="0" y="26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" name="Freeform 109"/>
              <p:cNvSpPr>
                <a:spLocks/>
              </p:cNvSpPr>
              <p:nvPr/>
            </p:nvSpPr>
            <p:spPr bwMode="auto">
              <a:xfrm>
                <a:off x="1135" y="2960"/>
                <a:ext cx="32" cy="52"/>
              </a:xfrm>
              <a:custGeom>
                <a:avLst/>
                <a:gdLst/>
                <a:ahLst/>
                <a:cxnLst>
                  <a:cxn ang="0">
                    <a:pos x="76" y="261"/>
                  </a:cxn>
                  <a:cxn ang="0">
                    <a:pos x="156" y="0"/>
                  </a:cxn>
                  <a:cxn ang="0">
                    <a:pos x="0" y="0"/>
                  </a:cxn>
                  <a:cxn ang="0">
                    <a:pos x="76" y="261"/>
                  </a:cxn>
                </a:cxnLst>
                <a:rect l="0" t="0" r="r" b="b"/>
                <a:pathLst>
                  <a:path w="156" h="261">
                    <a:moveTo>
                      <a:pt x="76" y="261"/>
                    </a:moveTo>
                    <a:lnTo>
                      <a:pt x="156" y="0"/>
                    </a:lnTo>
                    <a:lnTo>
                      <a:pt x="0" y="0"/>
                    </a:lnTo>
                    <a:lnTo>
                      <a:pt x="76" y="26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1" name="Freeform 110"/>
              <p:cNvSpPr>
                <a:spLocks/>
              </p:cNvSpPr>
              <p:nvPr/>
            </p:nvSpPr>
            <p:spPr bwMode="auto">
              <a:xfrm>
                <a:off x="1184" y="2674"/>
                <a:ext cx="35" cy="55"/>
              </a:xfrm>
              <a:custGeom>
                <a:avLst/>
                <a:gdLst/>
                <a:ahLst/>
                <a:cxnLst>
                  <a:cxn ang="0">
                    <a:pos x="172" y="0"/>
                  </a:cxn>
                  <a:cxn ang="0">
                    <a:pos x="139" y="275"/>
                  </a:cxn>
                  <a:cxn ang="0">
                    <a:pos x="0" y="212"/>
                  </a:cxn>
                  <a:cxn ang="0">
                    <a:pos x="172" y="0"/>
                  </a:cxn>
                </a:cxnLst>
                <a:rect l="0" t="0" r="r" b="b"/>
                <a:pathLst>
                  <a:path w="172" h="275">
                    <a:moveTo>
                      <a:pt x="172" y="0"/>
                    </a:moveTo>
                    <a:lnTo>
                      <a:pt x="139" y="275"/>
                    </a:lnTo>
                    <a:lnTo>
                      <a:pt x="0" y="212"/>
                    </a:lnTo>
                    <a:lnTo>
                      <a:pt x="172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2" name="Freeform 111"/>
              <p:cNvSpPr>
                <a:spLocks/>
              </p:cNvSpPr>
              <p:nvPr/>
            </p:nvSpPr>
            <p:spPr bwMode="auto">
              <a:xfrm>
                <a:off x="1083" y="2673"/>
                <a:ext cx="35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274"/>
                  </a:cxn>
                  <a:cxn ang="0">
                    <a:pos x="175" y="212"/>
                  </a:cxn>
                  <a:cxn ang="0">
                    <a:pos x="0" y="0"/>
                  </a:cxn>
                </a:cxnLst>
                <a:rect l="0" t="0" r="r" b="b"/>
                <a:pathLst>
                  <a:path w="175" h="274">
                    <a:moveTo>
                      <a:pt x="0" y="0"/>
                    </a:moveTo>
                    <a:lnTo>
                      <a:pt x="36" y="274"/>
                    </a:lnTo>
                    <a:lnTo>
                      <a:pt x="175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3" name="Freeform 112"/>
              <p:cNvSpPr>
                <a:spLocks/>
              </p:cNvSpPr>
              <p:nvPr/>
            </p:nvSpPr>
            <p:spPr bwMode="auto">
              <a:xfrm>
                <a:off x="1228" y="2711"/>
                <a:ext cx="47" cy="48"/>
              </a:xfrm>
              <a:custGeom>
                <a:avLst/>
                <a:gdLst/>
                <a:ahLst/>
                <a:cxnLst>
                  <a:cxn ang="0">
                    <a:pos x="238" y="0"/>
                  </a:cxn>
                  <a:cxn ang="0">
                    <a:pos x="105" y="243"/>
                  </a:cxn>
                  <a:cxn ang="0">
                    <a:pos x="0" y="130"/>
                  </a:cxn>
                  <a:cxn ang="0">
                    <a:pos x="238" y="0"/>
                  </a:cxn>
                </a:cxnLst>
                <a:rect l="0" t="0" r="r" b="b"/>
                <a:pathLst>
                  <a:path w="238" h="243">
                    <a:moveTo>
                      <a:pt x="238" y="0"/>
                    </a:moveTo>
                    <a:lnTo>
                      <a:pt x="105" y="243"/>
                    </a:lnTo>
                    <a:lnTo>
                      <a:pt x="0" y="13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4" name="Freeform 113"/>
              <p:cNvSpPr>
                <a:spLocks/>
              </p:cNvSpPr>
              <p:nvPr/>
            </p:nvSpPr>
            <p:spPr bwMode="auto">
              <a:xfrm>
                <a:off x="1026" y="2712"/>
                <a:ext cx="48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2" y="242"/>
                  </a:cxn>
                  <a:cxn ang="0">
                    <a:pos x="238" y="129"/>
                  </a:cxn>
                  <a:cxn ang="0">
                    <a:pos x="0" y="0"/>
                  </a:cxn>
                </a:cxnLst>
                <a:rect l="0" t="0" r="r" b="b"/>
                <a:pathLst>
                  <a:path w="238" h="242">
                    <a:moveTo>
                      <a:pt x="0" y="0"/>
                    </a:moveTo>
                    <a:lnTo>
                      <a:pt x="132" y="242"/>
                    </a:lnTo>
                    <a:lnTo>
                      <a:pt x="238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5" name="Freeform 114"/>
              <p:cNvSpPr>
                <a:spLocks/>
              </p:cNvSpPr>
              <p:nvPr/>
            </p:nvSpPr>
            <p:spPr bwMode="auto">
              <a:xfrm>
                <a:off x="1259" y="2768"/>
                <a:ext cx="53" cy="34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6" y="173"/>
                  </a:cxn>
                  <a:cxn ang="0">
                    <a:pos x="0" y="30"/>
                  </a:cxn>
                  <a:cxn ang="0">
                    <a:pos x="268" y="0"/>
                  </a:cxn>
                </a:cxnLst>
                <a:rect l="0" t="0" r="r" b="b"/>
                <a:pathLst>
                  <a:path w="268" h="173">
                    <a:moveTo>
                      <a:pt x="268" y="0"/>
                    </a:moveTo>
                    <a:lnTo>
                      <a:pt x="56" y="173"/>
                    </a:lnTo>
                    <a:lnTo>
                      <a:pt x="0" y="3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6" name="Freeform 115"/>
              <p:cNvSpPr>
                <a:spLocks/>
              </p:cNvSpPr>
              <p:nvPr/>
            </p:nvSpPr>
            <p:spPr bwMode="auto">
              <a:xfrm>
                <a:off x="990" y="2767"/>
                <a:ext cx="5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173"/>
                  </a:cxn>
                  <a:cxn ang="0">
                    <a:pos x="272" y="33"/>
                  </a:cxn>
                  <a:cxn ang="0">
                    <a:pos x="0" y="0"/>
                  </a:cxn>
                </a:cxnLst>
                <a:rect l="0" t="0" r="r" b="b"/>
                <a:pathLst>
                  <a:path w="272" h="173">
                    <a:moveTo>
                      <a:pt x="0" y="0"/>
                    </a:moveTo>
                    <a:lnTo>
                      <a:pt x="212" y="173"/>
                    </a:lnTo>
                    <a:lnTo>
                      <a:pt x="272" y="3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7" name="Freeform 116"/>
              <p:cNvSpPr>
                <a:spLocks/>
              </p:cNvSpPr>
              <p:nvPr/>
            </p:nvSpPr>
            <p:spPr bwMode="auto">
              <a:xfrm>
                <a:off x="1274" y="2820"/>
                <a:ext cx="52" cy="31"/>
              </a:xfrm>
              <a:custGeom>
                <a:avLst/>
                <a:gdLst/>
                <a:ahLst/>
                <a:cxnLst>
                  <a:cxn ang="0">
                    <a:pos x="262" y="73"/>
                  </a:cxn>
                  <a:cxn ang="0">
                    <a:pos x="0" y="152"/>
                  </a:cxn>
                  <a:cxn ang="0">
                    <a:pos x="0" y="0"/>
                  </a:cxn>
                  <a:cxn ang="0">
                    <a:pos x="262" y="73"/>
                  </a:cxn>
                </a:cxnLst>
                <a:rect l="0" t="0" r="r" b="b"/>
                <a:pathLst>
                  <a:path w="262" h="152">
                    <a:moveTo>
                      <a:pt x="262" y="73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262" y="73"/>
                    </a:lnTo>
                  </a:path>
                </a:pathLst>
              </a:custGeom>
              <a:noFill/>
              <a:ln w="3175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8" name="Freeform 117"/>
              <p:cNvSpPr>
                <a:spLocks/>
              </p:cNvSpPr>
              <p:nvPr/>
            </p:nvSpPr>
            <p:spPr bwMode="auto">
              <a:xfrm>
                <a:off x="976" y="2820"/>
                <a:ext cx="52" cy="31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262" y="155"/>
                  </a:cxn>
                  <a:cxn ang="0">
                    <a:pos x="262" y="0"/>
                  </a:cxn>
                  <a:cxn ang="0">
                    <a:pos x="0" y="76"/>
                  </a:cxn>
                </a:cxnLst>
                <a:rect l="0" t="0" r="r" b="b"/>
                <a:pathLst>
                  <a:path w="262" h="155">
                    <a:moveTo>
                      <a:pt x="0" y="76"/>
                    </a:moveTo>
                    <a:lnTo>
                      <a:pt x="262" y="155"/>
                    </a:lnTo>
                    <a:lnTo>
                      <a:pt x="262" y="0"/>
                    </a:lnTo>
                    <a:lnTo>
                      <a:pt x="0" y="76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9" name="Freeform 118"/>
              <p:cNvSpPr>
                <a:spLocks/>
              </p:cNvSpPr>
              <p:nvPr/>
            </p:nvSpPr>
            <p:spPr bwMode="auto">
              <a:xfrm>
                <a:off x="1257" y="2871"/>
                <a:ext cx="54" cy="34"/>
              </a:xfrm>
              <a:custGeom>
                <a:avLst/>
                <a:gdLst/>
                <a:ahLst/>
                <a:cxnLst>
                  <a:cxn ang="0">
                    <a:pos x="269" y="174"/>
                  </a:cxn>
                  <a:cxn ang="0">
                    <a:pos x="0" y="138"/>
                  </a:cxn>
                  <a:cxn ang="0">
                    <a:pos x="60" y="0"/>
                  </a:cxn>
                  <a:cxn ang="0">
                    <a:pos x="269" y="174"/>
                  </a:cxn>
                </a:cxnLst>
                <a:rect l="0" t="0" r="r" b="b"/>
                <a:pathLst>
                  <a:path w="269" h="174">
                    <a:moveTo>
                      <a:pt x="269" y="174"/>
                    </a:moveTo>
                    <a:lnTo>
                      <a:pt x="0" y="138"/>
                    </a:lnTo>
                    <a:lnTo>
                      <a:pt x="60" y="0"/>
                    </a:lnTo>
                    <a:lnTo>
                      <a:pt x="269" y="174"/>
                    </a:lnTo>
                  </a:path>
                </a:pathLst>
              </a:custGeom>
              <a:noFill/>
              <a:ln w="0">
                <a:solidFill>
                  <a:srgbClr val="CC3300"/>
                </a:solidFill>
                <a:prstDash val="solid"/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0" name="Freeform 119"/>
              <p:cNvSpPr>
                <a:spLocks/>
              </p:cNvSpPr>
              <p:nvPr/>
            </p:nvSpPr>
            <p:spPr bwMode="auto">
              <a:xfrm>
                <a:off x="990" y="2870"/>
                <a:ext cx="54" cy="34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72" y="142"/>
                  </a:cxn>
                  <a:cxn ang="0">
                    <a:pos x="212" y="0"/>
                  </a:cxn>
                  <a:cxn ang="0">
                    <a:pos x="0" y="172"/>
                  </a:cxn>
                </a:cxnLst>
                <a:rect l="0" t="0" r="r" b="b"/>
                <a:pathLst>
                  <a:path w="272" h="172">
                    <a:moveTo>
                      <a:pt x="0" y="172"/>
                    </a:moveTo>
                    <a:lnTo>
                      <a:pt x="272" y="142"/>
                    </a:lnTo>
                    <a:lnTo>
                      <a:pt x="212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1" name="Freeform 120"/>
              <p:cNvSpPr>
                <a:spLocks/>
              </p:cNvSpPr>
              <p:nvPr/>
            </p:nvSpPr>
            <p:spPr bwMode="auto">
              <a:xfrm>
                <a:off x="1227" y="2911"/>
                <a:ext cx="48" cy="49"/>
              </a:xfrm>
              <a:custGeom>
                <a:avLst/>
                <a:gdLst/>
                <a:ahLst/>
                <a:cxnLst>
                  <a:cxn ang="0">
                    <a:pos x="239" y="242"/>
                  </a:cxn>
                  <a:cxn ang="0">
                    <a:pos x="0" y="106"/>
                  </a:cxn>
                  <a:cxn ang="0">
                    <a:pos x="109" y="0"/>
                  </a:cxn>
                  <a:cxn ang="0">
                    <a:pos x="239" y="242"/>
                  </a:cxn>
                </a:cxnLst>
                <a:rect l="0" t="0" r="r" b="b"/>
                <a:pathLst>
                  <a:path w="239" h="242">
                    <a:moveTo>
                      <a:pt x="239" y="242"/>
                    </a:moveTo>
                    <a:lnTo>
                      <a:pt x="0" y="106"/>
                    </a:lnTo>
                    <a:lnTo>
                      <a:pt x="109" y="0"/>
                    </a:lnTo>
                    <a:lnTo>
                      <a:pt x="239" y="242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2" name="Freeform 121"/>
              <p:cNvSpPr>
                <a:spLocks/>
              </p:cNvSpPr>
              <p:nvPr/>
            </p:nvSpPr>
            <p:spPr bwMode="auto">
              <a:xfrm>
                <a:off x="1027" y="2911"/>
                <a:ext cx="47" cy="48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38" y="110"/>
                  </a:cxn>
                  <a:cxn ang="0">
                    <a:pos x="133" y="0"/>
                  </a:cxn>
                  <a:cxn ang="0">
                    <a:pos x="0" y="239"/>
                  </a:cxn>
                </a:cxnLst>
                <a:rect l="0" t="0" r="r" b="b"/>
                <a:pathLst>
                  <a:path w="238" h="239">
                    <a:moveTo>
                      <a:pt x="0" y="239"/>
                    </a:moveTo>
                    <a:lnTo>
                      <a:pt x="238" y="110"/>
                    </a:lnTo>
                    <a:lnTo>
                      <a:pt x="133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3" name="Freeform 122"/>
              <p:cNvSpPr>
                <a:spLocks/>
              </p:cNvSpPr>
              <p:nvPr/>
            </p:nvSpPr>
            <p:spPr bwMode="auto">
              <a:xfrm>
                <a:off x="1184" y="2943"/>
                <a:ext cx="35" cy="55"/>
              </a:xfrm>
              <a:custGeom>
                <a:avLst/>
                <a:gdLst/>
                <a:ahLst/>
                <a:cxnLst>
                  <a:cxn ang="0">
                    <a:pos x="178" y="271"/>
                  </a:cxn>
                  <a:cxn ang="0">
                    <a:pos x="0" y="62"/>
                  </a:cxn>
                  <a:cxn ang="0">
                    <a:pos x="142" y="0"/>
                  </a:cxn>
                  <a:cxn ang="0">
                    <a:pos x="178" y="271"/>
                  </a:cxn>
                </a:cxnLst>
                <a:rect l="0" t="0" r="r" b="b"/>
                <a:pathLst>
                  <a:path w="178" h="271">
                    <a:moveTo>
                      <a:pt x="178" y="271"/>
                    </a:moveTo>
                    <a:lnTo>
                      <a:pt x="0" y="62"/>
                    </a:lnTo>
                    <a:lnTo>
                      <a:pt x="142" y="0"/>
                    </a:lnTo>
                    <a:lnTo>
                      <a:pt x="178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4" name="Freeform 123"/>
              <p:cNvSpPr>
                <a:spLocks/>
              </p:cNvSpPr>
              <p:nvPr/>
            </p:nvSpPr>
            <p:spPr bwMode="auto">
              <a:xfrm>
                <a:off x="1083" y="2943"/>
                <a:ext cx="34" cy="55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172" y="59"/>
                  </a:cxn>
                  <a:cxn ang="0">
                    <a:pos x="32" y="0"/>
                  </a:cxn>
                  <a:cxn ang="0">
                    <a:pos x="0" y="271"/>
                  </a:cxn>
                </a:cxnLst>
                <a:rect l="0" t="0" r="r" b="b"/>
                <a:pathLst>
                  <a:path w="172" h="271">
                    <a:moveTo>
                      <a:pt x="0" y="271"/>
                    </a:moveTo>
                    <a:lnTo>
                      <a:pt x="172" y="59"/>
                    </a:lnTo>
                    <a:lnTo>
                      <a:pt x="32" y="0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mpd="sng">
                <a:solidFill>
                  <a:srgbClr val="CC3300"/>
                </a:solidFill>
                <a:round/>
                <a:headEnd/>
                <a:tailEnd/>
              </a:ln>
              <a:effectLst>
                <a:outerShdw dist="12700" algn="ctr" rotWithShape="0">
                  <a:srgbClr val="FF3300"/>
                </a:outerShdw>
              </a:effec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35" name="Freeform 54"/>
          <p:cNvSpPr>
            <a:spLocks/>
          </p:cNvSpPr>
          <p:nvPr/>
        </p:nvSpPr>
        <p:spPr bwMode="auto">
          <a:xfrm rot="20220081">
            <a:off x="7315218" y="158333"/>
            <a:ext cx="916745" cy="522304"/>
          </a:xfrm>
          <a:custGeom>
            <a:avLst/>
            <a:gdLst/>
            <a:ahLst/>
            <a:cxnLst>
              <a:cxn ang="0">
                <a:pos x="1352" y="495"/>
              </a:cxn>
              <a:cxn ang="0">
                <a:pos x="1451" y="423"/>
              </a:cxn>
              <a:cxn ang="0">
                <a:pos x="1409" y="360"/>
              </a:cxn>
              <a:cxn ang="0">
                <a:pos x="1418" y="249"/>
              </a:cxn>
              <a:cxn ang="0">
                <a:pos x="1244" y="231"/>
              </a:cxn>
              <a:cxn ang="0">
                <a:pos x="1118" y="207"/>
              </a:cxn>
              <a:cxn ang="0">
                <a:pos x="1025" y="195"/>
              </a:cxn>
              <a:cxn ang="0">
                <a:pos x="965" y="96"/>
              </a:cxn>
              <a:cxn ang="0">
                <a:pos x="872" y="9"/>
              </a:cxn>
              <a:cxn ang="0">
                <a:pos x="644" y="78"/>
              </a:cxn>
              <a:cxn ang="0">
                <a:pos x="590" y="150"/>
              </a:cxn>
              <a:cxn ang="0">
                <a:pos x="512" y="144"/>
              </a:cxn>
              <a:cxn ang="0">
                <a:pos x="449" y="135"/>
              </a:cxn>
              <a:cxn ang="0">
                <a:pos x="272" y="132"/>
              </a:cxn>
              <a:cxn ang="0">
                <a:pos x="101" y="219"/>
              </a:cxn>
              <a:cxn ang="0">
                <a:pos x="104" y="360"/>
              </a:cxn>
              <a:cxn ang="0">
                <a:pos x="32" y="435"/>
              </a:cxn>
              <a:cxn ang="0">
                <a:pos x="2" y="534"/>
              </a:cxn>
              <a:cxn ang="0">
                <a:pos x="140" y="645"/>
              </a:cxn>
              <a:cxn ang="0">
                <a:pos x="215" y="647"/>
              </a:cxn>
              <a:cxn ang="0">
                <a:pos x="335" y="600"/>
              </a:cxn>
              <a:cxn ang="0">
                <a:pos x="419" y="537"/>
              </a:cxn>
              <a:cxn ang="0">
                <a:pos x="545" y="582"/>
              </a:cxn>
              <a:cxn ang="0">
                <a:pos x="659" y="729"/>
              </a:cxn>
              <a:cxn ang="0">
                <a:pos x="653" y="786"/>
              </a:cxn>
              <a:cxn ang="0">
                <a:pos x="569" y="831"/>
              </a:cxn>
              <a:cxn ang="0">
                <a:pos x="569" y="930"/>
              </a:cxn>
              <a:cxn ang="0">
                <a:pos x="710" y="870"/>
              </a:cxn>
              <a:cxn ang="0">
                <a:pos x="803" y="729"/>
              </a:cxn>
              <a:cxn ang="0">
                <a:pos x="866" y="744"/>
              </a:cxn>
              <a:cxn ang="0">
                <a:pos x="890" y="798"/>
              </a:cxn>
              <a:cxn ang="0">
                <a:pos x="929" y="873"/>
              </a:cxn>
              <a:cxn ang="0">
                <a:pos x="1037" y="978"/>
              </a:cxn>
              <a:cxn ang="0">
                <a:pos x="1166" y="873"/>
              </a:cxn>
              <a:cxn ang="0">
                <a:pos x="1247" y="819"/>
              </a:cxn>
              <a:cxn ang="0">
                <a:pos x="1127" y="801"/>
              </a:cxn>
              <a:cxn ang="0">
                <a:pos x="1079" y="765"/>
              </a:cxn>
              <a:cxn ang="0">
                <a:pos x="1132" y="833"/>
              </a:cxn>
              <a:cxn ang="0">
                <a:pos x="1016" y="768"/>
              </a:cxn>
              <a:cxn ang="0">
                <a:pos x="1091" y="729"/>
              </a:cxn>
              <a:cxn ang="0">
                <a:pos x="1121" y="687"/>
              </a:cxn>
              <a:cxn ang="0">
                <a:pos x="1223" y="651"/>
              </a:cxn>
              <a:cxn ang="0">
                <a:pos x="1331" y="585"/>
              </a:cxn>
            </a:cxnLst>
            <a:rect l="0" t="0" r="r" b="b"/>
            <a:pathLst>
              <a:path w="1461" h="982">
                <a:moveTo>
                  <a:pt x="1331" y="585"/>
                </a:moveTo>
                <a:cubicBezTo>
                  <a:pt x="1343" y="565"/>
                  <a:pt x="1342" y="517"/>
                  <a:pt x="1352" y="495"/>
                </a:cubicBezTo>
                <a:cubicBezTo>
                  <a:pt x="1362" y="473"/>
                  <a:pt x="1377" y="465"/>
                  <a:pt x="1394" y="453"/>
                </a:cubicBezTo>
                <a:cubicBezTo>
                  <a:pt x="1411" y="441"/>
                  <a:pt x="1441" y="436"/>
                  <a:pt x="1451" y="423"/>
                </a:cubicBezTo>
                <a:cubicBezTo>
                  <a:pt x="1461" y="410"/>
                  <a:pt x="1461" y="382"/>
                  <a:pt x="1454" y="372"/>
                </a:cubicBezTo>
                <a:cubicBezTo>
                  <a:pt x="1447" y="362"/>
                  <a:pt x="1413" y="367"/>
                  <a:pt x="1409" y="360"/>
                </a:cubicBezTo>
                <a:cubicBezTo>
                  <a:pt x="1405" y="353"/>
                  <a:pt x="1426" y="351"/>
                  <a:pt x="1427" y="333"/>
                </a:cubicBezTo>
                <a:cubicBezTo>
                  <a:pt x="1428" y="315"/>
                  <a:pt x="1439" y="269"/>
                  <a:pt x="1418" y="249"/>
                </a:cubicBezTo>
                <a:cubicBezTo>
                  <a:pt x="1397" y="229"/>
                  <a:pt x="1333" y="216"/>
                  <a:pt x="1304" y="213"/>
                </a:cubicBezTo>
                <a:cubicBezTo>
                  <a:pt x="1275" y="210"/>
                  <a:pt x="1265" y="240"/>
                  <a:pt x="1244" y="231"/>
                </a:cubicBezTo>
                <a:cubicBezTo>
                  <a:pt x="1223" y="222"/>
                  <a:pt x="1202" y="166"/>
                  <a:pt x="1181" y="162"/>
                </a:cubicBezTo>
                <a:cubicBezTo>
                  <a:pt x="1160" y="158"/>
                  <a:pt x="1138" y="206"/>
                  <a:pt x="1118" y="207"/>
                </a:cubicBezTo>
                <a:cubicBezTo>
                  <a:pt x="1098" y="208"/>
                  <a:pt x="1073" y="170"/>
                  <a:pt x="1058" y="168"/>
                </a:cubicBezTo>
                <a:cubicBezTo>
                  <a:pt x="1043" y="166"/>
                  <a:pt x="1032" y="200"/>
                  <a:pt x="1025" y="195"/>
                </a:cubicBezTo>
                <a:cubicBezTo>
                  <a:pt x="1018" y="190"/>
                  <a:pt x="1026" y="151"/>
                  <a:pt x="1016" y="135"/>
                </a:cubicBezTo>
                <a:cubicBezTo>
                  <a:pt x="1006" y="119"/>
                  <a:pt x="980" y="102"/>
                  <a:pt x="965" y="96"/>
                </a:cubicBezTo>
                <a:cubicBezTo>
                  <a:pt x="950" y="90"/>
                  <a:pt x="939" y="113"/>
                  <a:pt x="923" y="99"/>
                </a:cubicBezTo>
                <a:cubicBezTo>
                  <a:pt x="907" y="85"/>
                  <a:pt x="904" y="18"/>
                  <a:pt x="872" y="9"/>
                </a:cubicBezTo>
                <a:cubicBezTo>
                  <a:pt x="840" y="0"/>
                  <a:pt x="766" y="31"/>
                  <a:pt x="728" y="42"/>
                </a:cubicBezTo>
                <a:cubicBezTo>
                  <a:pt x="690" y="53"/>
                  <a:pt x="661" y="56"/>
                  <a:pt x="644" y="78"/>
                </a:cubicBezTo>
                <a:cubicBezTo>
                  <a:pt x="627" y="100"/>
                  <a:pt x="632" y="165"/>
                  <a:pt x="623" y="177"/>
                </a:cubicBezTo>
                <a:cubicBezTo>
                  <a:pt x="614" y="189"/>
                  <a:pt x="604" y="151"/>
                  <a:pt x="590" y="150"/>
                </a:cubicBezTo>
                <a:cubicBezTo>
                  <a:pt x="576" y="149"/>
                  <a:pt x="552" y="175"/>
                  <a:pt x="539" y="174"/>
                </a:cubicBezTo>
                <a:cubicBezTo>
                  <a:pt x="526" y="173"/>
                  <a:pt x="519" y="146"/>
                  <a:pt x="512" y="144"/>
                </a:cubicBezTo>
                <a:cubicBezTo>
                  <a:pt x="505" y="142"/>
                  <a:pt x="504" y="160"/>
                  <a:pt x="494" y="159"/>
                </a:cubicBezTo>
                <a:cubicBezTo>
                  <a:pt x="484" y="158"/>
                  <a:pt x="468" y="136"/>
                  <a:pt x="449" y="135"/>
                </a:cubicBezTo>
                <a:cubicBezTo>
                  <a:pt x="430" y="134"/>
                  <a:pt x="406" y="150"/>
                  <a:pt x="377" y="150"/>
                </a:cubicBezTo>
                <a:cubicBezTo>
                  <a:pt x="348" y="150"/>
                  <a:pt x="305" y="130"/>
                  <a:pt x="272" y="132"/>
                </a:cubicBezTo>
                <a:cubicBezTo>
                  <a:pt x="239" y="134"/>
                  <a:pt x="207" y="148"/>
                  <a:pt x="179" y="162"/>
                </a:cubicBezTo>
                <a:cubicBezTo>
                  <a:pt x="151" y="176"/>
                  <a:pt x="107" y="189"/>
                  <a:pt x="101" y="219"/>
                </a:cubicBezTo>
                <a:cubicBezTo>
                  <a:pt x="95" y="249"/>
                  <a:pt x="140" y="319"/>
                  <a:pt x="140" y="342"/>
                </a:cubicBezTo>
                <a:cubicBezTo>
                  <a:pt x="140" y="365"/>
                  <a:pt x="113" y="352"/>
                  <a:pt x="104" y="360"/>
                </a:cubicBezTo>
                <a:cubicBezTo>
                  <a:pt x="95" y="368"/>
                  <a:pt x="95" y="380"/>
                  <a:pt x="83" y="393"/>
                </a:cubicBezTo>
                <a:cubicBezTo>
                  <a:pt x="71" y="406"/>
                  <a:pt x="41" y="420"/>
                  <a:pt x="32" y="435"/>
                </a:cubicBezTo>
                <a:cubicBezTo>
                  <a:pt x="23" y="450"/>
                  <a:pt x="34" y="467"/>
                  <a:pt x="29" y="483"/>
                </a:cubicBezTo>
                <a:cubicBezTo>
                  <a:pt x="24" y="499"/>
                  <a:pt x="0" y="510"/>
                  <a:pt x="2" y="534"/>
                </a:cubicBezTo>
                <a:cubicBezTo>
                  <a:pt x="4" y="558"/>
                  <a:pt x="18" y="608"/>
                  <a:pt x="41" y="627"/>
                </a:cubicBezTo>
                <a:cubicBezTo>
                  <a:pt x="64" y="646"/>
                  <a:pt x="117" y="645"/>
                  <a:pt x="140" y="645"/>
                </a:cubicBezTo>
                <a:cubicBezTo>
                  <a:pt x="163" y="645"/>
                  <a:pt x="170" y="624"/>
                  <a:pt x="182" y="624"/>
                </a:cubicBezTo>
                <a:cubicBezTo>
                  <a:pt x="194" y="624"/>
                  <a:pt x="202" y="644"/>
                  <a:pt x="215" y="647"/>
                </a:cubicBezTo>
                <a:cubicBezTo>
                  <a:pt x="228" y="650"/>
                  <a:pt x="240" y="653"/>
                  <a:pt x="260" y="645"/>
                </a:cubicBezTo>
                <a:cubicBezTo>
                  <a:pt x="280" y="637"/>
                  <a:pt x="317" y="617"/>
                  <a:pt x="335" y="600"/>
                </a:cubicBezTo>
                <a:cubicBezTo>
                  <a:pt x="353" y="583"/>
                  <a:pt x="357" y="553"/>
                  <a:pt x="371" y="543"/>
                </a:cubicBezTo>
                <a:cubicBezTo>
                  <a:pt x="385" y="533"/>
                  <a:pt x="403" y="535"/>
                  <a:pt x="419" y="537"/>
                </a:cubicBezTo>
                <a:cubicBezTo>
                  <a:pt x="435" y="539"/>
                  <a:pt x="449" y="548"/>
                  <a:pt x="470" y="555"/>
                </a:cubicBezTo>
                <a:cubicBezTo>
                  <a:pt x="491" y="562"/>
                  <a:pt x="521" y="560"/>
                  <a:pt x="545" y="582"/>
                </a:cubicBezTo>
                <a:cubicBezTo>
                  <a:pt x="569" y="604"/>
                  <a:pt x="598" y="663"/>
                  <a:pt x="617" y="687"/>
                </a:cubicBezTo>
                <a:cubicBezTo>
                  <a:pt x="636" y="711"/>
                  <a:pt x="648" y="715"/>
                  <a:pt x="659" y="729"/>
                </a:cubicBezTo>
                <a:cubicBezTo>
                  <a:pt x="670" y="743"/>
                  <a:pt x="683" y="765"/>
                  <a:pt x="682" y="774"/>
                </a:cubicBezTo>
                <a:cubicBezTo>
                  <a:pt x="681" y="783"/>
                  <a:pt x="666" y="786"/>
                  <a:pt x="653" y="786"/>
                </a:cubicBezTo>
                <a:cubicBezTo>
                  <a:pt x="640" y="786"/>
                  <a:pt x="619" y="767"/>
                  <a:pt x="605" y="774"/>
                </a:cubicBezTo>
                <a:cubicBezTo>
                  <a:pt x="591" y="781"/>
                  <a:pt x="583" y="810"/>
                  <a:pt x="569" y="831"/>
                </a:cubicBezTo>
                <a:cubicBezTo>
                  <a:pt x="555" y="852"/>
                  <a:pt x="518" y="887"/>
                  <a:pt x="518" y="903"/>
                </a:cubicBezTo>
                <a:cubicBezTo>
                  <a:pt x="518" y="919"/>
                  <a:pt x="547" y="931"/>
                  <a:pt x="569" y="930"/>
                </a:cubicBezTo>
                <a:cubicBezTo>
                  <a:pt x="591" y="929"/>
                  <a:pt x="626" y="904"/>
                  <a:pt x="650" y="894"/>
                </a:cubicBezTo>
                <a:cubicBezTo>
                  <a:pt x="674" y="884"/>
                  <a:pt x="693" y="889"/>
                  <a:pt x="710" y="870"/>
                </a:cubicBezTo>
                <a:cubicBezTo>
                  <a:pt x="727" y="851"/>
                  <a:pt x="737" y="803"/>
                  <a:pt x="752" y="780"/>
                </a:cubicBezTo>
                <a:cubicBezTo>
                  <a:pt x="767" y="757"/>
                  <a:pt x="791" y="744"/>
                  <a:pt x="803" y="729"/>
                </a:cubicBezTo>
                <a:cubicBezTo>
                  <a:pt x="815" y="714"/>
                  <a:pt x="811" y="688"/>
                  <a:pt x="821" y="690"/>
                </a:cubicBezTo>
                <a:cubicBezTo>
                  <a:pt x="831" y="692"/>
                  <a:pt x="867" y="733"/>
                  <a:pt x="866" y="744"/>
                </a:cubicBezTo>
                <a:cubicBezTo>
                  <a:pt x="865" y="755"/>
                  <a:pt x="814" y="747"/>
                  <a:pt x="818" y="756"/>
                </a:cubicBezTo>
                <a:cubicBezTo>
                  <a:pt x="822" y="765"/>
                  <a:pt x="863" y="792"/>
                  <a:pt x="890" y="798"/>
                </a:cubicBezTo>
                <a:cubicBezTo>
                  <a:pt x="917" y="804"/>
                  <a:pt x="977" y="780"/>
                  <a:pt x="983" y="792"/>
                </a:cubicBezTo>
                <a:cubicBezTo>
                  <a:pt x="989" y="804"/>
                  <a:pt x="925" y="856"/>
                  <a:pt x="929" y="873"/>
                </a:cubicBezTo>
                <a:cubicBezTo>
                  <a:pt x="933" y="890"/>
                  <a:pt x="986" y="877"/>
                  <a:pt x="1004" y="894"/>
                </a:cubicBezTo>
                <a:cubicBezTo>
                  <a:pt x="1022" y="911"/>
                  <a:pt x="1018" y="974"/>
                  <a:pt x="1037" y="978"/>
                </a:cubicBezTo>
                <a:cubicBezTo>
                  <a:pt x="1056" y="982"/>
                  <a:pt x="1097" y="935"/>
                  <a:pt x="1118" y="918"/>
                </a:cubicBezTo>
                <a:cubicBezTo>
                  <a:pt x="1139" y="901"/>
                  <a:pt x="1144" y="886"/>
                  <a:pt x="1166" y="873"/>
                </a:cubicBezTo>
                <a:cubicBezTo>
                  <a:pt x="1188" y="860"/>
                  <a:pt x="1233" y="852"/>
                  <a:pt x="1247" y="843"/>
                </a:cubicBezTo>
                <a:cubicBezTo>
                  <a:pt x="1261" y="834"/>
                  <a:pt x="1260" y="822"/>
                  <a:pt x="1247" y="819"/>
                </a:cubicBezTo>
                <a:cubicBezTo>
                  <a:pt x="1234" y="816"/>
                  <a:pt x="1186" y="828"/>
                  <a:pt x="1166" y="825"/>
                </a:cubicBezTo>
                <a:cubicBezTo>
                  <a:pt x="1146" y="822"/>
                  <a:pt x="1140" y="813"/>
                  <a:pt x="1127" y="801"/>
                </a:cubicBezTo>
                <a:cubicBezTo>
                  <a:pt x="1114" y="789"/>
                  <a:pt x="1096" y="762"/>
                  <a:pt x="1088" y="756"/>
                </a:cubicBezTo>
                <a:cubicBezTo>
                  <a:pt x="1080" y="750"/>
                  <a:pt x="1077" y="759"/>
                  <a:pt x="1079" y="765"/>
                </a:cubicBezTo>
                <a:cubicBezTo>
                  <a:pt x="1081" y="771"/>
                  <a:pt x="1094" y="784"/>
                  <a:pt x="1103" y="795"/>
                </a:cubicBezTo>
                <a:cubicBezTo>
                  <a:pt x="1112" y="806"/>
                  <a:pt x="1141" y="835"/>
                  <a:pt x="1132" y="833"/>
                </a:cubicBezTo>
                <a:cubicBezTo>
                  <a:pt x="1123" y="831"/>
                  <a:pt x="1071" y="797"/>
                  <a:pt x="1052" y="786"/>
                </a:cubicBezTo>
                <a:cubicBezTo>
                  <a:pt x="1033" y="775"/>
                  <a:pt x="1014" y="773"/>
                  <a:pt x="1016" y="768"/>
                </a:cubicBezTo>
                <a:cubicBezTo>
                  <a:pt x="1018" y="763"/>
                  <a:pt x="1052" y="762"/>
                  <a:pt x="1064" y="756"/>
                </a:cubicBezTo>
                <a:cubicBezTo>
                  <a:pt x="1076" y="750"/>
                  <a:pt x="1084" y="734"/>
                  <a:pt x="1091" y="729"/>
                </a:cubicBezTo>
                <a:cubicBezTo>
                  <a:pt x="1098" y="724"/>
                  <a:pt x="1104" y="730"/>
                  <a:pt x="1109" y="723"/>
                </a:cubicBezTo>
                <a:cubicBezTo>
                  <a:pt x="1114" y="716"/>
                  <a:pt x="1110" y="692"/>
                  <a:pt x="1121" y="687"/>
                </a:cubicBezTo>
                <a:cubicBezTo>
                  <a:pt x="1132" y="682"/>
                  <a:pt x="1161" y="699"/>
                  <a:pt x="1178" y="693"/>
                </a:cubicBezTo>
                <a:cubicBezTo>
                  <a:pt x="1195" y="687"/>
                  <a:pt x="1207" y="666"/>
                  <a:pt x="1223" y="651"/>
                </a:cubicBezTo>
                <a:cubicBezTo>
                  <a:pt x="1239" y="636"/>
                  <a:pt x="1259" y="614"/>
                  <a:pt x="1277" y="603"/>
                </a:cubicBezTo>
                <a:cubicBezTo>
                  <a:pt x="1295" y="592"/>
                  <a:pt x="1320" y="589"/>
                  <a:pt x="1331" y="585"/>
                </a:cubicBezTo>
                <a:close/>
              </a:path>
            </a:pathLst>
          </a:custGeom>
          <a:gradFill flip="none" rotWithShape="1">
            <a:gsLst>
              <a:gs pos="32000">
                <a:srgbClr val="FFFF66"/>
              </a:gs>
              <a:gs pos="52000">
                <a:srgbClr val="FFFF66"/>
              </a:gs>
              <a:gs pos="54000">
                <a:srgbClr val="21C5FF"/>
              </a:gs>
              <a:gs pos="100000">
                <a:srgbClr val="31D6FD"/>
              </a:gs>
            </a:gsLst>
            <a:lin ang="16200000" scaled="1"/>
            <a:tileRect/>
          </a:gradFill>
          <a:ln w="9525">
            <a:solidFill>
              <a:schemeClr val="bg2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uk-UA"/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5166360" y="2570627"/>
            <a:ext cx="3489960" cy="52322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dirty="0" smtClean="0">
                <a:solidFill>
                  <a:schemeClr val="bg1"/>
                </a:solidFill>
              </a:rPr>
              <a:t>Середземне море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 rot="20840518">
            <a:off x="7132320" y="985667"/>
            <a:ext cx="182880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dirty="0" smtClean="0">
                <a:solidFill>
                  <a:schemeClr val="bg1"/>
                </a:solidFill>
              </a:rPr>
              <a:t> Чорне море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олокольчики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AIN_W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NDS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animBg="1"/>
      <p:bldP spid="9" grpId="0" animBg="1"/>
      <p:bldP spid="11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Рабочий стол\Мои рисунки\Фонові пекйзажи\ліс.png"/>
          <p:cNvPicPr>
            <a:picLocks noChangeAspect="1" noChangeArrowheads="1"/>
          </p:cNvPicPr>
          <p:nvPr/>
        </p:nvPicPr>
        <p:blipFill>
          <a:blip r:embed="rId3"/>
          <a:srcRect r="24106"/>
          <a:stretch>
            <a:fillRect/>
          </a:stretch>
        </p:blipFill>
        <p:spPr bwMode="auto">
          <a:xfrm>
            <a:off x="0" y="0"/>
            <a:ext cx="9144000" cy="6667500"/>
          </a:xfrm>
          <a:prstGeom prst="rect">
            <a:avLst/>
          </a:prstGeom>
          <a:noFill/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224977"/>
            <a:ext cx="9144000" cy="2862322"/>
          </a:xfrm>
          <a:prstGeom prst="rect">
            <a:avLst/>
          </a:prstGeom>
          <a:solidFill>
            <a:srgbClr val="040119">
              <a:alpha val="69020"/>
            </a:srgbClr>
          </a:solidFill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dirty="0">
                <a:solidFill>
                  <a:schemeClr val="bg1"/>
                </a:solidFill>
              </a:rPr>
              <a:t>   </a:t>
            </a:r>
            <a:r>
              <a:rPr lang="uk-UA" sz="3600" dirty="0" smtClean="0">
                <a:solidFill>
                  <a:schemeClr val="bg1"/>
                </a:solidFill>
              </a:rPr>
              <a:t>Тип </a:t>
            </a:r>
            <a:r>
              <a:rPr lang="uk-UA" sz="3600" dirty="0">
                <a:solidFill>
                  <a:schemeClr val="bg1"/>
                </a:solidFill>
              </a:rPr>
              <a:t>клімату  </a:t>
            </a:r>
            <a:r>
              <a:rPr lang="uk-UA" sz="3600" dirty="0">
                <a:solidFill>
                  <a:srgbClr val="FF0000"/>
                </a:solidFill>
              </a:rPr>
              <a:t>континентальний</a:t>
            </a:r>
            <a:r>
              <a:rPr lang="uk-UA" sz="3600" dirty="0">
                <a:solidFill>
                  <a:srgbClr val="0033CC"/>
                </a:solidFill>
              </a:rPr>
              <a:t/>
            </a:r>
            <a:br>
              <a:rPr lang="uk-UA" sz="3600" dirty="0">
                <a:solidFill>
                  <a:srgbClr val="0033CC"/>
                </a:solidFill>
              </a:rPr>
            </a:br>
            <a:r>
              <a:rPr lang="uk-UA" sz="3600" i="1" dirty="0">
                <a:solidFill>
                  <a:schemeClr val="bg1"/>
                </a:solidFill>
                <a:cs typeface="Times New Roman" pitchFamily="18" charset="0"/>
              </a:rPr>
              <a:t>Узимку вихолоджена земна поверхня охолоджується до </a:t>
            </a:r>
            <a:r>
              <a:rPr lang="uk-UA" sz="3600" i="1" dirty="0">
                <a:solidFill>
                  <a:schemeClr val="bg1"/>
                </a:solidFill>
                <a:cs typeface="Times New Roman" pitchFamily="18" charset="0"/>
                <a:sym typeface="Symbol" pitchFamily="18" charset="2"/>
              </a:rPr>
              <a:t></a:t>
            </a:r>
            <a:r>
              <a:rPr lang="uk-UA" sz="3600" i="1" dirty="0">
                <a:solidFill>
                  <a:schemeClr val="bg1"/>
                </a:solidFill>
                <a:cs typeface="Times New Roman" pitchFamily="18" charset="0"/>
              </a:rPr>
              <a:t> 50 С,  а влітку, навпаки, </a:t>
            </a:r>
            <a:r>
              <a:rPr lang="uk-UA" sz="3600" i="1" dirty="0">
                <a:solidFill>
                  <a:schemeClr val="bg1"/>
                </a:solidFill>
                <a:cs typeface="Times New Roman" pitchFamily="18" charset="0"/>
                <a:sym typeface="Symbol" pitchFamily="18" charset="2"/>
              </a:rPr>
              <a:t></a:t>
            </a:r>
            <a:r>
              <a:rPr lang="uk-UA" sz="3600" i="1" dirty="0">
                <a:solidFill>
                  <a:schemeClr val="bg1"/>
                </a:solidFill>
                <a:cs typeface="Times New Roman" pitchFamily="18" charset="0"/>
              </a:rPr>
              <a:t>  нагрівається до високих температур.</a:t>
            </a:r>
            <a:r>
              <a:rPr lang="uk-UA" sz="3200" i="1" dirty="0">
                <a:solidFill>
                  <a:schemeClr val="bg1"/>
                </a:solidFill>
              </a:rPr>
              <a:t> </a:t>
            </a:r>
            <a:endParaRPr lang="uk-UA" sz="3600" b="1" dirty="0">
              <a:solidFill>
                <a:schemeClr val="bg1"/>
              </a:solidFill>
            </a:endParaRPr>
          </a:p>
        </p:txBody>
      </p:sp>
      <p:grpSp>
        <p:nvGrpSpPr>
          <p:cNvPr id="7" name="Group 159"/>
          <p:cNvGrpSpPr>
            <a:grpSpLocks/>
          </p:cNvGrpSpPr>
          <p:nvPr/>
        </p:nvGrpSpPr>
        <p:grpSpPr bwMode="auto">
          <a:xfrm>
            <a:off x="685924" y="351234"/>
            <a:ext cx="4768955" cy="831110"/>
            <a:chOff x="39" y="3790"/>
            <a:chExt cx="2088" cy="665"/>
          </a:xfrm>
        </p:grpSpPr>
        <p:sp>
          <p:nvSpPr>
            <p:cNvPr id="8" name="Text Box 58"/>
            <p:cNvSpPr txBox="1">
              <a:spLocks noChangeArrowheads="1"/>
            </p:cNvSpPr>
            <p:nvPr/>
          </p:nvSpPr>
          <p:spPr bwMode="auto">
            <a:xfrm>
              <a:off x="558" y="3891"/>
              <a:ext cx="1569" cy="419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A01DD5"/>
              </a:solidFill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800" b="1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континентальна</a:t>
              </a:r>
              <a:endParaRPr kumimoji="0" lang="ru-RU" sz="2800" b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" name="Oval 131"/>
            <p:cNvSpPr>
              <a:spLocks noChangeArrowheads="1"/>
            </p:cNvSpPr>
            <p:nvPr/>
          </p:nvSpPr>
          <p:spPr bwMode="auto">
            <a:xfrm>
              <a:off x="39" y="3790"/>
              <a:ext cx="417" cy="66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rgbClr val="003B76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36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</a:rPr>
                <a:t> 3</a:t>
              </a:r>
              <a:r>
                <a:rPr kumimoji="0" lang="uk-UA" sz="2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</a:rPr>
                <a:t> </a:t>
              </a:r>
              <a:endParaRPr kumimoji="0" lang="ru-RU" sz="28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925" y="4354265"/>
            <a:ext cx="8766175" cy="1077218"/>
          </a:xfrm>
          <a:prstGeom prst="rect">
            <a:avLst/>
          </a:prstGeom>
          <a:solidFill>
            <a:srgbClr val="000032">
              <a:alpha val="43922"/>
            </a:srgbClr>
          </a:solidFill>
          <a:ln w="25400" cap="flat" cmpd="sng" algn="ctr">
            <a:noFill/>
            <a:prstDash val="soli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kern="0" dirty="0">
                <a:solidFill>
                  <a:schemeClr val="bg1"/>
                </a:solidFill>
                <a:latin typeface="+mj-lt"/>
              </a:rPr>
              <a:t>Тип клімату  </a:t>
            </a:r>
            <a:r>
              <a:rPr lang="uk-UA" sz="3200" kern="0" dirty="0">
                <a:solidFill>
                  <a:srgbClr val="FF0000"/>
                </a:solidFill>
                <a:latin typeface="+mj-lt"/>
              </a:rPr>
              <a:t>мусонний</a:t>
            </a:r>
            <a:br>
              <a:rPr lang="uk-UA" sz="3200" kern="0" dirty="0">
                <a:solidFill>
                  <a:srgbClr val="FF0000"/>
                </a:solidFill>
                <a:latin typeface="+mj-lt"/>
              </a:rPr>
            </a:br>
            <a:r>
              <a:rPr lang="uk-UA" sz="3200" i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uk-UA" sz="3200" i="1" dirty="0">
                <a:solidFill>
                  <a:schemeClr val="bg1"/>
                </a:solidFill>
                <a:latin typeface="+mj-lt"/>
                <a:ea typeface="Times New Roman"/>
              </a:rPr>
              <a:t>Суха </a:t>
            </a:r>
            <a:r>
              <a:rPr lang="uk-UA" sz="3200" i="1" dirty="0">
                <a:solidFill>
                  <a:srgbClr val="1EE8F2"/>
                </a:solidFill>
                <a:latin typeface="+mj-lt"/>
                <a:ea typeface="Times New Roman"/>
              </a:rPr>
              <a:t>холодна</a:t>
            </a:r>
            <a:r>
              <a:rPr lang="uk-UA" sz="3200" i="1" dirty="0">
                <a:solidFill>
                  <a:schemeClr val="bg1"/>
                </a:solidFill>
                <a:latin typeface="+mj-lt"/>
                <a:ea typeface="Times New Roman"/>
              </a:rPr>
              <a:t> зима і вологе </a:t>
            </a:r>
            <a:r>
              <a:rPr lang="uk-UA" sz="3200" i="1" dirty="0">
                <a:solidFill>
                  <a:srgbClr val="FF0000"/>
                </a:solidFill>
                <a:latin typeface="+mj-lt"/>
                <a:ea typeface="Times New Roman"/>
              </a:rPr>
              <a:t>тепле</a:t>
            </a:r>
            <a:r>
              <a:rPr lang="uk-UA" sz="3200" i="1" dirty="0">
                <a:solidFill>
                  <a:schemeClr val="bg1"/>
                </a:solidFill>
                <a:latin typeface="+mj-lt"/>
                <a:ea typeface="Times New Roman"/>
              </a:rPr>
              <a:t> літо</a:t>
            </a:r>
            <a:endParaRPr lang="uk-UA" sz="3200" b="1" kern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" name="Group 160"/>
          <p:cNvGrpSpPr>
            <a:grpSpLocks/>
          </p:cNvGrpSpPr>
          <p:nvPr/>
        </p:nvGrpSpPr>
        <p:grpSpPr bwMode="auto">
          <a:xfrm>
            <a:off x="504538" y="228321"/>
            <a:ext cx="3594496" cy="938591"/>
            <a:chOff x="-72" y="3354"/>
            <a:chExt cx="1394" cy="751"/>
          </a:xfrm>
        </p:grpSpPr>
        <p:sp>
          <p:nvSpPr>
            <p:cNvPr id="7" name="Text Box 129"/>
            <p:cNvSpPr txBox="1">
              <a:spLocks noChangeArrowheads="1"/>
            </p:cNvSpPr>
            <p:nvPr/>
          </p:nvSpPr>
          <p:spPr bwMode="auto">
            <a:xfrm>
              <a:off x="393" y="3504"/>
              <a:ext cx="929" cy="468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A01DD5"/>
              </a:solidFill>
              <a:prstDash val="solid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3200" b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мусонна</a:t>
              </a:r>
              <a:endParaRPr kumimoji="0" lang="ru-RU" sz="3200" b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" name="Oval 132"/>
            <p:cNvSpPr>
              <a:spLocks noChangeArrowheads="1"/>
            </p:cNvSpPr>
            <p:nvPr/>
          </p:nvSpPr>
          <p:spPr bwMode="auto">
            <a:xfrm>
              <a:off x="-72" y="3354"/>
              <a:ext cx="371" cy="75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9900"/>
              </a:solidFill>
              <a:round/>
              <a:headEnd/>
              <a:tailEnd/>
            </a:ln>
            <a:effectLst>
              <a:outerShdw dist="35921" dir="2700000" algn="ctr" rotWithShape="0">
                <a:srgbClr val="003B76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</a:rPr>
                <a:t> 4</a:t>
              </a:r>
              <a:r>
                <a:rPr kumimoji="0" lang="uk-UA" sz="2400" b="1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</a:rPr>
                <a:t> </a:t>
              </a:r>
              <a:endPara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193457" y="1864603"/>
            <a:ext cx="7178041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Мусонна</a:t>
            </a:r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кліматична область має </a:t>
            </a: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мусонний </a:t>
            </a:r>
            <a:r>
              <a:rPr lang="uk-UA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тип клімату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757922" y="613135"/>
            <a:ext cx="7353836" cy="24805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18000">
                      <a:srgbClr val="FFFFB3"/>
                    </a:gs>
                    <a:gs pos="69000">
                      <a:srgbClr val="1166CD"/>
                    </a:gs>
                    <a:gs pos="86000">
                      <a:srgbClr val="69A0F1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Субарктичний</a:t>
            </a:r>
            <a:b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18000">
                      <a:srgbClr val="FFFFB3"/>
                    </a:gs>
                    <a:gs pos="69000">
                      <a:srgbClr val="1166CD"/>
                    </a:gs>
                    <a:gs pos="86000">
                      <a:srgbClr val="69A0F1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</a:br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18000">
                      <a:srgbClr val="FFFFB3"/>
                    </a:gs>
                    <a:gs pos="69000">
                      <a:srgbClr val="1166CD"/>
                    </a:gs>
                    <a:gs pos="86000">
                      <a:srgbClr val="69A0F1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кліматичний</a:t>
            </a:r>
            <a:b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18000">
                      <a:srgbClr val="FFFFB3"/>
                    </a:gs>
                    <a:gs pos="69000">
                      <a:srgbClr val="1166CD"/>
                    </a:gs>
                    <a:gs pos="86000">
                      <a:srgbClr val="69A0F1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</a:br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18000">
                      <a:srgbClr val="FFFFB3"/>
                    </a:gs>
                    <a:gs pos="69000">
                      <a:srgbClr val="1166CD"/>
                    </a:gs>
                    <a:gs pos="86000">
                      <a:srgbClr val="69A0F1"/>
                    </a:gs>
                  </a:gsLst>
                  <a:lin ang="5400000" scaled="1"/>
                </a:gradFill>
                <a:effectLst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пояс</a:t>
            </a: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gray">
          <a:xfrm>
            <a:off x="0" y="3297583"/>
            <a:ext cx="9144000" cy="419929"/>
          </a:xfrm>
          <a:prstGeom prst="rect">
            <a:avLst/>
          </a:prstGeom>
          <a:solidFill>
            <a:srgbClr val="030351">
              <a:alpha val="76863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/>
            <a:r>
              <a:rPr lang="uk-UA" sz="2800" dirty="0"/>
              <a:t> </a:t>
            </a:r>
            <a:r>
              <a:rPr lang="uk-UA" sz="2800" dirty="0">
                <a:solidFill>
                  <a:schemeClr val="bg1"/>
                </a:solidFill>
              </a:rPr>
              <a:t> Кліматичні пояси поділяються на </a:t>
            </a:r>
            <a:r>
              <a:rPr lang="uk-UA" sz="2800" i="1" dirty="0">
                <a:solidFill>
                  <a:srgbClr val="FF00FF"/>
                </a:solidFill>
              </a:rPr>
              <a:t>основні </a:t>
            </a:r>
            <a:r>
              <a:rPr lang="uk-UA" sz="2800" dirty="0">
                <a:solidFill>
                  <a:schemeClr val="bg1"/>
                </a:solidFill>
              </a:rPr>
              <a:t>і </a:t>
            </a:r>
            <a:r>
              <a:rPr lang="uk-UA" sz="2800" i="1" dirty="0">
                <a:solidFill>
                  <a:srgbClr val="FF00FF"/>
                </a:solidFill>
              </a:rPr>
              <a:t>перехідні</a:t>
            </a:r>
            <a:endParaRPr lang="en-US" sz="2800" i="1" dirty="0">
              <a:solidFill>
                <a:srgbClr val="FF00FF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gray">
          <a:xfrm>
            <a:off x="0" y="3939481"/>
            <a:ext cx="9144000" cy="1459608"/>
          </a:xfrm>
          <a:prstGeom prst="rect">
            <a:avLst/>
          </a:prstGeom>
          <a:solidFill>
            <a:srgbClr val="030351">
              <a:alpha val="72157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eaLnBrk="0" hangingPunct="0"/>
            <a:r>
              <a:rPr lang="uk-UA" sz="2800" dirty="0"/>
              <a:t> 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uk-UA" sz="2800" i="1" dirty="0">
                <a:solidFill>
                  <a:srgbClr val="FF00FF"/>
                </a:solidFill>
              </a:rPr>
              <a:t>перехідні кліматичні пояси</a:t>
            </a:r>
            <a:r>
              <a:rPr lang="uk-UA" sz="2800" dirty="0">
                <a:solidFill>
                  <a:schemeClr val="bg1"/>
                </a:solidFill>
              </a:rPr>
              <a:t>  знаходяться між </a:t>
            </a:r>
            <a:r>
              <a:rPr lang="uk-UA" sz="2800" dirty="0" smtClean="0">
                <a:solidFill>
                  <a:schemeClr val="bg1"/>
                </a:solidFill>
              </a:rPr>
              <a:t>основними. Для </a:t>
            </a:r>
            <a:r>
              <a:rPr lang="uk-UA" sz="2800" dirty="0">
                <a:solidFill>
                  <a:schemeClr val="bg1"/>
                </a:solidFill>
              </a:rPr>
              <a:t>них характерна зміна повітряних мас за сезонами.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Презентації\Презентаиії географія\Євразія\Новая папка\Помірни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99" y="1"/>
            <a:ext cx="9117013" cy="294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3"/>
          <p:cNvSpPr>
            <a:spLocks noChangeArrowheads="1"/>
          </p:cNvSpPr>
          <p:nvPr/>
        </p:nvSpPr>
        <p:spPr bwMode="auto">
          <a:xfrm>
            <a:off x="7000884" y="436307"/>
            <a:ext cx="2143125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Субарктичний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492837"/>
            <a:ext cx="91440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  <a:t>Тип клімату</a:t>
            </a:r>
            <a:r>
              <a:rPr lang="uk-UA" sz="3200" i="1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Субарктичний</a:t>
            </a:r>
            <a:br>
              <a:rPr lang="uk-UA" sz="32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  <a:t>Зима холодна з температурами  до -30;</a:t>
            </a:r>
            <a:br>
              <a:rPr lang="uk-UA" sz="3200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  <a:t> Літо прохолодне (до+10 С), але більш тривале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4321870"/>
            <a:ext cx="91440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1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solidFill>
                  <a:srgbClr val="011B45"/>
                </a:solidFill>
                <a:latin typeface="Arial" pitchFamily="34" charset="0"/>
                <a:cs typeface="Arial" pitchFamily="34" charset="0"/>
              </a:rPr>
              <a:t>Повітряні маси змінюються за сезонами: взимку арктичні, влітку помірні</a:t>
            </a:r>
          </a:p>
        </p:txBody>
      </p:sp>
      <p:sp>
        <p:nvSpPr>
          <p:cNvPr id="11" name="Arc 87"/>
          <p:cNvSpPr>
            <a:spLocks/>
          </p:cNvSpPr>
          <p:nvPr/>
        </p:nvSpPr>
        <p:spPr bwMode="auto">
          <a:xfrm rot="1536308">
            <a:off x="2942371" y="339595"/>
            <a:ext cx="952863" cy="546005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2" name="Arc 87"/>
          <p:cNvSpPr>
            <a:spLocks/>
          </p:cNvSpPr>
          <p:nvPr/>
        </p:nvSpPr>
        <p:spPr bwMode="auto">
          <a:xfrm rot="1536308">
            <a:off x="4175313" y="417962"/>
            <a:ext cx="793374" cy="582349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3" name="Arc 87"/>
          <p:cNvSpPr>
            <a:spLocks/>
          </p:cNvSpPr>
          <p:nvPr/>
        </p:nvSpPr>
        <p:spPr bwMode="auto">
          <a:xfrm rot="1536308">
            <a:off x="4984482" y="416037"/>
            <a:ext cx="752163" cy="478752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" name="Arc 87"/>
          <p:cNvSpPr>
            <a:spLocks/>
          </p:cNvSpPr>
          <p:nvPr/>
        </p:nvSpPr>
        <p:spPr bwMode="auto">
          <a:xfrm rot="1536308">
            <a:off x="5838549" y="414616"/>
            <a:ext cx="744649" cy="481588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7" name="Стрелка вправо 16"/>
          <p:cNvSpPr/>
          <p:nvPr/>
        </p:nvSpPr>
        <p:spPr>
          <a:xfrm>
            <a:off x="27" y="0"/>
            <a:ext cx="3342289" cy="1066800"/>
          </a:xfrm>
          <a:prstGeom prst="rightArrow">
            <a:avLst>
              <a:gd name="adj1" fmla="val 72069"/>
              <a:gd name="adj2" fmla="val 50000"/>
            </a:avLst>
          </a:prstGeom>
          <a:gradFill rotWithShape="1">
            <a:gsLst>
              <a:gs pos="0">
                <a:srgbClr val="474B78">
                  <a:shade val="15000"/>
                  <a:satMod val="180000"/>
                </a:srgbClr>
              </a:gs>
              <a:gs pos="50000">
                <a:srgbClr val="474B78">
                  <a:shade val="45000"/>
                  <a:satMod val="170000"/>
                </a:srgbClr>
              </a:gs>
              <a:gs pos="70000">
                <a:srgbClr val="474B78">
                  <a:tint val="99000"/>
                  <a:shade val="65000"/>
                  <a:satMod val="155000"/>
                </a:srgbClr>
              </a:gs>
              <a:gs pos="100000">
                <a:srgbClr val="474B78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474B78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Взимку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1EE8F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арктичне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повітря</a:t>
            </a:r>
            <a:endParaRPr kumimoji="0" lang="uk-UA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7" y="1022110"/>
            <a:ext cx="3342289" cy="1141970"/>
          </a:xfrm>
          <a:prstGeom prst="rightArrow">
            <a:avLst>
              <a:gd name="adj1" fmla="val 72069"/>
              <a:gd name="adj2" fmla="val 50000"/>
            </a:avLst>
          </a:prstGeom>
          <a:gradFill rotWithShape="1">
            <a:gsLst>
              <a:gs pos="0">
                <a:srgbClr val="2DA2BF">
                  <a:shade val="15000"/>
                  <a:satMod val="180000"/>
                </a:srgbClr>
              </a:gs>
              <a:gs pos="50000">
                <a:srgbClr val="2DA2BF">
                  <a:shade val="45000"/>
                  <a:satMod val="170000"/>
                </a:srgbClr>
              </a:gs>
              <a:gs pos="70000">
                <a:srgbClr val="2DA2BF">
                  <a:tint val="99000"/>
                  <a:shade val="65000"/>
                  <a:satMod val="155000"/>
                </a:srgbClr>
              </a:gs>
              <a:gs pos="100000">
                <a:srgbClr val="2DA2BF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2DA2BF">
                <a:satMod val="3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влітку 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помірне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повітря</a:t>
            </a:r>
            <a:endParaRPr kumimoji="0" lang="uk-UA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Arc 91"/>
          <p:cNvSpPr>
            <a:spLocks/>
          </p:cNvSpPr>
          <p:nvPr/>
        </p:nvSpPr>
        <p:spPr bwMode="auto">
          <a:xfrm rot="19381174" flipV="1">
            <a:off x="3674406" y="1207238"/>
            <a:ext cx="665811" cy="78199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2" name="Arc 91"/>
          <p:cNvSpPr>
            <a:spLocks/>
          </p:cNvSpPr>
          <p:nvPr/>
        </p:nvSpPr>
        <p:spPr bwMode="auto">
          <a:xfrm rot="19381174" flipV="1">
            <a:off x="4803811" y="1153518"/>
            <a:ext cx="665811" cy="78199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3" name="Arc 91"/>
          <p:cNvSpPr>
            <a:spLocks/>
          </p:cNvSpPr>
          <p:nvPr/>
        </p:nvSpPr>
        <p:spPr bwMode="auto">
          <a:xfrm rot="19381174" flipV="1">
            <a:off x="6168297" y="1091115"/>
            <a:ext cx="566338" cy="78199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365683" y="1624092"/>
            <a:ext cx="1528762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Помірний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9" name="Freeform 54"/>
          <p:cNvSpPr>
            <a:spLocks/>
          </p:cNvSpPr>
          <p:nvPr/>
        </p:nvSpPr>
        <p:spPr bwMode="auto">
          <a:xfrm rot="1198078">
            <a:off x="1911218" y="2067698"/>
            <a:ext cx="550036" cy="332652"/>
          </a:xfrm>
          <a:custGeom>
            <a:avLst/>
            <a:gdLst/>
            <a:ahLst/>
            <a:cxnLst>
              <a:cxn ang="0">
                <a:pos x="1352" y="495"/>
              </a:cxn>
              <a:cxn ang="0">
                <a:pos x="1451" y="423"/>
              </a:cxn>
              <a:cxn ang="0">
                <a:pos x="1409" y="360"/>
              </a:cxn>
              <a:cxn ang="0">
                <a:pos x="1418" y="249"/>
              </a:cxn>
              <a:cxn ang="0">
                <a:pos x="1244" y="231"/>
              </a:cxn>
              <a:cxn ang="0">
                <a:pos x="1118" y="207"/>
              </a:cxn>
              <a:cxn ang="0">
                <a:pos x="1025" y="195"/>
              </a:cxn>
              <a:cxn ang="0">
                <a:pos x="965" y="96"/>
              </a:cxn>
              <a:cxn ang="0">
                <a:pos x="872" y="9"/>
              </a:cxn>
              <a:cxn ang="0">
                <a:pos x="644" y="78"/>
              </a:cxn>
              <a:cxn ang="0">
                <a:pos x="590" y="150"/>
              </a:cxn>
              <a:cxn ang="0">
                <a:pos x="512" y="144"/>
              </a:cxn>
              <a:cxn ang="0">
                <a:pos x="449" y="135"/>
              </a:cxn>
              <a:cxn ang="0">
                <a:pos x="272" y="132"/>
              </a:cxn>
              <a:cxn ang="0">
                <a:pos x="101" y="219"/>
              </a:cxn>
              <a:cxn ang="0">
                <a:pos x="104" y="360"/>
              </a:cxn>
              <a:cxn ang="0">
                <a:pos x="32" y="435"/>
              </a:cxn>
              <a:cxn ang="0">
                <a:pos x="2" y="534"/>
              </a:cxn>
              <a:cxn ang="0">
                <a:pos x="140" y="645"/>
              </a:cxn>
              <a:cxn ang="0">
                <a:pos x="215" y="647"/>
              </a:cxn>
              <a:cxn ang="0">
                <a:pos x="335" y="600"/>
              </a:cxn>
              <a:cxn ang="0">
                <a:pos x="419" y="537"/>
              </a:cxn>
              <a:cxn ang="0">
                <a:pos x="545" y="582"/>
              </a:cxn>
              <a:cxn ang="0">
                <a:pos x="659" y="729"/>
              </a:cxn>
              <a:cxn ang="0">
                <a:pos x="653" y="786"/>
              </a:cxn>
              <a:cxn ang="0">
                <a:pos x="569" y="831"/>
              </a:cxn>
              <a:cxn ang="0">
                <a:pos x="569" y="930"/>
              </a:cxn>
              <a:cxn ang="0">
                <a:pos x="710" y="870"/>
              </a:cxn>
              <a:cxn ang="0">
                <a:pos x="803" y="729"/>
              </a:cxn>
              <a:cxn ang="0">
                <a:pos x="866" y="744"/>
              </a:cxn>
              <a:cxn ang="0">
                <a:pos x="890" y="798"/>
              </a:cxn>
              <a:cxn ang="0">
                <a:pos x="929" y="873"/>
              </a:cxn>
              <a:cxn ang="0">
                <a:pos x="1037" y="978"/>
              </a:cxn>
              <a:cxn ang="0">
                <a:pos x="1166" y="873"/>
              </a:cxn>
              <a:cxn ang="0">
                <a:pos x="1247" y="819"/>
              </a:cxn>
              <a:cxn ang="0">
                <a:pos x="1127" y="801"/>
              </a:cxn>
              <a:cxn ang="0">
                <a:pos x="1079" y="765"/>
              </a:cxn>
              <a:cxn ang="0">
                <a:pos x="1132" y="833"/>
              </a:cxn>
              <a:cxn ang="0">
                <a:pos x="1016" y="768"/>
              </a:cxn>
              <a:cxn ang="0">
                <a:pos x="1091" y="729"/>
              </a:cxn>
              <a:cxn ang="0">
                <a:pos x="1121" y="687"/>
              </a:cxn>
              <a:cxn ang="0">
                <a:pos x="1223" y="651"/>
              </a:cxn>
              <a:cxn ang="0">
                <a:pos x="1331" y="585"/>
              </a:cxn>
            </a:cxnLst>
            <a:rect l="0" t="0" r="r" b="b"/>
            <a:pathLst>
              <a:path w="1461" h="982">
                <a:moveTo>
                  <a:pt x="1331" y="585"/>
                </a:moveTo>
                <a:cubicBezTo>
                  <a:pt x="1343" y="565"/>
                  <a:pt x="1342" y="517"/>
                  <a:pt x="1352" y="495"/>
                </a:cubicBezTo>
                <a:cubicBezTo>
                  <a:pt x="1362" y="473"/>
                  <a:pt x="1377" y="465"/>
                  <a:pt x="1394" y="453"/>
                </a:cubicBezTo>
                <a:cubicBezTo>
                  <a:pt x="1411" y="441"/>
                  <a:pt x="1441" y="436"/>
                  <a:pt x="1451" y="423"/>
                </a:cubicBezTo>
                <a:cubicBezTo>
                  <a:pt x="1461" y="410"/>
                  <a:pt x="1461" y="382"/>
                  <a:pt x="1454" y="372"/>
                </a:cubicBezTo>
                <a:cubicBezTo>
                  <a:pt x="1447" y="362"/>
                  <a:pt x="1413" y="367"/>
                  <a:pt x="1409" y="360"/>
                </a:cubicBezTo>
                <a:cubicBezTo>
                  <a:pt x="1405" y="353"/>
                  <a:pt x="1426" y="351"/>
                  <a:pt x="1427" y="333"/>
                </a:cubicBezTo>
                <a:cubicBezTo>
                  <a:pt x="1428" y="315"/>
                  <a:pt x="1439" y="269"/>
                  <a:pt x="1418" y="249"/>
                </a:cubicBezTo>
                <a:cubicBezTo>
                  <a:pt x="1397" y="229"/>
                  <a:pt x="1333" y="216"/>
                  <a:pt x="1304" y="213"/>
                </a:cubicBezTo>
                <a:cubicBezTo>
                  <a:pt x="1275" y="210"/>
                  <a:pt x="1265" y="240"/>
                  <a:pt x="1244" y="231"/>
                </a:cubicBezTo>
                <a:cubicBezTo>
                  <a:pt x="1223" y="222"/>
                  <a:pt x="1202" y="166"/>
                  <a:pt x="1181" y="162"/>
                </a:cubicBezTo>
                <a:cubicBezTo>
                  <a:pt x="1160" y="158"/>
                  <a:pt x="1138" y="206"/>
                  <a:pt x="1118" y="207"/>
                </a:cubicBezTo>
                <a:cubicBezTo>
                  <a:pt x="1098" y="208"/>
                  <a:pt x="1073" y="170"/>
                  <a:pt x="1058" y="168"/>
                </a:cubicBezTo>
                <a:cubicBezTo>
                  <a:pt x="1043" y="166"/>
                  <a:pt x="1032" y="200"/>
                  <a:pt x="1025" y="195"/>
                </a:cubicBezTo>
                <a:cubicBezTo>
                  <a:pt x="1018" y="190"/>
                  <a:pt x="1026" y="151"/>
                  <a:pt x="1016" y="135"/>
                </a:cubicBezTo>
                <a:cubicBezTo>
                  <a:pt x="1006" y="119"/>
                  <a:pt x="980" y="102"/>
                  <a:pt x="965" y="96"/>
                </a:cubicBezTo>
                <a:cubicBezTo>
                  <a:pt x="950" y="90"/>
                  <a:pt x="939" y="113"/>
                  <a:pt x="923" y="99"/>
                </a:cubicBezTo>
                <a:cubicBezTo>
                  <a:pt x="907" y="85"/>
                  <a:pt x="904" y="18"/>
                  <a:pt x="872" y="9"/>
                </a:cubicBezTo>
                <a:cubicBezTo>
                  <a:pt x="840" y="0"/>
                  <a:pt x="766" y="31"/>
                  <a:pt x="728" y="42"/>
                </a:cubicBezTo>
                <a:cubicBezTo>
                  <a:pt x="690" y="53"/>
                  <a:pt x="661" y="56"/>
                  <a:pt x="644" y="78"/>
                </a:cubicBezTo>
                <a:cubicBezTo>
                  <a:pt x="627" y="100"/>
                  <a:pt x="632" y="165"/>
                  <a:pt x="623" y="177"/>
                </a:cubicBezTo>
                <a:cubicBezTo>
                  <a:pt x="614" y="189"/>
                  <a:pt x="604" y="151"/>
                  <a:pt x="590" y="150"/>
                </a:cubicBezTo>
                <a:cubicBezTo>
                  <a:pt x="576" y="149"/>
                  <a:pt x="552" y="175"/>
                  <a:pt x="539" y="174"/>
                </a:cubicBezTo>
                <a:cubicBezTo>
                  <a:pt x="526" y="173"/>
                  <a:pt x="519" y="146"/>
                  <a:pt x="512" y="144"/>
                </a:cubicBezTo>
                <a:cubicBezTo>
                  <a:pt x="505" y="142"/>
                  <a:pt x="504" y="160"/>
                  <a:pt x="494" y="159"/>
                </a:cubicBezTo>
                <a:cubicBezTo>
                  <a:pt x="484" y="158"/>
                  <a:pt x="468" y="136"/>
                  <a:pt x="449" y="135"/>
                </a:cubicBezTo>
                <a:cubicBezTo>
                  <a:pt x="430" y="134"/>
                  <a:pt x="406" y="150"/>
                  <a:pt x="377" y="150"/>
                </a:cubicBezTo>
                <a:cubicBezTo>
                  <a:pt x="348" y="150"/>
                  <a:pt x="305" y="130"/>
                  <a:pt x="272" y="132"/>
                </a:cubicBezTo>
                <a:cubicBezTo>
                  <a:pt x="239" y="134"/>
                  <a:pt x="207" y="148"/>
                  <a:pt x="179" y="162"/>
                </a:cubicBezTo>
                <a:cubicBezTo>
                  <a:pt x="151" y="176"/>
                  <a:pt x="107" y="189"/>
                  <a:pt x="101" y="219"/>
                </a:cubicBezTo>
                <a:cubicBezTo>
                  <a:pt x="95" y="249"/>
                  <a:pt x="140" y="319"/>
                  <a:pt x="140" y="342"/>
                </a:cubicBezTo>
                <a:cubicBezTo>
                  <a:pt x="140" y="365"/>
                  <a:pt x="113" y="352"/>
                  <a:pt x="104" y="360"/>
                </a:cubicBezTo>
                <a:cubicBezTo>
                  <a:pt x="95" y="368"/>
                  <a:pt x="95" y="380"/>
                  <a:pt x="83" y="393"/>
                </a:cubicBezTo>
                <a:cubicBezTo>
                  <a:pt x="71" y="406"/>
                  <a:pt x="41" y="420"/>
                  <a:pt x="32" y="435"/>
                </a:cubicBezTo>
                <a:cubicBezTo>
                  <a:pt x="23" y="450"/>
                  <a:pt x="34" y="467"/>
                  <a:pt x="29" y="483"/>
                </a:cubicBezTo>
                <a:cubicBezTo>
                  <a:pt x="24" y="499"/>
                  <a:pt x="0" y="510"/>
                  <a:pt x="2" y="534"/>
                </a:cubicBezTo>
                <a:cubicBezTo>
                  <a:pt x="4" y="558"/>
                  <a:pt x="18" y="608"/>
                  <a:pt x="41" y="627"/>
                </a:cubicBezTo>
                <a:cubicBezTo>
                  <a:pt x="64" y="646"/>
                  <a:pt x="117" y="645"/>
                  <a:pt x="140" y="645"/>
                </a:cubicBezTo>
                <a:cubicBezTo>
                  <a:pt x="163" y="645"/>
                  <a:pt x="170" y="624"/>
                  <a:pt x="182" y="624"/>
                </a:cubicBezTo>
                <a:cubicBezTo>
                  <a:pt x="194" y="624"/>
                  <a:pt x="202" y="644"/>
                  <a:pt x="215" y="647"/>
                </a:cubicBezTo>
                <a:cubicBezTo>
                  <a:pt x="228" y="650"/>
                  <a:pt x="240" y="653"/>
                  <a:pt x="260" y="645"/>
                </a:cubicBezTo>
                <a:cubicBezTo>
                  <a:pt x="280" y="637"/>
                  <a:pt x="317" y="617"/>
                  <a:pt x="335" y="600"/>
                </a:cubicBezTo>
                <a:cubicBezTo>
                  <a:pt x="353" y="583"/>
                  <a:pt x="357" y="553"/>
                  <a:pt x="371" y="543"/>
                </a:cubicBezTo>
                <a:cubicBezTo>
                  <a:pt x="385" y="533"/>
                  <a:pt x="403" y="535"/>
                  <a:pt x="419" y="537"/>
                </a:cubicBezTo>
                <a:cubicBezTo>
                  <a:pt x="435" y="539"/>
                  <a:pt x="449" y="548"/>
                  <a:pt x="470" y="555"/>
                </a:cubicBezTo>
                <a:cubicBezTo>
                  <a:pt x="491" y="562"/>
                  <a:pt x="521" y="560"/>
                  <a:pt x="545" y="582"/>
                </a:cubicBezTo>
                <a:cubicBezTo>
                  <a:pt x="569" y="604"/>
                  <a:pt x="598" y="663"/>
                  <a:pt x="617" y="687"/>
                </a:cubicBezTo>
                <a:cubicBezTo>
                  <a:pt x="636" y="711"/>
                  <a:pt x="648" y="715"/>
                  <a:pt x="659" y="729"/>
                </a:cubicBezTo>
                <a:cubicBezTo>
                  <a:pt x="670" y="743"/>
                  <a:pt x="683" y="765"/>
                  <a:pt x="682" y="774"/>
                </a:cubicBezTo>
                <a:cubicBezTo>
                  <a:pt x="681" y="783"/>
                  <a:pt x="666" y="786"/>
                  <a:pt x="653" y="786"/>
                </a:cubicBezTo>
                <a:cubicBezTo>
                  <a:pt x="640" y="786"/>
                  <a:pt x="619" y="767"/>
                  <a:pt x="605" y="774"/>
                </a:cubicBezTo>
                <a:cubicBezTo>
                  <a:pt x="591" y="781"/>
                  <a:pt x="583" y="810"/>
                  <a:pt x="569" y="831"/>
                </a:cubicBezTo>
                <a:cubicBezTo>
                  <a:pt x="555" y="852"/>
                  <a:pt x="518" y="887"/>
                  <a:pt x="518" y="903"/>
                </a:cubicBezTo>
                <a:cubicBezTo>
                  <a:pt x="518" y="919"/>
                  <a:pt x="547" y="931"/>
                  <a:pt x="569" y="930"/>
                </a:cubicBezTo>
                <a:cubicBezTo>
                  <a:pt x="591" y="929"/>
                  <a:pt x="626" y="904"/>
                  <a:pt x="650" y="894"/>
                </a:cubicBezTo>
                <a:cubicBezTo>
                  <a:pt x="674" y="884"/>
                  <a:pt x="693" y="889"/>
                  <a:pt x="710" y="870"/>
                </a:cubicBezTo>
                <a:cubicBezTo>
                  <a:pt x="727" y="851"/>
                  <a:pt x="737" y="803"/>
                  <a:pt x="752" y="780"/>
                </a:cubicBezTo>
                <a:cubicBezTo>
                  <a:pt x="767" y="757"/>
                  <a:pt x="791" y="744"/>
                  <a:pt x="803" y="729"/>
                </a:cubicBezTo>
                <a:cubicBezTo>
                  <a:pt x="815" y="714"/>
                  <a:pt x="811" y="688"/>
                  <a:pt x="821" y="690"/>
                </a:cubicBezTo>
                <a:cubicBezTo>
                  <a:pt x="831" y="692"/>
                  <a:pt x="867" y="733"/>
                  <a:pt x="866" y="744"/>
                </a:cubicBezTo>
                <a:cubicBezTo>
                  <a:pt x="865" y="755"/>
                  <a:pt x="814" y="747"/>
                  <a:pt x="818" y="756"/>
                </a:cubicBezTo>
                <a:cubicBezTo>
                  <a:pt x="822" y="765"/>
                  <a:pt x="863" y="792"/>
                  <a:pt x="890" y="798"/>
                </a:cubicBezTo>
                <a:cubicBezTo>
                  <a:pt x="917" y="804"/>
                  <a:pt x="977" y="780"/>
                  <a:pt x="983" y="792"/>
                </a:cubicBezTo>
                <a:cubicBezTo>
                  <a:pt x="989" y="804"/>
                  <a:pt x="925" y="856"/>
                  <a:pt x="929" y="873"/>
                </a:cubicBezTo>
                <a:cubicBezTo>
                  <a:pt x="933" y="890"/>
                  <a:pt x="986" y="877"/>
                  <a:pt x="1004" y="894"/>
                </a:cubicBezTo>
                <a:cubicBezTo>
                  <a:pt x="1022" y="911"/>
                  <a:pt x="1018" y="974"/>
                  <a:pt x="1037" y="978"/>
                </a:cubicBezTo>
                <a:cubicBezTo>
                  <a:pt x="1056" y="982"/>
                  <a:pt x="1097" y="935"/>
                  <a:pt x="1118" y="918"/>
                </a:cubicBezTo>
                <a:cubicBezTo>
                  <a:pt x="1139" y="901"/>
                  <a:pt x="1144" y="886"/>
                  <a:pt x="1166" y="873"/>
                </a:cubicBezTo>
                <a:cubicBezTo>
                  <a:pt x="1188" y="860"/>
                  <a:pt x="1233" y="852"/>
                  <a:pt x="1247" y="843"/>
                </a:cubicBezTo>
                <a:cubicBezTo>
                  <a:pt x="1261" y="834"/>
                  <a:pt x="1260" y="822"/>
                  <a:pt x="1247" y="819"/>
                </a:cubicBezTo>
                <a:cubicBezTo>
                  <a:pt x="1234" y="816"/>
                  <a:pt x="1186" y="828"/>
                  <a:pt x="1166" y="825"/>
                </a:cubicBezTo>
                <a:cubicBezTo>
                  <a:pt x="1146" y="822"/>
                  <a:pt x="1140" y="813"/>
                  <a:pt x="1127" y="801"/>
                </a:cubicBezTo>
                <a:cubicBezTo>
                  <a:pt x="1114" y="789"/>
                  <a:pt x="1096" y="762"/>
                  <a:pt x="1088" y="756"/>
                </a:cubicBezTo>
                <a:cubicBezTo>
                  <a:pt x="1080" y="750"/>
                  <a:pt x="1077" y="759"/>
                  <a:pt x="1079" y="765"/>
                </a:cubicBezTo>
                <a:cubicBezTo>
                  <a:pt x="1081" y="771"/>
                  <a:pt x="1094" y="784"/>
                  <a:pt x="1103" y="795"/>
                </a:cubicBezTo>
                <a:cubicBezTo>
                  <a:pt x="1112" y="806"/>
                  <a:pt x="1141" y="835"/>
                  <a:pt x="1132" y="833"/>
                </a:cubicBezTo>
                <a:cubicBezTo>
                  <a:pt x="1123" y="831"/>
                  <a:pt x="1071" y="797"/>
                  <a:pt x="1052" y="786"/>
                </a:cubicBezTo>
                <a:cubicBezTo>
                  <a:pt x="1033" y="775"/>
                  <a:pt x="1014" y="773"/>
                  <a:pt x="1016" y="768"/>
                </a:cubicBezTo>
                <a:cubicBezTo>
                  <a:pt x="1018" y="763"/>
                  <a:pt x="1052" y="762"/>
                  <a:pt x="1064" y="756"/>
                </a:cubicBezTo>
                <a:cubicBezTo>
                  <a:pt x="1076" y="750"/>
                  <a:pt x="1084" y="734"/>
                  <a:pt x="1091" y="729"/>
                </a:cubicBezTo>
                <a:cubicBezTo>
                  <a:pt x="1098" y="724"/>
                  <a:pt x="1104" y="730"/>
                  <a:pt x="1109" y="723"/>
                </a:cubicBezTo>
                <a:cubicBezTo>
                  <a:pt x="1114" y="716"/>
                  <a:pt x="1110" y="692"/>
                  <a:pt x="1121" y="687"/>
                </a:cubicBezTo>
                <a:cubicBezTo>
                  <a:pt x="1132" y="682"/>
                  <a:pt x="1161" y="699"/>
                  <a:pt x="1178" y="693"/>
                </a:cubicBezTo>
                <a:cubicBezTo>
                  <a:pt x="1195" y="687"/>
                  <a:pt x="1207" y="666"/>
                  <a:pt x="1223" y="651"/>
                </a:cubicBezTo>
                <a:cubicBezTo>
                  <a:pt x="1239" y="636"/>
                  <a:pt x="1259" y="614"/>
                  <a:pt x="1277" y="603"/>
                </a:cubicBezTo>
                <a:cubicBezTo>
                  <a:pt x="1295" y="592"/>
                  <a:pt x="1320" y="589"/>
                  <a:pt x="1331" y="585"/>
                </a:cubicBezTo>
                <a:close/>
              </a:path>
            </a:pathLst>
          </a:custGeom>
          <a:gradFill flip="none" rotWithShape="1">
            <a:gsLst>
              <a:gs pos="32000">
                <a:srgbClr val="FFFF66"/>
              </a:gs>
              <a:gs pos="52000">
                <a:srgbClr val="FFFF66"/>
              </a:gs>
              <a:gs pos="54000">
                <a:srgbClr val="21C5FF"/>
              </a:gs>
              <a:gs pos="100000">
                <a:srgbClr val="31D6FD"/>
              </a:gs>
            </a:gsLst>
            <a:lin ang="16200000" scaled="1"/>
            <a:tileRect/>
          </a:gradFill>
          <a:ln w="9525">
            <a:solidFill>
              <a:schemeClr val="bg2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281" y="0"/>
            <a:ext cx="8244373" cy="378565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Арктичний</a:t>
            </a: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/>
            </a:r>
            <a:b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8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кліматичний</a:t>
            </a: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b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пояс</a:t>
            </a:r>
          </a:p>
        </p:txBody>
      </p:sp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2091694" y="4408531"/>
            <a:ext cx="6023609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0000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Повітря</a:t>
            </a:r>
            <a:r>
              <a:rPr lang="ru-RU" sz="3600" b="1" dirty="0" smtClean="0">
                <a:solidFill>
                  <a:srgbClr val="0000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0000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холодне</a:t>
            </a:r>
            <a:r>
              <a:rPr lang="ru-RU" sz="3600" b="1" dirty="0" smtClean="0">
                <a:solidFill>
                  <a:srgbClr val="0000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та </a:t>
            </a:r>
            <a:r>
              <a:rPr lang="ru-RU" sz="3600" b="1" dirty="0" err="1" smtClean="0">
                <a:solidFill>
                  <a:srgbClr val="0000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сухе</a:t>
            </a:r>
            <a:endParaRPr lang="ru-RU" sz="2400" b="1" dirty="0">
              <a:solidFill>
                <a:srgbClr val="000099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арктични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111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44"/>
          <p:cNvSpPr txBox="1">
            <a:spLocks noChangeArrowheads="1"/>
          </p:cNvSpPr>
          <p:nvPr/>
        </p:nvSpPr>
        <p:spPr bwMode="auto">
          <a:xfrm>
            <a:off x="655320" y="0"/>
            <a:ext cx="5062538" cy="400110"/>
          </a:xfrm>
          <a:prstGeom prst="rect">
            <a:avLst/>
          </a:prstGeom>
          <a:solidFill>
            <a:srgbClr val="8536EE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chemeClr val="tx1"/>
                </a:solidFill>
              </a:rPr>
              <a:t>Арктичний </a:t>
            </a:r>
            <a:r>
              <a:rPr lang="uk-UA" sz="2000" b="1" i="1" dirty="0" smtClean="0">
                <a:solidFill>
                  <a:schemeClr val="tx1"/>
                </a:solidFill>
              </a:rPr>
              <a:t>кліматичний  </a:t>
            </a:r>
            <a:r>
              <a:rPr lang="uk-UA" sz="2000" b="1" i="1" dirty="0">
                <a:solidFill>
                  <a:schemeClr val="tx1"/>
                </a:solidFill>
              </a:rPr>
              <a:t>пояс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4" name="Freeform 54"/>
          <p:cNvSpPr>
            <a:spLocks/>
          </p:cNvSpPr>
          <p:nvPr/>
        </p:nvSpPr>
        <p:spPr bwMode="auto">
          <a:xfrm rot="1198078">
            <a:off x="1958514" y="2067697"/>
            <a:ext cx="550036" cy="332652"/>
          </a:xfrm>
          <a:custGeom>
            <a:avLst/>
            <a:gdLst/>
            <a:ahLst/>
            <a:cxnLst>
              <a:cxn ang="0">
                <a:pos x="1352" y="495"/>
              </a:cxn>
              <a:cxn ang="0">
                <a:pos x="1451" y="423"/>
              </a:cxn>
              <a:cxn ang="0">
                <a:pos x="1409" y="360"/>
              </a:cxn>
              <a:cxn ang="0">
                <a:pos x="1418" y="249"/>
              </a:cxn>
              <a:cxn ang="0">
                <a:pos x="1244" y="231"/>
              </a:cxn>
              <a:cxn ang="0">
                <a:pos x="1118" y="207"/>
              </a:cxn>
              <a:cxn ang="0">
                <a:pos x="1025" y="195"/>
              </a:cxn>
              <a:cxn ang="0">
                <a:pos x="965" y="96"/>
              </a:cxn>
              <a:cxn ang="0">
                <a:pos x="872" y="9"/>
              </a:cxn>
              <a:cxn ang="0">
                <a:pos x="644" y="78"/>
              </a:cxn>
              <a:cxn ang="0">
                <a:pos x="590" y="150"/>
              </a:cxn>
              <a:cxn ang="0">
                <a:pos x="512" y="144"/>
              </a:cxn>
              <a:cxn ang="0">
                <a:pos x="449" y="135"/>
              </a:cxn>
              <a:cxn ang="0">
                <a:pos x="272" y="132"/>
              </a:cxn>
              <a:cxn ang="0">
                <a:pos x="101" y="219"/>
              </a:cxn>
              <a:cxn ang="0">
                <a:pos x="104" y="360"/>
              </a:cxn>
              <a:cxn ang="0">
                <a:pos x="32" y="435"/>
              </a:cxn>
              <a:cxn ang="0">
                <a:pos x="2" y="534"/>
              </a:cxn>
              <a:cxn ang="0">
                <a:pos x="140" y="645"/>
              </a:cxn>
              <a:cxn ang="0">
                <a:pos x="215" y="647"/>
              </a:cxn>
              <a:cxn ang="0">
                <a:pos x="335" y="600"/>
              </a:cxn>
              <a:cxn ang="0">
                <a:pos x="419" y="537"/>
              </a:cxn>
              <a:cxn ang="0">
                <a:pos x="545" y="582"/>
              </a:cxn>
              <a:cxn ang="0">
                <a:pos x="659" y="729"/>
              </a:cxn>
              <a:cxn ang="0">
                <a:pos x="653" y="786"/>
              </a:cxn>
              <a:cxn ang="0">
                <a:pos x="569" y="831"/>
              </a:cxn>
              <a:cxn ang="0">
                <a:pos x="569" y="930"/>
              </a:cxn>
              <a:cxn ang="0">
                <a:pos x="710" y="870"/>
              </a:cxn>
              <a:cxn ang="0">
                <a:pos x="803" y="729"/>
              </a:cxn>
              <a:cxn ang="0">
                <a:pos x="866" y="744"/>
              </a:cxn>
              <a:cxn ang="0">
                <a:pos x="890" y="798"/>
              </a:cxn>
              <a:cxn ang="0">
                <a:pos x="929" y="873"/>
              </a:cxn>
              <a:cxn ang="0">
                <a:pos x="1037" y="978"/>
              </a:cxn>
              <a:cxn ang="0">
                <a:pos x="1166" y="873"/>
              </a:cxn>
              <a:cxn ang="0">
                <a:pos x="1247" y="819"/>
              </a:cxn>
              <a:cxn ang="0">
                <a:pos x="1127" y="801"/>
              </a:cxn>
              <a:cxn ang="0">
                <a:pos x="1079" y="765"/>
              </a:cxn>
              <a:cxn ang="0">
                <a:pos x="1132" y="833"/>
              </a:cxn>
              <a:cxn ang="0">
                <a:pos x="1016" y="768"/>
              </a:cxn>
              <a:cxn ang="0">
                <a:pos x="1091" y="729"/>
              </a:cxn>
              <a:cxn ang="0">
                <a:pos x="1121" y="687"/>
              </a:cxn>
              <a:cxn ang="0">
                <a:pos x="1223" y="651"/>
              </a:cxn>
              <a:cxn ang="0">
                <a:pos x="1331" y="585"/>
              </a:cxn>
            </a:cxnLst>
            <a:rect l="0" t="0" r="r" b="b"/>
            <a:pathLst>
              <a:path w="1461" h="982">
                <a:moveTo>
                  <a:pt x="1331" y="585"/>
                </a:moveTo>
                <a:cubicBezTo>
                  <a:pt x="1343" y="565"/>
                  <a:pt x="1342" y="517"/>
                  <a:pt x="1352" y="495"/>
                </a:cubicBezTo>
                <a:cubicBezTo>
                  <a:pt x="1362" y="473"/>
                  <a:pt x="1377" y="465"/>
                  <a:pt x="1394" y="453"/>
                </a:cubicBezTo>
                <a:cubicBezTo>
                  <a:pt x="1411" y="441"/>
                  <a:pt x="1441" y="436"/>
                  <a:pt x="1451" y="423"/>
                </a:cubicBezTo>
                <a:cubicBezTo>
                  <a:pt x="1461" y="410"/>
                  <a:pt x="1461" y="382"/>
                  <a:pt x="1454" y="372"/>
                </a:cubicBezTo>
                <a:cubicBezTo>
                  <a:pt x="1447" y="362"/>
                  <a:pt x="1413" y="367"/>
                  <a:pt x="1409" y="360"/>
                </a:cubicBezTo>
                <a:cubicBezTo>
                  <a:pt x="1405" y="353"/>
                  <a:pt x="1426" y="351"/>
                  <a:pt x="1427" y="333"/>
                </a:cubicBezTo>
                <a:cubicBezTo>
                  <a:pt x="1428" y="315"/>
                  <a:pt x="1439" y="269"/>
                  <a:pt x="1418" y="249"/>
                </a:cubicBezTo>
                <a:cubicBezTo>
                  <a:pt x="1397" y="229"/>
                  <a:pt x="1333" y="216"/>
                  <a:pt x="1304" y="213"/>
                </a:cubicBezTo>
                <a:cubicBezTo>
                  <a:pt x="1275" y="210"/>
                  <a:pt x="1265" y="240"/>
                  <a:pt x="1244" y="231"/>
                </a:cubicBezTo>
                <a:cubicBezTo>
                  <a:pt x="1223" y="222"/>
                  <a:pt x="1202" y="166"/>
                  <a:pt x="1181" y="162"/>
                </a:cubicBezTo>
                <a:cubicBezTo>
                  <a:pt x="1160" y="158"/>
                  <a:pt x="1138" y="206"/>
                  <a:pt x="1118" y="207"/>
                </a:cubicBezTo>
                <a:cubicBezTo>
                  <a:pt x="1098" y="208"/>
                  <a:pt x="1073" y="170"/>
                  <a:pt x="1058" y="168"/>
                </a:cubicBezTo>
                <a:cubicBezTo>
                  <a:pt x="1043" y="166"/>
                  <a:pt x="1032" y="200"/>
                  <a:pt x="1025" y="195"/>
                </a:cubicBezTo>
                <a:cubicBezTo>
                  <a:pt x="1018" y="190"/>
                  <a:pt x="1026" y="151"/>
                  <a:pt x="1016" y="135"/>
                </a:cubicBezTo>
                <a:cubicBezTo>
                  <a:pt x="1006" y="119"/>
                  <a:pt x="980" y="102"/>
                  <a:pt x="965" y="96"/>
                </a:cubicBezTo>
                <a:cubicBezTo>
                  <a:pt x="950" y="90"/>
                  <a:pt x="939" y="113"/>
                  <a:pt x="923" y="99"/>
                </a:cubicBezTo>
                <a:cubicBezTo>
                  <a:pt x="907" y="85"/>
                  <a:pt x="904" y="18"/>
                  <a:pt x="872" y="9"/>
                </a:cubicBezTo>
                <a:cubicBezTo>
                  <a:pt x="840" y="0"/>
                  <a:pt x="766" y="31"/>
                  <a:pt x="728" y="42"/>
                </a:cubicBezTo>
                <a:cubicBezTo>
                  <a:pt x="690" y="53"/>
                  <a:pt x="661" y="56"/>
                  <a:pt x="644" y="78"/>
                </a:cubicBezTo>
                <a:cubicBezTo>
                  <a:pt x="627" y="100"/>
                  <a:pt x="632" y="165"/>
                  <a:pt x="623" y="177"/>
                </a:cubicBezTo>
                <a:cubicBezTo>
                  <a:pt x="614" y="189"/>
                  <a:pt x="604" y="151"/>
                  <a:pt x="590" y="150"/>
                </a:cubicBezTo>
                <a:cubicBezTo>
                  <a:pt x="576" y="149"/>
                  <a:pt x="552" y="175"/>
                  <a:pt x="539" y="174"/>
                </a:cubicBezTo>
                <a:cubicBezTo>
                  <a:pt x="526" y="173"/>
                  <a:pt x="519" y="146"/>
                  <a:pt x="512" y="144"/>
                </a:cubicBezTo>
                <a:cubicBezTo>
                  <a:pt x="505" y="142"/>
                  <a:pt x="504" y="160"/>
                  <a:pt x="494" y="159"/>
                </a:cubicBezTo>
                <a:cubicBezTo>
                  <a:pt x="484" y="158"/>
                  <a:pt x="468" y="136"/>
                  <a:pt x="449" y="135"/>
                </a:cubicBezTo>
                <a:cubicBezTo>
                  <a:pt x="430" y="134"/>
                  <a:pt x="406" y="150"/>
                  <a:pt x="377" y="150"/>
                </a:cubicBezTo>
                <a:cubicBezTo>
                  <a:pt x="348" y="150"/>
                  <a:pt x="305" y="130"/>
                  <a:pt x="272" y="132"/>
                </a:cubicBezTo>
                <a:cubicBezTo>
                  <a:pt x="239" y="134"/>
                  <a:pt x="207" y="148"/>
                  <a:pt x="179" y="162"/>
                </a:cubicBezTo>
                <a:cubicBezTo>
                  <a:pt x="151" y="176"/>
                  <a:pt x="107" y="189"/>
                  <a:pt x="101" y="219"/>
                </a:cubicBezTo>
                <a:cubicBezTo>
                  <a:pt x="95" y="249"/>
                  <a:pt x="140" y="319"/>
                  <a:pt x="140" y="342"/>
                </a:cubicBezTo>
                <a:cubicBezTo>
                  <a:pt x="140" y="365"/>
                  <a:pt x="113" y="352"/>
                  <a:pt x="104" y="360"/>
                </a:cubicBezTo>
                <a:cubicBezTo>
                  <a:pt x="95" y="368"/>
                  <a:pt x="95" y="380"/>
                  <a:pt x="83" y="393"/>
                </a:cubicBezTo>
                <a:cubicBezTo>
                  <a:pt x="71" y="406"/>
                  <a:pt x="41" y="420"/>
                  <a:pt x="32" y="435"/>
                </a:cubicBezTo>
                <a:cubicBezTo>
                  <a:pt x="23" y="450"/>
                  <a:pt x="34" y="467"/>
                  <a:pt x="29" y="483"/>
                </a:cubicBezTo>
                <a:cubicBezTo>
                  <a:pt x="24" y="499"/>
                  <a:pt x="0" y="510"/>
                  <a:pt x="2" y="534"/>
                </a:cubicBezTo>
                <a:cubicBezTo>
                  <a:pt x="4" y="558"/>
                  <a:pt x="18" y="608"/>
                  <a:pt x="41" y="627"/>
                </a:cubicBezTo>
                <a:cubicBezTo>
                  <a:pt x="64" y="646"/>
                  <a:pt x="117" y="645"/>
                  <a:pt x="140" y="645"/>
                </a:cubicBezTo>
                <a:cubicBezTo>
                  <a:pt x="163" y="645"/>
                  <a:pt x="170" y="624"/>
                  <a:pt x="182" y="624"/>
                </a:cubicBezTo>
                <a:cubicBezTo>
                  <a:pt x="194" y="624"/>
                  <a:pt x="202" y="644"/>
                  <a:pt x="215" y="647"/>
                </a:cubicBezTo>
                <a:cubicBezTo>
                  <a:pt x="228" y="650"/>
                  <a:pt x="240" y="653"/>
                  <a:pt x="260" y="645"/>
                </a:cubicBezTo>
                <a:cubicBezTo>
                  <a:pt x="280" y="637"/>
                  <a:pt x="317" y="617"/>
                  <a:pt x="335" y="600"/>
                </a:cubicBezTo>
                <a:cubicBezTo>
                  <a:pt x="353" y="583"/>
                  <a:pt x="357" y="553"/>
                  <a:pt x="371" y="543"/>
                </a:cubicBezTo>
                <a:cubicBezTo>
                  <a:pt x="385" y="533"/>
                  <a:pt x="403" y="535"/>
                  <a:pt x="419" y="537"/>
                </a:cubicBezTo>
                <a:cubicBezTo>
                  <a:pt x="435" y="539"/>
                  <a:pt x="449" y="548"/>
                  <a:pt x="470" y="555"/>
                </a:cubicBezTo>
                <a:cubicBezTo>
                  <a:pt x="491" y="562"/>
                  <a:pt x="521" y="560"/>
                  <a:pt x="545" y="582"/>
                </a:cubicBezTo>
                <a:cubicBezTo>
                  <a:pt x="569" y="604"/>
                  <a:pt x="598" y="663"/>
                  <a:pt x="617" y="687"/>
                </a:cubicBezTo>
                <a:cubicBezTo>
                  <a:pt x="636" y="711"/>
                  <a:pt x="648" y="715"/>
                  <a:pt x="659" y="729"/>
                </a:cubicBezTo>
                <a:cubicBezTo>
                  <a:pt x="670" y="743"/>
                  <a:pt x="683" y="765"/>
                  <a:pt x="682" y="774"/>
                </a:cubicBezTo>
                <a:cubicBezTo>
                  <a:pt x="681" y="783"/>
                  <a:pt x="666" y="786"/>
                  <a:pt x="653" y="786"/>
                </a:cubicBezTo>
                <a:cubicBezTo>
                  <a:pt x="640" y="786"/>
                  <a:pt x="619" y="767"/>
                  <a:pt x="605" y="774"/>
                </a:cubicBezTo>
                <a:cubicBezTo>
                  <a:pt x="591" y="781"/>
                  <a:pt x="583" y="810"/>
                  <a:pt x="569" y="831"/>
                </a:cubicBezTo>
                <a:cubicBezTo>
                  <a:pt x="555" y="852"/>
                  <a:pt x="518" y="887"/>
                  <a:pt x="518" y="903"/>
                </a:cubicBezTo>
                <a:cubicBezTo>
                  <a:pt x="518" y="919"/>
                  <a:pt x="547" y="931"/>
                  <a:pt x="569" y="930"/>
                </a:cubicBezTo>
                <a:cubicBezTo>
                  <a:pt x="591" y="929"/>
                  <a:pt x="626" y="904"/>
                  <a:pt x="650" y="894"/>
                </a:cubicBezTo>
                <a:cubicBezTo>
                  <a:pt x="674" y="884"/>
                  <a:pt x="693" y="889"/>
                  <a:pt x="710" y="870"/>
                </a:cubicBezTo>
                <a:cubicBezTo>
                  <a:pt x="727" y="851"/>
                  <a:pt x="737" y="803"/>
                  <a:pt x="752" y="780"/>
                </a:cubicBezTo>
                <a:cubicBezTo>
                  <a:pt x="767" y="757"/>
                  <a:pt x="791" y="744"/>
                  <a:pt x="803" y="729"/>
                </a:cubicBezTo>
                <a:cubicBezTo>
                  <a:pt x="815" y="714"/>
                  <a:pt x="811" y="688"/>
                  <a:pt x="821" y="690"/>
                </a:cubicBezTo>
                <a:cubicBezTo>
                  <a:pt x="831" y="692"/>
                  <a:pt x="867" y="733"/>
                  <a:pt x="866" y="744"/>
                </a:cubicBezTo>
                <a:cubicBezTo>
                  <a:pt x="865" y="755"/>
                  <a:pt x="814" y="747"/>
                  <a:pt x="818" y="756"/>
                </a:cubicBezTo>
                <a:cubicBezTo>
                  <a:pt x="822" y="765"/>
                  <a:pt x="863" y="792"/>
                  <a:pt x="890" y="798"/>
                </a:cubicBezTo>
                <a:cubicBezTo>
                  <a:pt x="917" y="804"/>
                  <a:pt x="977" y="780"/>
                  <a:pt x="983" y="792"/>
                </a:cubicBezTo>
                <a:cubicBezTo>
                  <a:pt x="989" y="804"/>
                  <a:pt x="925" y="856"/>
                  <a:pt x="929" y="873"/>
                </a:cubicBezTo>
                <a:cubicBezTo>
                  <a:pt x="933" y="890"/>
                  <a:pt x="986" y="877"/>
                  <a:pt x="1004" y="894"/>
                </a:cubicBezTo>
                <a:cubicBezTo>
                  <a:pt x="1022" y="911"/>
                  <a:pt x="1018" y="974"/>
                  <a:pt x="1037" y="978"/>
                </a:cubicBezTo>
                <a:cubicBezTo>
                  <a:pt x="1056" y="982"/>
                  <a:pt x="1097" y="935"/>
                  <a:pt x="1118" y="918"/>
                </a:cubicBezTo>
                <a:cubicBezTo>
                  <a:pt x="1139" y="901"/>
                  <a:pt x="1144" y="886"/>
                  <a:pt x="1166" y="873"/>
                </a:cubicBezTo>
                <a:cubicBezTo>
                  <a:pt x="1188" y="860"/>
                  <a:pt x="1233" y="852"/>
                  <a:pt x="1247" y="843"/>
                </a:cubicBezTo>
                <a:cubicBezTo>
                  <a:pt x="1261" y="834"/>
                  <a:pt x="1260" y="822"/>
                  <a:pt x="1247" y="819"/>
                </a:cubicBezTo>
                <a:cubicBezTo>
                  <a:pt x="1234" y="816"/>
                  <a:pt x="1186" y="828"/>
                  <a:pt x="1166" y="825"/>
                </a:cubicBezTo>
                <a:cubicBezTo>
                  <a:pt x="1146" y="822"/>
                  <a:pt x="1140" y="813"/>
                  <a:pt x="1127" y="801"/>
                </a:cubicBezTo>
                <a:cubicBezTo>
                  <a:pt x="1114" y="789"/>
                  <a:pt x="1096" y="762"/>
                  <a:pt x="1088" y="756"/>
                </a:cubicBezTo>
                <a:cubicBezTo>
                  <a:pt x="1080" y="750"/>
                  <a:pt x="1077" y="759"/>
                  <a:pt x="1079" y="765"/>
                </a:cubicBezTo>
                <a:cubicBezTo>
                  <a:pt x="1081" y="771"/>
                  <a:pt x="1094" y="784"/>
                  <a:pt x="1103" y="795"/>
                </a:cubicBezTo>
                <a:cubicBezTo>
                  <a:pt x="1112" y="806"/>
                  <a:pt x="1141" y="835"/>
                  <a:pt x="1132" y="833"/>
                </a:cubicBezTo>
                <a:cubicBezTo>
                  <a:pt x="1123" y="831"/>
                  <a:pt x="1071" y="797"/>
                  <a:pt x="1052" y="786"/>
                </a:cubicBezTo>
                <a:cubicBezTo>
                  <a:pt x="1033" y="775"/>
                  <a:pt x="1014" y="773"/>
                  <a:pt x="1016" y="768"/>
                </a:cubicBezTo>
                <a:cubicBezTo>
                  <a:pt x="1018" y="763"/>
                  <a:pt x="1052" y="762"/>
                  <a:pt x="1064" y="756"/>
                </a:cubicBezTo>
                <a:cubicBezTo>
                  <a:pt x="1076" y="750"/>
                  <a:pt x="1084" y="734"/>
                  <a:pt x="1091" y="729"/>
                </a:cubicBezTo>
                <a:cubicBezTo>
                  <a:pt x="1098" y="724"/>
                  <a:pt x="1104" y="730"/>
                  <a:pt x="1109" y="723"/>
                </a:cubicBezTo>
                <a:cubicBezTo>
                  <a:pt x="1114" y="716"/>
                  <a:pt x="1110" y="692"/>
                  <a:pt x="1121" y="687"/>
                </a:cubicBezTo>
                <a:cubicBezTo>
                  <a:pt x="1132" y="682"/>
                  <a:pt x="1161" y="699"/>
                  <a:pt x="1178" y="693"/>
                </a:cubicBezTo>
                <a:cubicBezTo>
                  <a:pt x="1195" y="687"/>
                  <a:pt x="1207" y="666"/>
                  <a:pt x="1223" y="651"/>
                </a:cubicBezTo>
                <a:cubicBezTo>
                  <a:pt x="1239" y="636"/>
                  <a:pt x="1259" y="614"/>
                  <a:pt x="1277" y="603"/>
                </a:cubicBezTo>
                <a:cubicBezTo>
                  <a:pt x="1295" y="592"/>
                  <a:pt x="1320" y="589"/>
                  <a:pt x="1331" y="585"/>
                </a:cubicBezTo>
                <a:close/>
              </a:path>
            </a:pathLst>
          </a:custGeom>
          <a:gradFill flip="none" rotWithShape="1">
            <a:gsLst>
              <a:gs pos="32000">
                <a:srgbClr val="FFFF66"/>
              </a:gs>
              <a:gs pos="52000">
                <a:srgbClr val="FFFF66"/>
              </a:gs>
              <a:gs pos="54000">
                <a:srgbClr val="21C5FF"/>
              </a:gs>
              <a:gs pos="100000">
                <a:srgbClr val="31D6FD"/>
              </a:gs>
            </a:gsLst>
            <a:lin ang="16200000" scaled="1"/>
            <a:tileRect/>
          </a:gradFill>
          <a:ln w="9525">
            <a:solidFill>
              <a:schemeClr val="bg2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495300" y="1695453"/>
            <a:ext cx="1524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ru-RU" sz="2000" b="1" i="1" dirty="0" smtClean="0">
                <a:solidFill>
                  <a:srgbClr val="000000"/>
                </a:solidFill>
              </a:rPr>
              <a:t>Лондон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ChangeArrowheads="1" noChangeShapeType="1" noTextEdit="1"/>
          </p:cNvSpPr>
          <p:nvPr/>
        </p:nvSpPr>
        <p:spPr bwMode="gray">
          <a:xfrm>
            <a:off x="0" y="557803"/>
            <a:ext cx="9144000" cy="224963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uk-UA" sz="60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Субтропічний</a:t>
            </a:r>
            <a:br>
              <a:rPr lang="uk-UA" sz="60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60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кліматичний </a:t>
            </a:r>
            <a:br>
              <a:rPr lang="uk-UA" sz="60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60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пояс</a:t>
            </a:r>
            <a:endParaRPr lang="uk-UA" sz="60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ії\Презентаиії географія\Євразія\Новая папка\Субтропічний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6" y="123"/>
            <a:ext cx="9096375" cy="349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8"/>
          <p:cNvSpPr txBox="1">
            <a:spLocks noChangeArrowheads="1"/>
          </p:cNvSpPr>
          <p:nvPr/>
        </p:nvSpPr>
        <p:spPr bwMode="auto">
          <a:xfrm>
            <a:off x="6934200" y="2734846"/>
            <a:ext cx="2209800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ysClr val="windowText" lastClr="000000"/>
                </a:solidFill>
              </a:rPr>
              <a:t>Субтропічний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83"/>
          <p:cNvSpPr>
            <a:spLocks noChangeArrowheads="1"/>
          </p:cNvSpPr>
          <p:nvPr/>
        </p:nvSpPr>
        <p:spPr bwMode="auto">
          <a:xfrm>
            <a:off x="4944451" y="701728"/>
            <a:ext cx="2143125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ysClr val="windowText" lastClr="000000"/>
                </a:solidFill>
              </a:rPr>
              <a:t>Субарктичний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8" name="Text Box 84"/>
          <p:cNvSpPr txBox="1">
            <a:spLocks noChangeArrowheads="1"/>
          </p:cNvSpPr>
          <p:nvPr/>
        </p:nvSpPr>
        <p:spPr bwMode="auto">
          <a:xfrm>
            <a:off x="5597843" y="0"/>
            <a:ext cx="1643062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ysClr val="windowText" lastClr="000000"/>
                </a:solidFill>
              </a:rPr>
              <a:t>Арктичний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83754" y="1441728"/>
            <a:ext cx="1528763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ysClr val="windowText" lastClr="000000"/>
                </a:solidFill>
              </a:rPr>
              <a:t>Помірний</a:t>
            </a:r>
            <a:endParaRPr lang="ru-RU" b="1" i="1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 Box 244"/>
          <p:cNvSpPr txBox="1">
            <a:spLocks noChangeArrowheads="1"/>
          </p:cNvSpPr>
          <p:nvPr/>
        </p:nvSpPr>
        <p:spPr bwMode="auto">
          <a:xfrm>
            <a:off x="24" y="0"/>
            <a:ext cx="3000375" cy="707886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000000"/>
                </a:solidFill>
              </a:rPr>
              <a:t>Субтропічний  кліматичний  пояс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19" name="Freeform 54"/>
          <p:cNvSpPr>
            <a:spLocks/>
          </p:cNvSpPr>
          <p:nvPr/>
        </p:nvSpPr>
        <p:spPr bwMode="auto">
          <a:xfrm rot="1198078">
            <a:off x="2017897" y="2052458"/>
            <a:ext cx="550036" cy="332652"/>
          </a:xfrm>
          <a:custGeom>
            <a:avLst/>
            <a:gdLst/>
            <a:ahLst/>
            <a:cxnLst>
              <a:cxn ang="0">
                <a:pos x="1352" y="495"/>
              </a:cxn>
              <a:cxn ang="0">
                <a:pos x="1451" y="423"/>
              </a:cxn>
              <a:cxn ang="0">
                <a:pos x="1409" y="360"/>
              </a:cxn>
              <a:cxn ang="0">
                <a:pos x="1418" y="249"/>
              </a:cxn>
              <a:cxn ang="0">
                <a:pos x="1244" y="231"/>
              </a:cxn>
              <a:cxn ang="0">
                <a:pos x="1118" y="207"/>
              </a:cxn>
              <a:cxn ang="0">
                <a:pos x="1025" y="195"/>
              </a:cxn>
              <a:cxn ang="0">
                <a:pos x="965" y="96"/>
              </a:cxn>
              <a:cxn ang="0">
                <a:pos x="872" y="9"/>
              </a:cxn>
              <a:cxn ang="0">
                <a:pos x="644" y="78"/>
              </a:cxn>
              <a:cxn ang="0">
                <a:pos x="590" y="150"/>
              </a:cxn>
              <a:cxn ang="0">
                <a:pos x="512" y="144"/>
              </a:cxn>
              <a:cxn ang="0">
                <a:pos x="449" y="135"/>
              </a:cxn>
              <a:cxn ang="0">
                <a:pos x="272" y="132"/>
              </a:cxn>
              <a:cxn ang="0">
                <a:pos x="101" y="219"/>
              </a:cxn>
              <a:cxn ang="0">
                <a:pos x="104" y="360"/>
              </a:cxn>
              <a:cxn ang="0">
                <a:pos x="32" y="435"/>
              </a:cxn>
              <a:cxn ang="0">
                <a:pos x="2" y="534"/>
              </a:cxn>
              <a:cxn ang="0">
                <a:pos x="140" y="645"/>
              </a:cxn>
              <a:cxn ang="0">
                <a:pos x="215" y="647"/>
              </a:cxn>
              <a:cxn ang="0">
                <a:pos x="335" y="600"/>
              </a:cxn>
              <a:cxn ang="0">
                <a:pos x="419" y="537"/>
              </a:cxn>
              <a:cxn ang="0">
                <a:pos x="545" y="582"/>
              </a:cxn>
              <a:cxn ang="0">
                <a:pos x="659" y="729"/>
              </a:cxn>
              <a:cxn ang="0">
                <a:pos x="653" y="786"/>
              </a:cxn>
              <a:cxn ang="0">
                <a:pos x="569" y="831"/>
              </a:cxn>
              <a:cxn ang="0">
                <a:pos x="569" y="930"/>
              </a:cxn>
              <a:cxn ang="0">
                <a:pos x="710" y="870"/>
              </a:cxn>
              <a:cxn ang="0">
                <a:pos x="803" y="729"/>
              </a:cxn>
              <a:cxn ang="0">
                <a:pos x="866" y="744"/>
              </a:cxn>
              <a:cxn ang="0">
                <a:pos x="890" y="798"/>
              </a:cxn>
              <a:cxn ang="0">
                <a:pos x="929" y="873"/>
              </a:cxn>
              <a:cxn ang="0">
                <a:pos x="1037" y="978"/>
              </a:cxn>
              <a:cxn ang="0">
                <a:pos x="1166" y="873"/>
              </a:cxn>
              <a:cxn ang="0">
                <a:pos x="1247" y="819"/>
              </a:cxn>
              <a:cxn ang="0">
                <a:pos x="1127" y="801"/>
              </a:cxn>
              <a:cxn ang="0">
                <a:pos x="1079" y="765"/>
              </a:cxn>
              <a:cxn ang="0">
                <a:pos x="1132" y="833"/>
              </a:cxn>
              <a:cxn ang="0">
                <a:pos x="1016" y="768"/>
              </a:cxn>
              <a:cxn ang="0">
                <a:pos x="1091" y="729"/>
              </a:cxn>
              <a:cxn ang="0">
                <a:pos x="1121" y="687"/>
              </a:cxn>
              <a:cxn ang="0">
                <a:pos x="1223" y="651"/>
              </a:cxn>
              <a:cxn ang="0">
                <a:pos x="1331" y="585"/>
              </a:cxn>
            </a:cxnLst>
            <a:rect l="0" t="0" r="r" b="b"/>
            <a:pathLst>
              <a:path w="1461" h="982">
                <a:moveTo>
                  <a:pt x="1331" y="585"/>
                </a:moveTo>
                <a:cubicBezTo>
                  <a:pt x="1343" y="565"/>
                  <a:pt x="1342" y="517"/>
                  <a:pt x="1352" y="495"/>
                </a:cubicBezTo>
                <a:cubicBezTo>
                  <a:pt x="1362" y="473"/>
                  <a:pt x="1377" y="465"/>
                  <a:pt x="1394" y="453"/>
                </a:cubicBezTo>
                <a:cubicBezTo>
                  <a:pt x="1411" y="441"/>
                  <a:pt x="1441" y="436"/>
                  <a:pt x="1451" y="423"/>
                </a:cubicBezTo>
                <a:cubicBezTo>
                  <a:pt x="1461" y="410"/>
                  <a:pt x="1461" y="382"/>
                  <a:pt x="1454" y="372"/>
                </a:cubicBezTo>
                <a:cubicBezTo>
                  <a:pt x="1447" y="362"/>
                  <a:pt x="1413" y="367"/>
                  <a:pt x="1409" y="360"/>
                </a:cubicBezTo>
                <a:cubicBezTo>
                  <a:pt x="1405" y="353"/>
                  <a:pt x="1426" y="351"/>
                  <a:pt x="1427" y="333"/>
                </a:cubicBezTo>
                <a:cubicBezTo>
                  <a:pt x="1428" y="315"/>
                  <a:pt x="1439" y="269"/>
                  <a:pt x="1418" y="249"/>
                </a:cubicBezTo>
                <a:cubicBezTo>
                  <a:pt x="1397" y="229"/>
                  <a:pt x="1333" y="216"/>
                  <a:pt x="1304" y="213"/>
                </a:cubicBezTo>
                <a:cubicBezTo>
                  <a:pt x="1275" y="210"/>
                  <a:pt x="1265" y="240"/>
                  <a:pt x="1244" y="231"/>
                </a:cubicBezTo>
                <a:cubicBezTo>
                  <a:pt x="1223" y="222"/>
                  <a:pt x="1202" y="166"/>
                  <a:pt x="1181" y="162"/>
                </a:cubicBezTo>
                <a:cubicBezTo>
                  <a:pt x="1160" y="158"/>
                  <a:pt x="1138" y="206"/>
                  <a:pt x="1118" y="207"/>
                </a:cubicBezTo>
                <a:cubicBezTo>
                  <a:pt x="1098" y="208"/>
                  <a:pt x="1073" y="170"/>
                  <a:pt x="1058" y="168"/>
                </a:cubicBezTo>
                <a:cubicBezTo>
                  <a:pt x="1043" y="166"/>
                  <a:pt x="1032" y="200"/>
                  <a:pt x="1025" y="195"/>
                </a:cubicBezTo>
                <a:cubicBezTo>
                  <a:pt x="1018" y="190"/>
                  <a:pt x="1026" y="151"/>
                  <a:pt x="1016" y="135"/>
                </a:cubicBezTo>
                <a:cubicBezTo>
                  <a:pt x="1006" y="119"/>
                  <a:pt x="980" y="102"/>
                  <a:pt x="965" y="96"/>
                </a:cubicBezTo>
                <a:cubicBezTo>
                  <a:pt x="950" y="90"/>
                  <a:pt x="939" y="113"/>
                  <a:pt x="923" y="99"/>
                </a:cubicBezTo>
                <a:cubicBezTo>
                  <a:pt x="907" y="85"/>
                  <a:pt x="904" y="18"/>
                  <a:pt x="872" y="9"/>
                </a:cubicBezTo>
                <a:cubicBezTo>
                  <a:pt x="840" y="0"/>
                  <a:pt x="766" y="31"/>
                  <a:pt x="728" y="42"/>
                </a:cubicBezTo>
                <a:cubicBezTo>
                  <a:pt x="690" y="53"/>
                  <a:pt x="661" y="56"/>
                  <a:pt x="644" y="78"/>
                </a:cubicBezTo>
                <a:cubicBezTo>
                  <a:pt x="627" y="100"/>
                  <a:pt x="632" y="165"/>
                  <a:pt x="623" y="177"/>
                </a:cubicBezTo>
                <a:cubicBezTo>
                  <a:pt x="614" y="189"/>
                  <a:pt x="604" y="151"/>
                  <a:pt x="590" y="150"/>
                </a:cubicBezTo>
                <a:cubicBezTo>
                  <a:pt x="576" y="149"/>
                  <a:pt x="552" y="175"/>
                  <a:pt x="539" y="174"/>
                </a:cubicBezTo>
                <a:cubicBezTo>
                  <a:pt x="526" y="173"/>
                  <a:pt x="519" y="146"/>
                  <a:pt x="512" y="144"/>
                </a:cubicBezTo>
                <a:cubicBezTo>
                  <a:pt x="505" y="142"/>
                  <a:pt x="504" y="160"/>
                  <a:pt x="494" y="159"/>
                </a:cubicBezTo>
                <a:cubicBezTo>
                  <a:pt x="484" y="158"/>
                  <a:pt x="468" y="136"/>
                  <a:pt x="449" y="135"/>
                </a:cubicBezTo>
                <a:cubicBezTo>
                  <a:pt x="430" y="134"/>
                  <a:pt x="406" y="150"/>
                  <a:pt x="377" y="150"/>
                </a:cubicBezTo>
                <a:cubicBezTo>
                  <a:pt x="348" y="150"/>
                  <a:pt x="305" y="130"/>
                  <a:pt x="272" y="132"/>
                </a:cubicBezTo>
                <a:cubicBezTo>
                  <a:pt x="239" y="134"/>
                  <a:pt x="207" y="148"/>
                  <a:pt x="179" y="162"/>
                </a:cubicBezTo>
                <a:cubicBezTo>
                  <a:pt x="151" y="176"/>
                  <a:pt x="107" y="189"/>
                  <a:pt x="101" y="219"/>
                </a:cubicBezTo>
                <a:cubicBezTo>
                  <a:pt x="95" y="249"/>
                  <a:pt x="140" y="319"/>
                  <a:pt x="140" y="342"/>
                </a:cubicBezTo>
                <a:cubicBezTo>
                  <a:pt x="140" y="365"/>
                  <a:pt x="113" y="352"/>
                  <a:pt x="104" y="360"/>
                </a:cubicBezTo>
                <a:cubicBezTo>
                  <a:pt x="95" y="368"/>
                  <a:pt x="95" y="380"/>
                  <a:pt x="83" y="393"/>
                </a:cubicBezTo>
                <a:cubicBezTo>
                  <a:pt x="71" y="406"/>
                  <a:pt x="41" y="420"/>
                  <a:pt x="32" y="435"/>
                </a:cubicBezTo>
                <a:cubicBezTo>
                  <a:pt x="23" y="450"/>
                  <a:pt x="34" y="467"/>
                  <a:pt x="29" y="483"/>
                </a:cubicBezTo>
                <a:cubicBezTo>
                  <a:pt x="24" y="499"/>
                  <a:pt x="0" y="510"/>
                  <a:pt x="2" y="534"/>
                </a:cubicBezTo>
                <a:cubicBezTo>
                  <a:pt x="4" y="558"/>
                  <a:pt x="18" y="608"/>
                  <a:pt x="41" y="627"/>
                </a:cubicBezTo>
                <a:cubicBezTo>
                  <a:pt x="64" y="646"/>
                  <a:pt x="117" y="645"/>
                  <a:pt x="140" y="645"/>
                </a:cubicBezTo>
                <a:cubicBezTo>
                  <a:pt x="163" y="645"/>
                  <a:pt x="170" y="624"/>
                  <a:pt x="182" y="624"/>
                </a:cubicBezTo>
                <a:cubicBezTo>
                  <a:pt x="194" y="624"/>
                  <a:pt x="202" y="644"/>
                  <a:pt x="215" y="647"/>
                </a:cubicBezTo>
                <a:cubicBezTo>
                  <a:pt x="228" y="650"/>
                  <a:pt x="240" y="653"/>
                  <a:pt x="260" y="645"/>
                </a:cubicBezTo>
                <a:cubicBezTo>
                  <a:pt x="280" y="637"/>
                  <a:pt x="317" y="617"/>
                  <a:pt x="335" y="600"/>
                </a:cubicBezTo>
                <a:cubicBezTo>
                  <a:pt x="353" y="583"/>
                  <a:pt x="357" y="553"/>
                  <a:pt x="371" y="543"/>
                </a:cubicBezTo>
                <a:cubicBezTo>
                  <a:pt x="385" y="533"/>
                  <a:pt x="403" y="535"/>
                  <a:pt x="419" y="537"/>
                </a:cubicBezTo>
                <a:cubicBezTo>
                  <a:pt x="435" y="539"/>
                  <a:pt x="449" y="548"/>
                  <a:pt x="470" y="555"/>
                </a:cubicBezTo>
                <a:cubicBezTo>
                  <a:pt x="491" y="562"/>
                  <a:pt x="521" y="560"/>
                  <a:pt x="545" y="582"/>
                </a:cubicBezTo>
                <a:cubicBezTo>
                  <a:pt x="569" y="604"/>
                  <a:pt x="598" y="663"/>
                  <a:pt x="617" y="687"/>
                </a:cubicBezTo>
                <a:cubicBezTo>
                  <a:pt x="636" y="711"/>
                  <a:pt x="648" y="715"/>
                  <a:pt x="659" y="729"/>
                </a:cubicBezTo>
                <a:cubicBezTo>
                  <a:pt x="670" y="743"/>
                  <a:pt x="683" y="765"/>
                  <a:pt x="682" y="774"/>
                </a:cubicBezTo>
                <a:cubicBezTo>
                  <a:pt x="681" y="783"/>
                  <a:pt x="666" y="786"/>
                  <a:pt x="653" y="786"/>
                </a:cubicBezTo>
                <a:cubicBezTo>
                  <a:pt x="640" y="786"/>
                  <a:pt x="619" y="767"/>
                  <a:pt x="605" y="774"/>
                </a:cubicBezTo>
                <a:cubicBezTo>
                  <a:pt x="591" y="781"/>
                  <a:pt x="583" y="810"/>
                  <a:pt x="569" y="831"/>
                </a:cubicBezTo>
                <a:cubicBezTo>
                  <a:pt x="555" y="852"/>
                  <a:pt x="518" y="887"/>
                  <a:pt x="518" y="903"/>
                </a:cubicBezTo>
                <a:cubicBezTo>
                  <a:pt x="518" y="919"/>
                  <a:pt x="547" y="931"/>
                  <a:pt x="569" y="930"/>
                </a:cubicBezTo>
                <a:cubicBezTo>
                  <a:pt x="591" y="929"/>
                  <a:pt x="626" y="904"/>
                  <a:pt x="650" y="894"/>
                </a:cubicBezTo>
                <a:cubicBezTo>
                  <a:pt x="674" y="884"/>
                  <a:pt x="693" y="889"/>
                  <a:pt x="710" y="870"/>
                </a:cubicBezTo>
                <a:cubicBezTo>
                  <a:pt x="727" y="851"/>
                  <a:pt x="737" y="803"/>
                  <a:pt x="752" y="780"/>
                </a:cubicBezTo>
                <a:cubicBezTo>
                  <a:pt x="767" y="757"/>
                  <a:pt x="791" y="744"/>
                  <a:pt x="803" y="729"/>
                </a:cubicBezTo>
                <a:cubicBezTo>
                  <a:pt x="815" y="714"/>
                  <a:pt x="811" y="688"/>
                  <a:pt x="821" y="690"/>
                </a:cubicBezTo>
                <a:cubicBezTo>
                  <a:pt x="831" y="692"/>
                  <a:pt x="867" y="733"/>
                  <a:pt x="866" y="744"/>
                </a:cubicBezTo>
                <a:cubicBezTo>
                  <a:pt x="865" y="755"/>
                  <a:pt x="814" y="747"/>
                  <a:pt x="818" y="756"/>
                </a:cubicBezTo>
                <a:cubicBezTo>
                  <a:pt x="822" y="765"/>
                  <a:pt x="863" y="792"/>
                  <a:pt x="890" y="798"/>
                </a:cubicBezTo>
                <a:cubicBezTo>
                  <a:pt x="917" y="804"/>
                  <a:pt x="977" y="780"/>
                  <a:pt x="983" y="792"/>
                </a:cubicBezTo>
                <a:cubicBezTo>
                  <a:pt x="989" y="804"/>
                  <a:pt x="925" y="856"/>
                  <a:pt x="929" y="873"/>
                </a:cubicBezTo>
                <a:cubicBezTo>
                  <a:pt x="933" y="890"/>
                  <a:pt x="986" y="877"/>
                  <a:pt x="1004" y="894"/>
                </a:cubicBezTo>
                <a:cubicBezTo>
                  <a:pt x="1022" y="911"/>
                  <a:pt x="1018" y="974"/>
                  <a:pt x="1037" y="978"/>
                </a:cubicBezTo>
                <a:cubicBezTo>
                  <a:pt x="1056" y="982"/>
                  <a:pt x="1097" y="935"/>
                  <a:pt x="1118" y="918"/>
                </a:cubicBezTo>
                <a:cubicBezTo>
                  <a:pt x="1139" y="901"/>
                  <a:pt x="1144" y="886"/>
                  <a:pt x="1166" y="873"/>
                </a:cubicBezTo>
                <a:cubicBezTo>
                  <a:pt x="1188" y="860"/>
                  <a:pt x="1233" y="852"/>
                  <a:pt x="1247" y="843"/>
                </a:cubicBezTo>
                <a:cubicBezTo>
                  <a:pt x="1261" y="834"/>
                  <a:pt x="1260" y="822"/>
                  <a:pt x="1247" y="819"/>
                </a:cubicBezTo>
                <a:cubicBezTo>
                  <a:pt x="1234" y="816"/>
                  <a:pt x="1186" y="828"/>
                  <a:pt x="1166" y="825"/>
                </a:cubicBezTo>
                <a:cubicBezTo>
                  <a:pt x="1146" y="822"/>
                  <a:pt x="1140" y="813"/>
                  <a:pt x="1127" y="801"/>
                </a:cubicBezTo>
                <a:cubicBezTo>
                  <a:pt x="1114" y="789"/>
                  <a:pt x="1096" y="762"/>
                  <a:pt x="1088" y="756"/>
                </a:cubicBezTo>
                <a:cubicBezTo>
                  <a:pt x="1080" y="750"/>
                  <a:pt x="1077" y="759"/>
                  <a:pt x="1079" y="765"/>
                </a:cubicBezTo>
                <a:cubicBezTo>
                  <a:pt x="1081" y="771"/>
                  <a:pt x="1094" y="784"/>
                  <a:pt x="1103" y="795"/>
                </a:cubicBezTo>
                <a:cubicBezTo>
                  <a:pt x="1112" y="806"/>
                  <a:pt x="1141" y="835"/>
                  <a:pt x="1132" y="833"/>
                </a:cubicBezTo>
                <a:cubicBezTo>
                  <a:pt x="1123" y="831"/>
                  <a:pt x="1071" y="797"/>
                  <a:pt x="1052" y="786"/>
                </a:cubicBezTo>
                <a:cubicBezTo>
                  <a:pt x="1033" y="775"/>
                  <a:pt x="1014" y="773"/>
                  <a:pt x="1016" y="768"/>
                </a:cubicBezTo>
                <a:cubicBezTo>
                  <a:pt x="1018" y="763"/>
                  <a:pt x="1052" y="762"/>
                  <a:pt x="1064" y="756"/>
                </a:cubicBezTo>
                <a:cubicBezTo>
                  <a:pt x="1076" y="750"/>
                  <a:pt x="1084" y="734"/>
                  <a:pt x="1091" y="729"/>
                </a:cubicBezTo>
                <a:cubicBezTo>
                  <a:pt x="1098" y="724"/>
                  <a:pt x="1104" y="730"/>
                  <a:pt x="1109" y="723"/>
                </a:cubicBezTo>
                <a:cubicBezTo>
                  <a:pt x="1114" y="716"/>
                  <a:pt x="1110" y="692"/>
                  <a:pt x="1121" y="687"/>
                </a:cubicBezTo>
                <a:cubicBezTo>
                  <a:pt x="1132" y="682"/>
                  <a:pt x="1161" y="699"/>
                  <a:pt x="1178" y="693"/>
                </a:cubicBezTo>
                <a:cubicBezTo>
                  <a:pt x="1195" y="687"/>
                  <a:pt x="1207" y="666"/>
                  <a:pt x="1223" y="651"/>
                </a:cubicBezTo>
                <a:cubicBezTo>
                  <a:pt x="1239" y="636"/>
                  <a:pt x="1259" y="614"/>
                  <a:pt x="1277" y="603"/>
                </a:cubicBezTo>
                <a:cubicBezTo>
                  <a:pt x="1295" y="592"/>
                  <a:pt x="1320" y="589"/>
                  <a:pt x="1331" y="585"/>
                </a:cubicBezTo>
                <a:close/>
              </a:path>
            </a:pathLst>
          </a:custGeom>
          <a:gradFill flip="none" rotWithShape="1">
            <a:gsLst>
              <a:gs pos="32000">
                <a:srgbClr val="FFFF66"/>
              </a:gs>
              <a:gs pos="52000">
                <a:srgbClr val="FFFF66"/>
              </a:gs>
              <a:gs pos="54000">
                <a:srgbClr val="21C5FF"/>
              </a:gs>
              <a:gs pos="100000">
                <a:srgbClr val="31D6FD"/>
              </a:gs>
            </a:gsLst>
            <a:lin ang="16200000" scaled="1"/>
            <a:tileRect/>
          </a:gradFill>
          <a:ln w="9525">
            <a:solidFill>
              <a:schemeClr val="bg2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11" name="Arc 87"/>
          <p:cNvSpPr>
            <a:spLocks/>
          </p:cNvSpPr>
          <p:nvPr/>
        </p:nvSpPr>
        <p:spPr bwMode="auto">
          <a:xfrm rot="2512243">
            <a:off x="2800480" y="2184162"/>
            <a:ext cx="952863" cy="546005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2" name="Arc 87"/>
          <p:cNvSpPr>
            <a:spLocks/>
          </p:cNvSpPr>
          <p:nvPr/>
        </p:nvSpPr>
        <p:spPr bwMode="auto">
          <a:xfrm rot="2445667">
            <a:off x="3528927" y="2152169"/>
            <a:ext cx="793374" cy="582349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3" name="Arc 87"/>
          <p:cNvSpPr>
            <a:spLocks/>
          </p:cNvSpPr>
          <p:nvPr/>
        </p:nvSpPr>
        <p:spPr bwMode="auto">
          <a:xfrm rot="2809394">
            <a:off x="4385399" y="2166010"/>
            <a:ext cx="752163" cy="478752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4" name="Arc 87"/>
          <p:cNvSpPr>
            <a:spLocks/>
          </p:cNvSpPr>
          <p:nvPr/>
        </p:nvSpPr>
        <p:spPr bwMode="auto">
          <a:xfrm rot="2409242">
            <a:off x="5113357" y="2196120"/>
            <a:ext cx="744649" cy="481588"/>
          </a:xfrm>
          <a:custGeom>
            <a:avLst/>
            <a:gdLst>
              <a:gd name="T0" fmla="*/ 13591169 w 21600"/>
              <a:gd name="T1" fmla="*/ 0 h 21408"/>
              <a:gd name="T2" fmla="*/ 102217535 w 21600"/>
              <a:gd name="T3" fmla="*/ 269125579 h 21408"/>
              <a:gd name="T4" fmla="*/ 0 w 21600"/>
              <a:gd name="T5" fmla="*/ 269125579 h 21408"/>
              <a:gd name="T6" fmla="*/ 0 60000 65536"/>
              <a:gd name="T7" fmla="*/ 0 60000 65536"/>
              <a:gd name="T8" fmla="*/ 0 60000 65536"/>
              <a:gd name="T9" fmla="*/ 0 w 21600"/>
              <a:gd name="T10" fmla="*/ 0 h 21408"/>
              <a:gd name="T11" fmla="*/ 21600 w 21600"/>
              <a:gd name="T12" fmla="*/ 21408 h 21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08" fill="none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</a:path>
              <a:path w="21600" h="21408" stroke="0" extrusionOk="0">
                <a:moveTo>
                  <a:pt x="2872" y="-1"/>
                </a:moveTo>
                <a:cubicBezTo>
                  <a:pt x="13595" y="1438"/>
                  <a:pt x="21600" y="10588"/>
                  <a:pt x="21600" y="21408"/>
                </a:cubicBezTo>
                <a:lnTo>
                  <a:pt x="0" y="21408"/>
                </a:lnTo>
                <a:close/>
              </a:path>
            </a:pathLst>
          </a:custGeom>
          <a:noFill/>
          <a:ln w="76200">
            <a:solidFill>
              <a:srgbClr val="0000FF">
                <a:alpha val="70195"/>
              </a:srgbClr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5" name="Стрелка вправо 14"/>
          <p:cNvSpPr/>
          <p:nvPr/>
        </p:nvSpPr>
        <p:spPr>
          <a:xfrm>
            <a:off x="9" y="2254469"/>
            <a:ext cx="2727407" cy="930166"/>
          </a:xfrm>
          <a:prstGeom prst="rightArrow">
            <a:avLst>
              <a:gd name="adj1" fmla="val 72069"/>
              <a:gd name="adj2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Взимку помірне повітря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8" y="3247698"/>
            <a:ext cx="2695903" cy="1060494"/>
          </a:xfrm>
          <a:prstGeom prst="rightArrow">
            <a:avLst>
              <a:gd name="adj1" fmla="val 72069"/>
              <a:gd name="adj2" fmla="val 50000"/>
            </a:avLst>
          </a:prstGeom>
          <a:gradFill rotWithShape="1">
            <a:gsLst>
              <a:gs pos="0">
                <a:srgbClr val="2DA2BF">
                  <a:shade val="15000"/>
                  <a:satMod val="180000"/>
                </a:srgbClr>
              </a:gs>
              <a:gs pos="50000">
                <a:srgbClr val="2DA2BF">
                  <a:shade val="45000"/>
                  <a:satMod val="170000"/>
                </a:srgbClr>
              </a:gs>
              <a:gs pos="70000">
                <a:srgbClr val="2DA2BF">
                  <a:tint val="99000"/>
                  <a:shade val="65000"/>
                  <a:satMod val="155000"/>
                </a:srgbClr>
              </a:gs>
              <a:gs pos="100000">
                <a:srgbClr val="2DA2BF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>
            <a:noFil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2DA2BF">
                <a:satMod val="3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влітку тропічне повітря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Arc 91"/>
          <p:cNvSpPr>
            <a:spLocks/>
          </p:cNvSpPr>
          <p:nvPr/>
        </p:nvSpPr>
        <p:spPr bwMode="auto">
          <a:xfrm rot="19381174" flipV="1">
            <a:off x="2830808" y="2980616"/>
            <a:ext cx="407333" cy="873536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18" name="Arc 91"/>
          <p:cNvSpPr>
            <a:spLocks/>
          </p:cNvSpPr>
          <p:nvPr/>
        </p:nvSpPr>
        <p:spPr bwMode="auto">
          <a:xfrm rot="19381174" flipV="1">
            <a:off x="4142973" y="3050044"/>
            <a:ext cx="419227" cy="78199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1" name="Arc 91"/>
          <p:cNvSpPr>
            <a:spLocks/>
          </p:cNvSpPr>
          <p:nvPr/>
        </p:nvSpPr>
        <p:spPr bwMode="auto">
          <a:xfrm rot="18575117" flipV="1">
            <a:off x="4954330" y="3014646"/>
            <a:ext cx="566338" cy="781999"/>
          </a:xfrm>
          <a:custGeom>
            <a:avLst/>
            <a:gdLst>
              <a:gd name="T0" fmla="*/ 12072112 w 21600"/>
              <a:gd name="T1" fmla="*/ 0 h 22690"/>
              <a:gd name="T2" fmla="*/ 102047207 w 21600"/>
              <a:gd name="T3" fmla="*/ 284692370 h 22690"/>
              <a:gd name="T4" fmla="*/ 0 w 21600"/>
              <a:gd name="T5" fmla="*/ 269121369 h 22690"/>
              <a:gd name="T6" fmla="*/ 0 60000 65536"/>
              <a:gd name="T7" fmla="*/ 0 60000 65536"/>
              <a:gd name="T8" fmla="*/ 0 60000 65536"/>
              <a:gd name="T9" fmla="*/ 0 w 21600"/>
              <a:gd name="T10" fmla="*/ 0 h 22690"/>
              <a:gd name="T11" fmla="*/ 21600 w 21600"/>
              <a:gd name="T12" fmla="*/ 22690 h 226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690" fill="none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</a:path>
              <a:path w="21600" h="22690" stroke="0" extrusionOk="0">
                <a:moveTo>
                  <a:pt x="2550" y="0"/>
                </a:moveTo>
                <a:cubicBezTo>
                  <a:pt x="13417" y="1292"/>
                  <a:pt x="21600" y="10506"/>
                  <a:pt x="21600" y="21449"/>
                </a:cubicBezTo>
                <a:cubicBezTo>
                  <a:pt x="21600" y="21862"/>
                  <a:pt x="21588" y="22276"/>
                  <a:pt x="21564" y="22690"/>
                </a:cubicBezTo>
                <a:lnTo>
                  <a:pt x="0" y="21449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372100" y="4075772"/>
            <a:ext cx="3771900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 літку повітря надходить із  </a:t>
            </a:r>
            <a:b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тропічного поясу. </a:t>
            </a:r>
            <a:b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Воно  дуже сухе, тому літо спекотне та сухе</a:t>
            </a:r>
            <a:endParaRPr lang="uk-UA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67350" y="1585132"/>
            <a:ext cx="3676650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Взимку надходить  помірне повітря  тому зима прохолодна та волога</a:t>
            </a:r>
            <a:endParaRPr lang="uk-UA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75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0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3829428"/>
            <a:ext cx="9144000" cy="1569660"/>
          </a:xfrm>
          <a:prstGeom prst="rect">
            <a:avLst/>
          </a:prstGeom>
          <a:solidFill>
            <a:srgbClr val="281221">
              <a:alpha val="58038"/>
            </a:srgbClr>
          </a:solidFill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dirty="0"/>
              <a:t>Тип клімату </a:t>
            </a:r>
            <a:r>
              <a:rPr lang="uk-UA" sz="3200" dirty="0">
                <a:solidFill>
                  <a:srgbClr val="FF0000"/>
                </a:solidFill>
              </a:rPr>
              <a:t>субтропічний середземноморський</a:t>
            </a:r>
          </a:p>
          <a:p>
            <a:r>
              <a:rPr lang="uk-UA" sz="3200" i="1" dirty="0">
                <a:cs typeface="Times New Roman" pitchFamily="18" charset="0"/>
              </a:rPr>
              <a:t>Зимою досить тепло, йдуть дощі, а влітку </a:t>
            </a:r>
            <a:r>
              <a:rPr lang="uk-UA" sz="3200" i="1" dirty="0">
                <a:cs typeface="Times New Roman" pitchFamily="18" charset="0"/>
                <a:sym typeface="Symbol" pitchFamily="18" charset="2"/>
              </a:rPr>
              <a:t></a:t>
            </a:r>
            <a:r>
              <a:rPr lang="uk-UA" sz="3200" i="1" dirty="0">
                <a:cs typeface="Times New Roman" pitchFamily="18" charset="0"/>
              </a:rPr>
              <a:t> спекотна й суха погода</a:t>
            </a:r>
            <a:endParaRPr lang="uk-UA" sz="32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7"/>
          <p:cNvSpPr>
            <a:spLocks noChangeArrowheads="1" noChangeShapeType="1" noTextEdit="1"/>
          </p:cNvSpPr>
          <p:nvPr/>
        </p:nvSpPr>
        <p:spPr bwMode="auto">
          <a:xfrm>
            <a:off x="1047093" y="360132"/>
            <a:ext cx="7035800" cy="3426921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6384"/>
              </a:avLst>
            </a:prstTxWarp>
            <a:scene3d>
              <a:camera prst="legacyObliqueTopRight"/>
              <a:lightRig rig="legacyHarsh3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Тропічний</a:t>
            </a:r>
            <a:b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</a:br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кліматичний</a:t>
            </a:r>
            <a:b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</a:br>
            <a:r>
              <a:rPr lang="uk-UA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пояс</a:t>
            </a:r>
          </a:p>
        </p:txBody>
      </p:sp>
      <p:sp>
        <p:nvSpPr>
          <p:cNvPr id="4" name="AutoShape 63"/>
          <p:cNvSpPr>
            <a:spLocks noChangeArrowheads="1"/>
          </p:cNvSpPr>
          <p:nvPr/>
        </p:nvSpPr>
        <p:spPr bwMode="blackWhite">
          <a:xfrm>
            <a:off x="5162565" y="4152900"/>
            <a:ext cx="3678075" cy="1246188"/>
          </a:xfrm>
          <a:prstGeom prst="roundRect">
            <a:avLst>
              <a:gd name="adj" fmla="val 18333"/>
            </a:avLst>
          </a:prstGeom>
          <a:solidFill>
            <a:srgbClr val="5A3602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Тропічне тепле </a:t>
            </a:r>
            <a:b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сухе повітря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0" y="1119736"/>
            <a:ext cx="9144000" cy="1384995"/>
          </a:xfrm>
          <a:prstGeom prst="rect">
            <a:avLst/>
          </a:prstGeom>
          <a:solidFill>
            <a:srgbClr val="461700">
              <a:alpha val="83137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5250" indent="171450">
              <a:spcBef>
                <a:spcPct val="50000"/>
              </a:spcBef>
            </a:pPr>
            <a:r>
              <a:rPr lang="uk-UA" sz="2800" dirty="0">
                <a:solidFill>
                  <a:srgbClr val="FFF7EF"/>
                </a:solidFill>
              </a:rPr>
              <a:t>Тропічний клімат </a:t>
            </a:r>
            <a:r>
              <a:rPr lang="uk-UA" sz="2000" b="1" dirty="0">
                <a:solidFill>
                  <a:srgbClr val="FFF7EF"/>
                </a:solidFill>
              </a:rPr>
              <a:t>  </a:t>
            </a:r>
            <a:r>
              <a:rPr lang="uk-UA" sz="2800" dirty="0">
                <a:solidFill>
                  <a:srgbClr val="FFF7EF"/>
                </a:solidFill>
              </a:rPr>
              <a:t>дуже спекотний та сухий. Температура повітря влітку </a:t>
            </a:r>
            <a:r>
              <a:rPr lang="ru-RU" sz="2800" dirty="0">
                <a:solidFill>
                  <a:srgbClr val="FFF7EF"/>
                </a:solidFill>
              </a:rPr>
              <a:t>+35° С,</a:t>
            </a:r>
            <a:r>
              <a:rPr lang="uk-UA" sz="2800" dirty="0">
                <a:solidFill>
                  <a:srgbClr val="FFF7EF"/>
                </a:solidFill>
              </a:rPr>
              <a:t> взимку </a:t>
            </a:r>
            <a:r>
              <a:rPr lang="ru-RU" sz="2800" dirty="0">
                <a:solidFill>
                  <a:srgbClr val="FFF7EF"/>
                </a:solidFill>
              </a:rPr>
              <a:t>+</a:t>
            </a:r>
            <a:r>
              <a:rPr lang="ru-RU" sz="2800" dirty="0" smtClean="0">
                <a:solidFill>
                  <a:srgbClr val="FFF7EF"/>
                </a:solidFill>
              </a:rPr>
              <a:t>20 </a:t>
            </a:r>
            <a:r>
              <a:rPr lang="ru-RU" sz="2800" dirty="0">
                <a:solidFill>
                  <a:srgbClr val="FFF7EF"/>
                </a:solidFill>
              </a:rPr>
              <a:t>С</a:t>
            </a:r>
            <a:r>
              <a:rPr lang="uk-UA" sz="2800" dirty="0">
                <a:solidFill>
                  <a:srgbClr val="FFF7EF"/>
                </a:solidFill>
              </a:rPr>
              <a:t>. Добова амплітуда температури велика  </a:t>
            </a:r>
            <a:r>
              <a:rPr lang="ru-RU" sz="2800" dirty="0">
                <a:solidFill>
                  <a:srgbClr val="FFF7EF"/>
                </a:solidFill>
              </a:rPr>
              <a:t>(+</a:t>
            </a:r>
            <a:r>
              <a:rPr lang="ru-RU" sz="2800" dirty="0" smtClean="0">
                <a:solidFill>
                  <a:srgbClr val="FFF7EF"/>
                </a:solidFill>
              </a:rPr>
              <a:t>40С</a:t>
            </a:r>
            <a:r>
              <a:rPr lang="ru-RU" sz="2800" dirty="0">
                <a:solidFill>
                  <a:srgbClr val="FFF7EF"/>
                </a:solidFill>
              </a:rPr>
              <a:t>). </a:t>
            </a:r>
            <a:endParaRPr lang="uk-UA" sz="2800" dirty="0">
              <a:solidFill>
                <a:srgbClr val="FFF7EF"/>
              </a:solidFill>
            </a:endParaRPr>
          </a:p>
        </p:txBody>
      </p:sp>
      <p:sp>
        <p:nvSpPr>
          <p:cNvPr id="324612" name="Text Box 4"/>
          <p:cNvSpPr txBox="1">
            <a:spLocks noChangeArrowheads="1"/>
          </p:cNvSpPr>
          <p:nvPr/>
        </p:nvSpPr>
        <p:spPr bwMode="auto">
          <a:xfrm>
            <a:off x="0" y="2721433"/>
            <a:ext cx="9144000" cy="2246769"/>
          </a:xfrm>
          <a:prstGeom prst="rect">
            <a:avLst/>
          </a:prstGeom>
          <a:solidFill>
            <a:srgbClr val="461700">
              <a:alpha val="76863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ct val="50000"/>
              </a:spcBef>
            </a:pPr>
            <a:r>
              <a:rPr lang="uk-UA" sz="2800" dirty="0">
                <a:solidFill>
                  <a:srgbClr val="FFF7EF"/>
                </a:solidFill>
              </a:rPr>
              <a:t>   </a:t>
            </a:r>
            <a:r>
              <a:rPr lang="ru-RU" sz="2800" dirty="0" err="1">
                <a:solidFill>
                  <a:srgbClr val="FFF7EF"/>
                </a:solidFill>
              </a:rPr>
              <a:t>Клімат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формують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i="1" dirty="0" err="1">
                <a:solidFill>
                  <a:srgbClr val="FF0000"/>
                </a:solidFill>
              </a:rPr>
              <a:t>тропічні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повітряні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маси</a:t>
            </a:r>
            <a:r>
              <a:rPr lang="uk-UA" sz="2800" dirty="0">
                <a:solidFill>
                  <a:srgbClr val="FFF7EF"/>
                </a:solidFill>
              </a:rPr>
              <a:t>, </a:t>
            </a:r>
            <a:r>
              <a:rPr lang="ru-RU" sz="2800" dirty="0" err="1">
                <a:solidFill>
                  <a:srgbClr val="FFF7EF"/>
                </a:solidFill>
              </a:rPr>
              <a:t>які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панують</a:t>
            </a:r>
            <a:r>
              <a:rPr lang="ru-RU" sz="2800" dirty="0">
                <a:solidFill>
                  <a:srgbClr val="FFF7EF"/>
                </a:solidFill>
              </a:rPr>
              <a:t> в </a:t>
            </a:r>
            <a:r>
              <a:rPr lang="ru-RU" sz="2800" dirty="0" err="1">
                <a:solidFill>
                  <a:srgbClr val="FFF7EF"/>
                </a:solidFill>
              </a:rPr>
              <a:t>цих</a:t>
            </a:r>
            <a:r>
              <a:rPr lang="ru-RU" sz="2800" dirty="0">
                <a:solidFill>
                  <a:srgbClr val="FFF7EF"/>
                </a:solidFill>
              </a:rPr>
              <a:t> широтах</a:t>
            </a:r>
            <a:r>
              <a:rPr lang="uk-UA" sz="2800" dirty="0">
                <a:solidFill>
                  <a:srgbClr val="FFF7EF"/>
                </a:solidFill>
              </a:rPr>
              <a:t>. </a:t>
            </a:r>
            <a:r>
              <a:rPr lang="ru-RU" sz="2800" dirty="0" err="1">
                <a:solidFill>
                  <a:srgbClr val="FFF7EF"/>
                </a:solidFill>
              </a:rPr>
              <a:t>Переважають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східні</a:t>
            </a:r>
            <a:r>
              <a:rPr lang="ru-RU" sz="2800" dirty="0">
                <a:solidFill>
                  <a:srgbClr val="FFF7EF"/>
                </a:solidFill>
              </a:rPr>
              <a:t> </a:t>
            </a:r>
            <a:r>
              <a:rPr lang="ru-RU" sz="2800" dirty="0" err="1">
                <a:solidFill>
                  <a:srgbClr val="FFF7EF"/>
                </a:solidFill>
              </a:rPr>
              <a:t>пасати</a:t>
            </a:r>
            <a:r>
              <a:rPr lang="uk-UA" sz="2800" dirty="0">
                <a:solidFill>
                  <a:srgbClr val="FFF7EF"/>
                </a:solidFill>
              </a:rPr>
              <a:t>. </a:t>
            </a:r>
            <a:r>
              <a:rPr lang="ru-RU" sz="2800" dirty="0" smtClean="0">
                <a:solidFill>
                  <a:srgbClr val="FFF7EF"/>
                </a:solidFill>
              </a:rPr>
              <a:t>Практично </a:t>
            </a:r>
            <a:r>
              <a:rPr lang="ru-RU" sz="2800" dirty="0" err="1" smtClean="0">
                <a:solidFill>
                  <a:srgbClr val="FFF7EF"/>
                </a:solidFill>
              </a:rPr>
              <a:t>відсутня</a:t>
            </a:r>
            <a:r>
              <a:rPr lang="ru-RU" sz="2800" dirty="0" smtClean="0">
                <a:solidFill>
                  <a:srgbClr val="FFF7EF"/>
                </a:solidFill>
              </a:rPr>
              <a:t> </a:t>
            </a:r>
            <a:r>
              <a:rPr lang="ru-RU" sz="2800" dirty="0" err="1" smtClean="0">
                <a:solidFill>
                  <a:srgbClr val="FFF7EF"/>
                </a:solidFill>
              </a:rPr>
              <a:t>хмарність</a:t>
            </a:r>
            <a:r>
              <a:rPr lang="ru-RU" sz="2800" dirty="0" smtClean="0">
                <a:solidFill>
                  <a:srgbClr val="FFF7EF"/>
                </a:solidFill>
              </a:rPr>
              <a:t>. </a:t>
            </a:r>
            <a:r>
              <a:rPr lang="uk-UA" sz="2800" dirty="0" smtClean="0">
                <a:solidFill>
                  <a:schemeClr val="bg1"/>
                </a:solidFill>
              </a:rPr>
              <a:t>Тропічне повітря сухе, тому опадів загалом мало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uk-UA" sz="2800" dirty="0" smtClean="0">
                <a:solidFill>
                  <a:schemeClr val="bg1"/>
                </a:solidFill>
              </a:rPr>
              <a:t>Через те у цьому поясі утворилися пустелі.</a:t>
            </a:r>
            <a:endParaRPr lang="uk-UA" sz="2800" dirty="0">
              <a:solidFill>
                <a:srgbClr val="FFF7EF"/>
              </a:solidFill>
            </a:endParaRPr>
          </a:p>
        </p:txBody>
      </p:sp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1110456" y="321953"/>
            <a:ext cx="6923088" cy="5998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94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0" cap="none" spc="0" normalizeH="0" baseline="0" noProof="0" dirty="0">
                <a:ln w="11430"/>
                <a:gradFill>
                  <a:gsLst>
                    <a:gs pos="0">
                      <a:srgbClr val="EA157A">
                        <a:tint val="70000"/>
                        <a:satMod val="245000"/>
                      </a:srgbClr>
                    </a:gs>
                    <a:gs pos="75000">
                      <a:srgbClr val="EA157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A157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Тропічний клімат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animBg="1"/>
      <p:bldP spid="3246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gray">
          <a:xfrm>
            <a:off x="1504950" y="366303"/>
            <a:ext cx="6210300" cy="2967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fromWordArt="1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uk-UA" sz="6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Екваторіальний</a:t>
            </a:r>
            <a:br>
              <a:rPr lang="uk-UA" sz="6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</a:br>
            <a:r>
              <a:rPr lang="uk-UA" sz="6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кліматичний </a:t>
            </a:r>
            <a:br>
              <a:rPr lang="uk-UA" sz="6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</a:br>
            <a:r>
              <a:rPr lang="uk-UA" sz="6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</a:rPr>
              <a:t>пояс</a:t>
            </a:r>
            <a:endParaRPr lang="uk-UA" sz="6600" b="1" kern="1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4" name="AutoShape 59"/>
          <p:cNvSpPr>
            <a:spLocks noChangeArrowheads="1"/>
          </p:cNvSpPr>
          <p:nvPr/>
        </p:nvSpPr>
        <p:spPr bwMode="blackWhite">
          <a:xfrm>
            <a:off x="4171950" y="3867150"/>
            <a:ext cx="4556444" cy="1284288"/>
          </a:xfrm>
          <a:prstGeom prst="roundRect">
            <a:avLst>
              <a:gd name="adj" fmla="val 20330"/>
            </a:avLst>
          </a:prstGeom>
          <a:gradFill flip="none" rotWithShape="1">
            <a:gsLst>
              <a:gs pos="0">
                <a:srgbClr val="760030"/>
              </a:gs>
              <a:gs pos="50000">
                <a:srgbClr val="23000E"/>
              </a:gs>
              <a:gs pos="100000">
                <a:srgbClr val="C00000"/>
              </a:gs>
            </a:gsLst>
            <a:lin ang="16200000" scaled="1"/>
            <a:tileRect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b="1" dirty="0" smtClean="0">
                <a:solidFill>
                  <a:srgbClr val="FFFFFF"/>
                </a:solidFill>
              </a:rPr>
              <a:t>Екваторіальне тепле </a:t>
            </a:r>
            <a:br>
              <a:rPr lang="uk-UA" sz="2800" b="1" dirty="0" smtClean="0">
                <a:solidFill>
                  <a:srgbClr val="FFFFFF"/>
                </a:solidFill>
              </a:rPr>
            </a:br>
            <a:r>
              <a:rPr lang="uk-UA" sz="2800" b="1" dirty="0" smtClean="0">
                <a:solidFill>
                  <a:srgbClr val="FFFFFF"/>
                </a:solidFill>
              </a:rPr>
              <a:t>вологе повітря</a:t>
            </a:r>
            <a:endParaRPr lang="en-US" sz="2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Презентації\Презентаиії географія\Євразія\Новая папка\Субекваторіальний  екваторіальний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44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5000634" y="843608"/>
            <a:ext cx="2143125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Субарктичний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Text Box 84"/>
          <p:cNvSpPr txBox="1">
            <a:spLocks noChangeArrowheads="1"/>
          </p:cNvSpPr>
          <p:nvPr/>
        </p:nvSpPr>
        <p:spPr bwMode="auto">
          <a:xfrm>
            <a:off x="6272213" y="404932"/>
            <a:ext cx="1643062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Арктичний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560953" y="1524862"/>
            <a:ext cx="1528763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Помірний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 Box 104"/>
          <p:cNvSpPr txBox="1">
            <a:spLocks noChangeArrowheads="1"/>
          </p:cNvSpPr>
          <p:nvPr/>
        </p:nvSpPr>
        <p:spPr bwMode="auto">
          <a:xfrm>
            <a:off x="252742" y="3216775"/>
            <a:ext cx="1643062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/>
              <a:t>Тропічний</a:t>
            </a:r>
            <a:endParaRPr lang="ru-RU" b="1" i="1" dirty="0"/>
          </a:p>
        </p:txBody>
      </p:sp>
      <p:sp>
        <p:nvSpPr>
          <p:cNvPr id="10" name="Text Box 98"/>
          <p:cNvSpPr txBox="1">
            <a:spLocks noChangeArrowheads="1"/>
          </p:cNvSpPr>
          <p:nvPr/>
        </p:nvSpPr>
        <p:spPr bwMode="auto">
          <a:xfrm>
            <a:off x="997678" y="2611773"/>
            <a:ext cx="207168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</a:rPr>
              <a:t>Субтропічний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" name="Text Box 160"/>
          <p:cNvSpPr txBox="1">
            <a:spLocks noChangeArrowheads="1"/>
          </p:cNvSpPr>
          <p:nvPr/>
        </p:nvSpPr>
        <p:spPr bwMode="auto">
          <a:xfrm>
            <a:off x="222708" y="3851188"/>
            <a:ext cx="2786063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/>
              <a:t>Субекваторіальний</a:t>
            </a:r>
            <a:endParaRPr lang="ru-RU" b="1" i="1" dirty="0"/>
          </a:p>
        </p:txBody>
      </p:sp>
      <p:sp>
        <p:nvSpPr>
          <p:cNvPr id="12" name="Text Box 160"/>
          <p:cNvSpPr txBox="1">
            <a:spLocks noChangeArrowheads="1"/>
          </p:cNvSpPr>
          <p:nvPr/>
        </p:nvSpPr>
        <p:spPr bwMode="auto">
          <a:xfrm>
            <a:off x="4734582" y="4672752"/>
            <a:ext cx="2357438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uk-UA" b="1" i="1" dirty="0"/>
              <a:t>Екваторіальний</a:t>
            </a:r>
            <a:endParaRPr lang="ru-RU" b="1" i="1" dirty="0"/>
          </a:p>
        </p:txBody>
      </p:sp>
      <p:sp>
        <p:nvSpPr>
          <p:cNvPr id="13" name="Text Box 244"/>
          <p:cNvSpPr txBox="1">
            <a:spLocks noChangeArrowheads="1"/>
          </p:cNvSpPr>
          <p:nvPr/>
        </p:nvSpPr>
        <p:spPr bwMode="auto">
          <a:xfrm>
            <a:off x="0" y="0"/>
            <a:ext cx="3143250" cy="707886"/>
          </a:xfrm>
          <a:prstGeom prst="rect">
            <a:avLst/>
          </a:prstGeom>
          <a:solidFill>
            <a:srgbClr val="FE9786">
              <a:alpha val="98824"/>
            </a:srgb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ysClr val="windowText" lastClr="000000"/>
                </a:solidFill>
              </a:rPr>
              <a:t>Екваторіальний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ysClr val="windowText" lastClr="000000"/>
                </a:solidFill>
              </a:rPr>
              <a:t>кліматичний пояс</a:t>
            </a:r>
            <a:endParaRPr lang="ru-RU" sz="2000" b="1" i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75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utoUpdateAnimBg="0"/>
      <p:bldP spid="1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381000" y="239960"/>
            <a:ext cx="8001000" cy="7798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uk-UA" sz="3600" b="1" kern="1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Екваториальний</a:t>
            </a:r>
            <a:r>
              <a:rPr lang="uk-UA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клімат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46" y="3152321"/>
            <a:ext cx="8655269" cy="2246769"/>
          </a:xfrm>
          <a:prstGeom prst="rect">
            <a:avLst/>
          </a:prstGeom>
          <a:solidFill>
            <a:srgbClr val="091D1A">
              <a:alpha val="85098"/>
            </a:srgb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chemeClr val="bg1"/>
                </a:solidFill>
              </a:rPr>
              <a:t>Температура повітря цілорічно висока (+</a:t>
            </a:r>
            <a:r>
              <a:rPr lang="uk-UA" sz="2800" dirty="0" smtClean="0">
                <a:solidFill>
                  <a:schemeClr val="bg1"/>
                </a:solidFill>
              </a:rPr>
              <a:t>24 +28 </a:t>
            </a:r>
            <a:r>
              <a:rPr lang="uk-UA" sz="2800" dirty="0">
                <a:solidFill>
                  <a:schemeClr val="bg1"/>
                </a:solidFill>
              </a:rPr>
              <a:t>С). Коливання температури дуже мале </a:t>
            </a:r>
            <a:r>
              <a:rPr lang="uk-UA" sz="2800" dirty="0" smtClean="0">
                <a:solidFill>
                  <a:schemeClr val="bg1"/>
                </a:solidFill>
              </a:rPr>
              <a:t/>
            </a:r>
            <a:br>
              <a:rPr lang="uk-UA" sz="2800" dirty="0" smtClean="0">
                <a:solidFill>
                  <a:schemeClr val="bg1"/>
                </a:solidFill>
              </a:rPr>
            </a:b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Клімат формується під впливом </a:t>
            </a:r>
            <a:r>
              <a:rPr lang="uk-UA" sz="2800" dirty="0">
                <a:solidFill>
                  <a:srgbClr val="66FFFF"/>
                </a:solidFill>
              </a:rPr>
              <a:t> екваторіальних </a:t>
            </a:r>
            <a:r>
              <a:rPr lang="uk-UA" sz="2800" dirty="0">
                <a:solidFill>
                  <a:schemeClr val="bg1"/>
                </a:solidFill>
              </a:rPr>
              <a:t>повітряних мас.</a:t>
            </a:r>
            <a:br>
              <a:rPr lang="uk-UA" sz="2800" dirty="0">
                <a:solidFill>
                  <a:schemeClr val="bg1"/>
                </a:solidFill>
              </a:rPr>
            </a:br>
            <a:r>
              <a:rPr lang="uk-UA" sz="2800" dirty="0">
                <a:solidFill>
                  <a:schemeClr val="bg1"/>
                </a:solidFill>
              </a:rPr>
              <a:t> Погода </a:t>
            </a:r>
            <a:r>
              <a:rPr lang="uk-UA" sz="2800" dirty="0">
                <a:solidFill>
                  <a:srgbClr val="15BEF3"/>
                </a:solidFill>
              </a:rPr>
              <a:t>спекотна і волога </a:t>
            </a:r>
            <a:r>
              <a:rPr lang="uk-UA" sz="2800" dirty="0">
                <a:solidFill>
                  <a:schemeClr val="bg1"/>
                </a:solidFill>
              </a:rPr>
              <a:t>протягом року</a:t>
            </a:r>
            <a:r>
              <a:rPr lang="uk-UA" sz="2800" dirty="0">
                <a:solidFill>
                  <a:srgbClr val="A7FFA7"/>
                </a:solidFill>
              </a:rPr>
              <a:t>.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4640" y="1200528"/>
            <a:ext cx="6578710" cy="1569660"/>
          </a:xfrm>
          <a:prstGeom prst="rect">
            <a:avLst/>
          </a:prstGeom>
          <a:solidFill>
            <a:srgbClr val="002726">
              <a:alpha val="76078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Тип клімату </a:t>
            </a:r>
            <a:r>
              <a:rPr kumimoji="0" lang="uk-UA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Екваторіальний</a:t>
            </a: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b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Високі температури повітря і рясні дощі впродовж року.</a:t>
            </a:r>
            <a:endParaRPr kumimoji="0" lang="uk-UA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0" y="556084"/>
            <a:ext cx="9144000" cy="4524315"/>
          </a:xfrm>
          <a:prstGeom prst="rect">
            <a:avLst/>
          </a:prstGeom>
          <a:solidFill>
            <a:srgbClr val="011510">
              <a:alpha val="81176"/>
            </a:srgbClr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rgbClr val="A7FFA7"/>
                </a:solidFill>
              </a:rPr>
              <a:t>В екваторіальних широтах низький тиск. </a:t>
            </a:r>
            <a:br>
              <a:rPr lang="uk-UA" sz="3200">
                <a:solidFill>
                  <a:srgbClr val="A7FFA7"/>
                </a:solidFill>
              </a:rPr>
            </a:br>
            <a:r>
              <a:rPr lang="uk-UA" sz="3200">
                <a:solidFill>
                  <a:srgbClr val="A7FFA7"/>
                </a:solidFill>
              </a:rPr>
              <a:t>Сильне нагрівання поверхні сонцем призводить до підняття теплого повітря насиченого вологою. Утворюються дощові хмари. Вони щоденно приносять зливи з грозами. Опадів випадає дуже багато — більше 2000 мм/рік. Пори року  при такому кліматі відсутні оскільки  і температура і кількість опадів за рік майже не змінюється.</a:t>
            </a:r>
            <a:endParaRPr lang="uk-UA" sz="32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40" name="AutoShape 8"/>
          <p:cNvSpPr>
            <a:spLocks noChangeArrowheads="1"/>
          </p:cNvSpPr>
          <p:nvPr/>
        </p:nvSpPr>
        <p:spPr bwMode="blackWhite">
          <a:xfrm>
            <a:off x="1181100" y="771364"/>
            <a:ext cx="2965830" cy="569456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6600"/>
              </a:gs>
              <a:gs pos="50000">
                <a:srgbClr val="461C00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sz="2400" b="1">
                <a:solidFill>
                  <a:srgbClr val="66FFFF"/>
                </a:solidFill>
                <a:latin typeface="Verdana" pitchFamily="34" charset="0"/>
              </a:rPr>
              <a:t> </a:t>
            </a:r>
            <a:r>
              <a:rPr lang="uk-UA" sz="2400">
                <a:solidFill>
                  <a:srgbClr val="FFFFCC"/>
                </a:solidFill>
                <a:latin typeface="Verdana" pitchFamily="34" charset="0"/>
              </a:rPr>
              <a:t>Екваторіальний</a:t>
            </a:r>
            <a:endParaRPr lang="en-US" sz="2400">
              <a:solidFill>
                <a:srgbClr val="FFFFCC"/>
              </a:solidFill>
              <a:latin typeface="Verdana" pitchFamily="34" charset="0"/>
            </a:endParaRPr>
          </a:p>
        </p:txBody>
      </p:sp>
      <p:sp>
        <p:nvSpPr>
          <p:cNvPr id="146441" name="AutoShape 9"/>
          <p:cNvSpPr>
            <a:spLocks noChangeArrowheads="1"/>
          </p:cNvSpPr>
          <p:nvPr/>
        </p:nvSpPr>
        <p:spPr bwMode="blackWhite">
          <a:xfrm>
            <a:off x="5448869" y="776288"/>
            <a:ext cx="2358788" cy="599899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CC00"/>
              </a:gs>
              <a:gs pos="50000">
                <a:srgbClr val="463800"/>
              </a:gs>
              <a:gs pos="100000">
                <a:srgbClr val="FFCC00"/>
              </a:gs>
            </a:gsLst>
            <a:lin ang="5400000" scaled="1"/>
          </a:gradFill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sz="2400" dirty="0" smtClean="0">
                <a:solidFill>
                  <a:schemeClr val="bg1"/>
                </a:solidFill>
                <a:latin typeface="Verdana" pitchFamily="34" charset="0"/>
              </a:rPr>
              <a:t>Тропічний</a:t>
            </a:r>
            <a:endParaRPr lang="uk-UA" sz="2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46442" name="AutoShape 10"/>
          <p:cNvSpPr>
            <a:spLocks noChangeArrowheads="1"/>
          </p:cNvSpPr>
          <p:nvPr/>
        </p:nvSpPr>
        <p:spPr bwMode="blackWhite">
          <a:xfrm>
            <a:off x="1201003" y="1517760"/>
            <a:ext cx="2961564" cy="781659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339966"/>
              </a:gs>
              <a:gs pos="50000">
                <a:srgbClr val="1C5538"/>
              </a:gs>
              <a:gs pos="100000">
                <a:srgbClr val="339966"/>
              </a:gs>
            </a:gsLst>
            <a:lin ang="5400000" scaled="1"/>
          </a:gradFill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sz="2400" dirty="0">
                <a:solidFill>
                  <a:schemeClr val="bg1"/>
                </a:solidFill>
                <a:latin typeface="Verdana" pitchFamily="34" charset="0"/>
              </a:rPr>
              <a:t>Помірний</a:t>
            </a:r>
          </a:p>
          <a:p>
            <a:pPr algn="ctr" eaLnBrk="0" hangingPunct="0"/>
            <a:r>
              <a:rPr lang="uk-UA" sz="2400" dirty="0">
                <a:solidFill>
                  <a:schemeClr val="bg1"/>
                </a:solidFill>
                <a:latin typeface="Verdana" pitchFamily="34" charset="0"/>
              </a:rPr>
              <a:t> континентальний</a:t>
            </a:r>
            <a:endParaRPr lang="en-US" sz="2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46443" name="AutoShape 11"/>
          <p:cNvSpPr>
            <a:spLocks noChangeArrowheads="1"/>
          </p:cNvSpPr>
          <p:nvPr/>
        </p:nvSpPr>
        <p:spPr bwMode="blackWhite">
          <a:xfrm>
            <a:off x="5415034" y="1518103"/>
            <a:ext cx="2376416" cy="539909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3366FF"/>
              </a:gs>
              <a:gs pos="50000">
                <a:srgbClr val="1C388D"/>
              </a:gs>
              <a:gs pos="100000">
                <a:srgbClr val="3366FF"/>
              </a:gs>
            </a:gsLst>
            <a:lin ang="5400000" scaled="1"/>
          </a:gradFill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sz="2400" dirty="0">
                <a:solidFill>
                  <a:schemeClr val="bg1"/>
                </a:solidFill>
                <a:latin typeface="Verdana" pitchFamily="34" charset="0"/>
              </a:rPr>
              <a:t>Арктичний</a:t>
            </a:r>
            <a:endParaRPr lang="en-US" sz="2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7114" name="Text Box 14"/>
          <p:cNvSpPr txBox="1">
            <a:spLocks noChangeArrowheads="1"/>
          </p:cNvSpPr>
          <p:nvPr/>
        </p:nvSpPr>
        <p:spPr bwMode="auto">
          <a:xfrm>
            <a:off x="457200" y="180076"/>
            <a:ext cx="845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dirty="0" smtClean="0">
                <a:solidFill>
                  <a:srgbClr val="66FFFF"/>
                </a:solidFill>
              </a:rPr>
              <a:t> </a:t>
            </a:r>
            <a:r>
              <a:rPr lang="uk-UA" sz="3600" dirty="0" smtClean="0">
                <a:solidFill>
                  <a:srgbClr val="66FFFF"/>
                </a:solidFill>
              </a:rPr>
              <a:t>Складіть характеристики клімату</a:t>
            </a:r>
            <a:endParaRPr lang="uk-UA" sz="3600" dirty="0">
              <a:solidFill>
                <a:srgbClr val="66FFFF"/>
              </a:solidFill>
            </a:endParaRP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830080" y="3266742"/>
            <a:ext cx="7628120" cy="637980"/>
            <a:chOff x="1510" y="1709"/>
            <a:chExt cx="2714" cy="345"/>
          </a:xfrm>
        </p:grpSpPr>
        <p:sp>
          <p:nvSpPr>
            <p:cNvPr id="47140" name="AutoShape 32"/>
            <p:cNvSpPr>
              <a:spLocks noChangeArrowheads="1"/>
            </p:cNvSpPr>
            <p:nvPr/>
          </p:nvSpPr>
          <p:spPr bwMode="gray">
            <a:xfrm>
              <a:off x="1510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7D54F"/>
                </a:gs>
                <a:gs pos="50000">
                  <a:srgbClr val="302C10"/>
                </a:gs>
                <a:gs pos="100000">
                  <a:srgbClr val="E7D54F"/>
                </a:gs>
              </a:gsLst>
              <a:lin ang="5400000" scaled="1"/>
            </a:gradFill>
            <a:ln w="38100" algn="ctr">
              <a:solidFill>
                <a:srgbClr val="FFCC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uk-UA"/>
            </a:p>
          </p:txBody>
        </p:sp>
        <p:sp>
          <p:nvSpPr>
            <p:cNvPr id="47141" name="Text Box 33"/>
            <p:cNvSpPr txBox="1">
              <a:spLocks noChangeArrowheads="1"/>
            </p:cNvSpPr>
            <p:nvPr/>
          </p:nvSpPr>
          <p:spPr bwMode="gray">
            <a:xfrm>
              <a:off x="1776" y="1728"/>
              <a:ext cx="2160" cy="2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800" b="1" dirty="0">
                  <a:solidFill>
                    <a:schemeClr val="bg1"/>
                  </a:solidFill>
                </a:rPr>
                <a:t>Жаркий і сухий протягом року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750627" y="3980358"/>
            <a:ext cx="7717808" cy="609727"/>
            <a:chOff x="1510" y="1709"/>
            <a:chExt cx="2714" cy="345"/>
          </a:xfrm>
        </p:grpSpPr>
        <p:sp>
          <p:nvSpPr>
            <p:cNvPr id="47133" name="AutoShape 40"/>
            <p:cNvSpPr>
              <a:spLocks noChangeArrowheads="1"/>
            </p:cNvSpPr>
            <p:nvPr/>
          </p:nvSpPr>
          <p:spPr bwMode="gray">
            <a:xfrm>
              <a:off x="1510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39966"/>
                </a:gs>
                <a:gs pos="50000">
                  <a:srgbClr val="18472F"/>
                </a:gs>
                <a:gs pos="100000">
                  <a:srgbClr val="339966"/>
                </a:gs>
              </a:gsLst>
              <a:lin ang="540000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uk-UA"/>
            </a:p>
          </p:txBody>
        </p:sp>
        <p:sp>
          <p:nvSpPr>
            <p:cNvPr id="47134" name="Text Box 41"/>
            <p:cNvSpPr txBox="1">
              <a:spLocks noChangeArrowheads="1"/>
            </p:cNvSpPr>
            <p:nvPr/>
          </p:nvSpPr>
          <p:spPr bwMode="gray">
            <a:xfrm>
              <a:off x="1619" y="1711"/>
              <a:ext cx="2579" cy="2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sz="2800" b="1" dirty="0">
                  <a:solidFill>
                    <a:schemeClr val="bg1"/>
                  </a:solidFill>
                </a:rPr>
                <a:t>Помірний. Рівномірна кількість опадів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799348" y="4573985"/>
            <a:ext cx="7698750" cy="649911"/>
            <a:chOff x="1510" y="1709"/>
            <a:chExt cx="2714" cy="345"/>
          </a:xfrm>
        </p:grpSpPr>
        <p:sp>
          <p:nvSpPr>
            <p:cNvPr id="47126" name="AutoShape 48"/>
            <p:cNvSpPr>
              <a:spLocks noChangeArrowheads="1"/>
            </p:cNvSpPr>
            <p:nvPr/>
          </p:nvSpPr>
          <p:spPr bwMode="gray">
            <a:xfrm>
              <a:off x="1510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366FF"/>
                </a:gs>
                <a:gs pos="50000">
                  <a:srgbClr val="1D3B93"/>
                </a:gs>
                <a:gs pos="100000">
                  <a:srgbClr val="3366FF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uk-UA"/>
            </a:p>
          </p:txBody>
        </p:sp>
        <p:sp>
          <p:nvSpPr>
            <p:cNvPr id="47127" name="Text Box 49"/>
            <p:cNvSpPr txBox="1">
              <a:spLocks noChangeArrowheads="1"/>
            </p:cNvSpPr>
            <p:nvPr/>
          </p:nvSpPr>
          <p:spPr bwMode="gray">
            <a:xfrm>
              <a:off x="1776" y="1728"/>
              <a:ext cx="2160" cy="2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800" b="1" dirty="0">
                  <a:solidFill>
                    <a:schemeClr val="bg1"/>
                  </a:solidFill>
                </a:rPr>
                <a:t>Холодний та сухий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822280" y="2541445"/>
            <a:ext cx="7693070" cy="684099"/>
            <a:chOff x="1510" y="1709"/>
            <a:chExt cx="2714" cy="345"/>
          </a:xfrm>
        </p:grpSpPr>
        <p:sp>
          <p:nvSpPr>
            <p:cNvPr id="47119" name="AutoShape 56"/>
            <p:cNvSpPr>
              <a:spLocks noChangeArrowheads="1"/>
            </p:cNvSpPr>
            <p:nvPr/>
          </p:nvSpPr>
          <p:spPr bwMode="gray">
            <a:xfrm>
              <a:off x="1510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67840"/>
                </a:gs>
                <a:gs pos="50000">
                  <a:srgbClr val="72381E"/>
                </a:gs>
                <a:gs pos="100000">
                  <a:srgbClr val="F67840"/>
                </a:gs>
              </a:gsLst>
              <a:lin ang="5400000" scaled="1"/>
            </a:gradFill>
            <a:ln w="38100" algn="ctr">
              <a:solidFill>
                <a:srgbClr val="993366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uk-UA"/>
            </a:p>
          </p:txBody>
        </p:sp>
        <p:sp>
          <p:nvSpPr>
            <p:cNvPr id="47120" name="Text Box 57"/>
            <p:cNvSpPr txBox="1">
              <a:spLocks noChangeArrowheads="1"/>
            </p:cNvSpPr>
            <p:nvPr/>
          </p:nvSpPr>
          <p:spPr bwMode="gray">
            <a:xfrm>
              <a:off x="1776" y="1728"/>
              <a:ext cx="2160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sz="2800" b="1" dirty="0">
                  <a:solidFill>
                    <a:schemeClr val="bg1"/>
                  </a:solidFill>
                </a:rPr>
                <a:t>Жаркий і вологий протягом року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19100" y="809863"/>
            <a:ext cx="4762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1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8200" y="839858"/>
            <a:ext cx="4762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2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1559736"/>
            <a:ext cx="4762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3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8200" y="1544739"/>
            <a:ext cx="4762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4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G_Diagram_113">
  <a:themeElements>
    <a:clrScheme name="TG_Diagram_113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TG_Diagram_113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G_Diagram_113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_Diagram_113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Тема Office">
  <a:themeElements>
    <a:clrScheme name="Тема Office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Тема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Тема Office">
  <a:themeElements>
    <a:clrScheme name="Модуль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Тема Office">
  <a:themeElements>
    <a:clrScheme name="Модуль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Тема Office">
  <a:themeElements>
    <a:clrScheme name="Модуль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157256837</TotalTime>
  <Pages>0</Pages>
  <Words>462</Words>
  <Characters>0</Characters>
  <Application>Microsoft Office PowerPoint</Application>
  <DocSecurity>0</DocSecurity>
  <PresentationFormat>Произвольный</PresentationFormat>
  <Lines>0</Lines>
  <Paragraphs>104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49" baseType="lpstr">
      <vt:lpstr>Arial Unicode MS</vt:lpstr>
      <vt:lpstr>Microsoft YaHei</vt:lpstr>
      <vt:lpstr>宋体</vt:lpstr>
      <vt:lpstr>Arial</vt:lpstr>
      <vt:lpstr>Calibri</vt:lpstr>
      <vt:lpstr>Monotype Corsiva</vt:lpstr>
      <vt:lpstr>Symbol</vt:lpstr>
      <vt:lpstr>Times New Roman</vt:lpstr>
      <vt:lpstr>Verdana</vt:lpstr>
      <vt:lpstr>Wingdings</vt:lpstr>
      <vt:lpstr>默认设计模板</vt:lpstr>
      <vt:lpstr>4_Оформление по умолчанию</vt:lpstr>
      <vt:lpstr>5_Оформление по умолчанию</vt:lpstr>
      <vt:lpstr>TG_Diagram_113</vt:lpstr>
      <vt:lpstr>7_Тема Office</vt:lpstr>
      <vt:lpstr>3_Тема Office</vt:lpstr>
      <vt:lpstr>7_Оформление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13_Оформление по умолчанию</vt:lpstr>
      <vt:lpstr>16_Оформление по умолчанию</vt:lpstr>
      <vt:lpstr>1_Тема Office</vt:lpstr>
      <vt:lpstr>Оформление по умолчанию</vt:lpstr>
      <vt:lpstr>14_Оформление по умолчанию</vt:lpstr>
      <vt:lpstr>4_Тема Office</vt:lpstr>
      <vt:lpstr>CorelDRAW</vt:lpstr>
      <vt:lpstr>Презентация PowerPoint</vt:lpstr>
      <vt:lpstr> Кліматичні пояси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</dc:creator>
  <cp:lastModifiedBy>Рома</cp:lastModifiedBy>
  <cp:revision>192</cp:revision>
  <cp:lastPrinted>1899-12-30T00:00:00Z</cp:lastPrinted>
  <dcterms:created xsi:type="dcterms:W3CDTF">2011-12-27T15:05:39Z</dcterms:created>
  <dcterms:modified xsi:type="dcterms:W3CDTF">2022-02-07T08:08:44Z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