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Roboto Slab"/>
      <p:regular r:id="rId42"/>
      <p:bold r:id="rId43"/>
    </p:embeddedFont>
    <p:embeddedFont>
      <p:font typeface="Roboto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RobotoSlab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Roboto-regular.fntdata"/><Relationship Id="rId21" Type="http://schemas.openxmlformats.org/officeDocument/2006/relationships/slide" Target="slides/slide16.xml"/><Relationship Id="rId43" Type="http://schemas.openxmlformats.org/officeDocument/2006/relationships/font" Target="fonts/RobotoSlab-bold.fntdata"/><Relationship Id="rId24" Type="http://schemas.openxmlformats.org/officeDocument/2006/relationships/slide" Target="slides/slide19.xml"/><Relationship Id="rId46" Type="http://schemas.openxmlformats.org/officeDocument/2006/relationships/font" Target="fonts/Roboto-italic.fntdata"/><Relationship Id="rId23" Type="http://schemas.openxmlformats.org/officeDocument/2006/relationships/slide" Target="slides/slide18.xml"/><Relationship Id="rId45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Roboto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53a57f1e3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53a57f1e3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53a57f1e3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53a57f1e3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53a57f1e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53a57f1e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53a57f1e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53a57f1e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53a57f1e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53a57f1e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53a57f1e3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53a57f1e3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53a57f327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53a57f32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53a57f1e3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53a57f1e3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53a57f32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53a57f32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53a57f32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53a57f32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53a57f32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53a57f32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53a57f32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53a57f32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53a57f32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53a57f32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bdf02e7b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bdf02e7b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53a57f32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53a57f32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53a57f327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53a57f32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53a57f32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53a57f32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53a57f32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53a57f32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53a57f32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53a57f32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53a57f32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b53a57f32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53a57f32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53a57f32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53a57f32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53a57f32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b53a57f32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b53a57f32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53a57f32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b53a57f32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53a57f327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53a57f327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53a57f327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53a57f327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53a57f32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b53a57f32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53a57f327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53a57f327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53a57f32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b53a57f32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b53a57f327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b53a57f327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53a57f327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53a57f327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53a57f327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53a57f32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53a57f327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53a57f32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56f8d1cf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b56f8d1cf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53a57f327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b53a57f327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Relationship Id="rId4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forms.gle/okSkNgxdyMFQSTWV9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743600" y="743625"/>
            <a:ext cx="5656800" cy="277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22">
                <a:latin typeface="Impact"/>
                <a:ea typeface="Impact"/>
                <a:cs typeface="Impact"/>
                <a:sym typeface="Impact"/>
              </a:rPr>
              <a:t>Європейське суспільство й держави </a:t>
            </a:r>
            <a:endParaRPr b="1" sz="3522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522">
                <a:latin typeface="Impact"/>
                <a:ea typeface="Impact"/>
                <a:cs typeface="Impact"/>
                <a:sym typeface="Impact"/>
              </a:rPr>
              <a:t>в Х-ХV ст.</a:t>
            </a:r>
            <a:endParaRPr b="1" sz="3522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1982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Скандинавія.</a:t>
            </a:r>
            <a:endParaRPr b="1" sz="5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" sz="3622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Питання класу </a:t>
            </a:r>
            <a:endParaRPr sz="5222"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Пригадайте з уроків історії України, що таке «шлях із варягів у греки».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Хто такий Рюрик? Як його доля пов’язана з історією України?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01125" y="287600"/>
            <a:ext cx="8368200" cy="45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</a:t>
            </a:r>
            <a:r>
              <a:rPr lang="ru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2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Назва основного водного торгового шляху Київської Русі, що зв'язував північні райони країни з південними руськими землями і скандинавські країни з Візантійською імперією.</a:t>
            </a:r>
            <a:r>
              <a:rPr lang="ru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2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Цей шлях пролягав від Варязького моря (Балтійського моря) Фінською затокою по річці Неві, Ладозьким озером, озером Ільмень, р. Дніпро, потім Руським (Чорним) морем уздовж західного берега до Царгороду (тепер Стамбул).</a:t>
            </a:r>
            <a:r>
              <a:rPr lang="ru" sz="2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7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46475" cy="47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87900" y="287625"/>
            <a:ext cx="8368200" cy="46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400">
                <a:solidFill>
                  <a:srgbClr val="FFFFFF"/>
                </a:solidFill>
                <a:highlight>
                  <a:srgbClr val="0B539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2.</a:t>
            </a:r>
            <a:r>
              <a:rPr lang="ru" sz="3100">
                <a:solidFill>
                  <a:srgbClr val="FFFFFF"/>
                </a:solidFill>
                <a:highlight>
                  <a:srgbClr val="0B539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3400">
                <a:solidFill>
                  <a:srgbClr val="FFFFFF"/>
                </a:solidFill>
                <a:highlight>
                  <a:srgbClr val="0B539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Рюрик — легендарний князь-засновник правлячого роду Рюриковичів. Згідно з переказом "Повісті временних літ"  він 862р.  був запрошений на княжіння групою слов’янських і фінських племен півночі Східної Європи.</a:t>
            </a:r>
            <a:r>
              <a:rPr lang="ru" sz="3100">
                <a:solidFill>
                  <a:srgbClr val="FFFFFF"/>
                </a:solidFill>
                <a:highlight>
                  <a:srgbClr val="0B539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3400">
                <a:solidFill>
                  <a:srgbClr val="FFFFFF"/>
                </a:solidFill>
                <a:highlight>
                  <a:srgbClr val="0B539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Князь ладозький, батько київського князя Ігоря.</a:t>
            </a:r>
            <a:endParaRPr sz="3800">
              <a:solidFill>
                <a:srgbClr val="FFFFFF"/>
              </a:solidFill>
              <a:highlight>
                <a:srgbClr val="0B5394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4259100" y="215500"/>
            <a:ext cx="4497000" cy="47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Піднявши вітрила своїх дракарів, вони долали моря, відкриваючи нові країни й континенти. Своєю хоробрістю та безжальністю наводили такий жах на сучасників, що ті вірили буцімто цих воїнів  наділено чаклунською силою і зброя проти них безсила. Вони звались «Люди Півночі».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225" y="215500"/>
            <a:ext cx="3924575" cy="482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617800" y="71850"/>
            <a:ext cx="7988100" cy="48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уроку: </a:t>
            </a:r>
            <a:endParaRPr b="1"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Природно-географічні умови Скандинавії.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Суспільне життя скандинавів.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Вікінги.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Завойовані території та відкриття вікінгів.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Виникнення та розвиток скандинавських держав у ХІІ-ХV ст.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/>
        </p:nvSpPr>
        <p:spPr>
          <a:xfrm>
            <a:off x="459750" y="373550"/>
            <a:ext cx="83619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8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Поняття, терміни та дати:</a:t>
            </a:r>
            <a:r>
              <a:rPr lang="ru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нормани, вікінги, варяги, дракар, особиста унія, Кальмарська унія,</a:t>
            </a:r>
            <a:endParaRPr sz="2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793р. –напад норманів на монастир, </a:t>
            </a:r>
            <a:endParaRPr sz="2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793р.- середина ХІ ст.- «епоха вікінгів», 1397р.-Кальмарська унія, </a:t>
            </a:r>
            <a:endParaRPr sz="2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5172250" y="239875"/>
            <a:ext cx="3721200" cy="46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півночі Європи знаходиться регіон, який називається Скандинавією. Це територія сучасних Норвегії, Швеції та Данії 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(учні знаходять території на карті)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250" y="152400"/>
            <a:ext cx="4094674" cy="473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/>
        </p:nvSpPr>
        <p:spPr>
          <a:xfrm>
            <a:off x="4209625" y="201125"/>
            <a:ext cx="4597500" cy="45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Природа цього краю не надто гостинна: літо коротке і прохолодне, зима тривала, земля кам’яниста і малородюча, більшість території вкрита густими лісами. Люди в основному заселяли морське узбережжя та родючі долини. Місцеве населення гуртувалося навколо трьох центрів:</a:t>
            </a:r>
            <a:endParaRPr sz="25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75" y="138050"/>
            <a:ext cx="3999750" cy="306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/>
        </p:nvSpPr>
        <p:spPr>
          <a:xfrm>
            <a:off x="0" y="0"/>
            <a:ext cx="8965200" cy="46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На півдні данські племена мали столицю у місті Росквіл та заснований на перехресті морських торгових шляхів порт Гедебю;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Шведи гуртувалися навколо Уппсали — міста, де жив їхній верховний король-жрець, а торговими центрами були Бірка та острів Готланд;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На норвезькому узбережжі існувало одразу кілька малих королівств. 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>
            <a:off x="359200" y="129325"/>
            <a:ext cx="8534100" cy="45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Населення Скандинавії об’єднували спільні культура, релігія та суспільний устрій. Основу населення становили вільні люди, які володіли землею, худобою, кораблями, а нерідко й рабами.</a:t>
            </a:r>
            <a:endParaRPr sz="27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Сім’ї вільних людей об’єднувались у роди, а роди — у племена. На чолі союзу з кількох племен стояв конунг (король). Також були ярли — вожді у військових походах. Питання внутрішнього життя вирішувались спільно на загальних зборах роду або племені.</a:t>
            </a:r>
            <a:endParaRPr sz="27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613" y="152400"/>
            <a:ext cx="654277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825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6939" y="152400"/>
            <a:ext cx="40313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/>
        </p:nvSpPr>
        <p:spPr>
          <a:xfrm>
            <a:off x="148725" y="285075"/>
            <a:ext cx="88122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FFFFFF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Скандинавський півострів був диким і суворим краєм. Скелясті береги, порізані вузькими затоками, гори, вкриті вічними снігами, густі непролазні ліси, бурхливі ріки, численні озера і болота - такою була Давня Скандинавія. Сміливі, сильні, войовничі племена, що населяли її створили барвисті міфічні історії і перекази. В них розповідалось про створення світу, про вічну боротьбу богів-асів з велетнями-грімтурсенами, про великі битви, перемоги і поразки богів і їх супротивників. Через багато років, ці історії були складені в цикли, які називались сагами. </a:t>
            </a:r>
            <a:endParaRPr sz="1900">
              <a:solidFill>
                <a:srgbClr val="FFFFF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FFFFFF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Головне божество скандинавів, голова північно германського пантеону - могутній і загадковий бог Одін. Загиблих у боротьбі, він приймає у Валгаллі - у чертогу вбитих, де воїни проводять час у застіллях і боях.  Бог-ошуканець Локі. Він самий підступний і виверткий з всіх богів, який в своїх інтересах часто підводить своїх братів, але іноді допомагає їм.</a:t>
            </a:r>
            <a:endParaRPr sz="2600">
              <a:solidFill>
                <a:srgbClr val="FFFFF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075" y="152400"/>
            <a:ext cx="8448001" cy="46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31146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3846" y="152400"/>
            <a:ext cx="387096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/>
        </p:nvSpPr>
        <p:spPr>
          <a:xfrm>
            <a:off x="4152150" y="235500"/>
            <a:ext cx="47220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Земля Скандинавії не могла прогодувати всіх своїх жителів, тому для них важливими стали інші заняття: морська торгівля, поєднана з піратством та розбійними нападами на чужоземні поселення. Європейці цих морських розбійників називали </a:t>
            </a:r>
            <a:r>
              <a:rPr b="1" i="1"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норманами</a:t>
            </a: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тобто «північними людьми». Самі себе вони називали «</a:t>
            </a:r>
            <a:r>
              <a:rPr b="1" i="1"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вікінги</a:t>
            </a: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 На Русі вікінгів називали </a:t>
            </a:r>
            <a:r>
              <a:rPr b="1" i="1"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варягами</a:t>
            </a: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b="1" i="1"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Епоха вікінгів тривала з кінця VIII до середини ХІ ст.</a:t>
            </a:r>
            <a:endParaRPr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99" y="867650"/>
            <a:ext cx="3984251" cy="26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/>
        </p:nvSpPr>
        <p:spPr>
          <a:xfrm>
            <a:off x="201150" y="387925"/>
            <a:ext cx="8735400" cy="3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Першим зафіксованим нападом вікінгів вважається </a:t>
            </a:r>
            <a:r>
              <a:rPr b="1" i="1" lang="ru" sz="3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червня 793 р</a:t>
            </a:r>
            <a:r>
              <a:rPr lang="ru" sz="3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., коли вони пограбували </a:t>
            </a:r>
            <a:r>
              <a:rPr b="1" i="1" lang="ru" sz="3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монастир Св. Кутберта </a:t>
            </a:r>
            <a:r>
              <a:rPr lang="ru" sz="3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острові поблизу північно-східного узбережжя Англії. </a:t>
            </a:r>
            <a:endParaRPr sz="37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400" y="109300"/>
            <a:ext cx="7413550" cy="49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3650"/>
            <a:ext cx="3568725" cy="47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1700" y="601304"/>
            <a:ext cx="5235250" cy="3751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/>
        </p:nvSpPr>
        <p:spPr>
          <a:xfrm>
            <a:off x="244250" y="158050"/>
            <a:ext cx="8663400" cy="45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Вікінги на своїх кораблях — </a:t>
            </a:r>
            <a:r>
              <a:rPr b="1" i="1" lang="r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дракарах</a:t>
            </a:r>
            <a:r>
              <a:rPr lang="r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запливали у гирла річок та підіймалися ними до найбагатших поселень.  Під час нападу вікінги вбивали тих, хто чинив спротив, а решту забирали у рабство. Цінне майно привласнювали, а саме поселення зазвичай спалювали. Одночасно з грабіжницькими походами вікінги займалися торгівлею. Вони торгували з найрізноманітнішими народами та країнами: франками, германцями, русичами, візантійцями, арабами, татарами. Для того, щоб було зручніше вести торгівлю, вони облаштовували постійні укріплені поселення. Одне з них розташовувалось на території Русі, у Гнєздові (неподалік сучасного Смоленська). Це поселення було на шляху «із варяг у греки». Тут вікінги збирали податки з кораблів, що пропливали повз.</a:t>
            </a:r>
            <a:endParaRPr sz="21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/>
        </p:nvSpPr>
        <p:spPr>
          <a:xfrm>
            <a:off x="488500" y="172400"/>
            <a:ext cx="8209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highlight>
                  <a:srgbClr val="1155CC"/>
                </a:highlight>
              </a:rPr>
              <a:t>Поступово вікінги від набігів переходять до захоплення земель. В Англії утворилась Денло - область датського права. В 911р. ярл </a:t>
            </a:r>
            <a:r>
              <a:rPr b="1" lang="ru" sz="1600">
                <a:solidFill>
                  <a:srgbClr val="FFFFFF"/>
                </a:solidFill>
                <a:highlight>
                  <a:srgbClr val="1155CC"/>
                </a:highlight>
              </a:rPr>
              <a:t>Роллон</a:t>
            </a:r>
            <a:r>
              <a:rPr lang="ru" sz="1600">
                <a:solidFill>
                  <a:srgbClr val="FFFFFF"/>
                </a:solidFill>
                <a:highlight>
                  <a:srgbClr val="1155CC"/>
                </a:highlight>
              </a:rPr>
              <a:t> змусив французького короля Карла Простуватого віддати йому у феод частину північної Франції, яка почала називатись Нормандією. У ХІ ст. нормандський вождь </a:t>
            </a:r>
            <a:r>
              <a:rPr b="1" lang="ru" sz="1600">
                <a:solidFill>
                  <a:srgbClr val="FFFFFF"/>
                </a:solidFill>
                <a:highlight>
                  <a:srgbClr val="1155CC"/>
                </a:highlight>
              </a:rPr>
              <a:t>Робер Гвіскар</a:t>
            </a:r>
            <a:r>
              <a:rPr lang="ru" sz="1600">
                <a:solidFill>
                  <a:srgbClr val="FFFFFF"/>
                </a:solidFill>
                <a:highlight>
                  <a:srgbClr val="1155CC"/>
                </a:highlight>
              </a:rPr>
              <a:t> (Лукавий) підкорив Південну Італію. Він вигнав звідти візантійців. Згодом така ж доля спіткала арабів Сицилії.</a:t>
            </a:r>
            <a:endParaRPr sz="1900">
              <a:solidFill>
                <a:srgbClr val="FFFFFF"/>
              </a:solidFill>
              <a:highlight>
                <a:srgbClr val="1155CC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4" name="Google Shape;1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800" y="1972750"/>
            <a:ext cx="5020700" cy="298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/>
        </p:nvSpPr>
        <p:spPr>
          <a:xfrm>
            <a:off x="445375" y="172400"/>
            <a:ext cx="8261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highlight>
                  <a:schemeClr val="lt1"/>
                </a:highlight>
              </a:rPr>
              <a:t>Крім загарбання чужих земель, вікінги вели мирну колонізацію. У 80-і роки Х ст. ярл </a:t>
            </a:r>
            <a:r>
              <a:rPr b="1" lang="ru" sz="2000">
                <a:solidFill>
                  <a:srgbClr val="FFFFFF"/>
                </a:solidFill>
                <a:highlight>
                  <a:schemeClr val="lt1"/>
                </a:highlight>
              </a:rPr>
              <a:t>Ерік Рудий</a:t>
            </a:r>
            <a:r>
              <a:rPr lang="ru" sz="2000">
                <a:solidFill>
                  <a:srgbClr val="FFFFFF"/>
                </a:solidFill>
                <a:highlight>
                  <a:schemeClr val="lt1"/>
                </a:highlight>
              </a:rPr>
              <a:t>, якого вигнали з батьківщини за вбивство, вирушив у незвіданий шлях на захід. Випадково відкрив він узбережжя Гренландії. Син Еріка </a:t>
            </a:r>
            <a:r>
              <a:rPr b="1" lang="ru" sz="2000">
                <a:solidFill>
                  <a:srgbClr val="FFFFFF"/>
                </a:solidFill>
                <a:highlight>
                  <a:schemeClr val="lt1"/>
                </a:highlight>
              </a:rPr>
              <a:t>Лейв</a:t>
            </a:r>
            <a:r>
              <a:rPr lang="ru" sz="2000">
                <a:solidFill>
                  <a:srgbClr val="FFFFFF"/>
                </a:solidFill>
                <a:highlight>
                  <a:schemeClr val="lt1"/>
                </a:highlight>
              </a:rPr>
              <a:t> не дарма отримав прізвисько Щасливий. Близько 1000 року, ще далі на захід, він висадився на берег, де було тепло, було багато риби, а у лісах ріс виноград. Вінланд ("Країна винограду") був Америкою, відкриття зроблене за 500 років до Колумба.</a:t>
            </a:r>
            <a:endParaRPr sz="2300">
              <a:solidFill>
                <a:srgbClr val="FFFFF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0" name="Google Shape;19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250" y="2819900"/>
            <a:ext cx="4080300" cy="216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/>
          <p:nvPr/>
        </p:nvSpPr>
        <p:spPr>
          <a:xfrm>
            <a:off x="229875" y="186775"/>
            <a:ext cx="48705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FFFFFF"/>
                </a:solidFill>
                <a:highlight>
                  <a:schemeClr val="dk2"/>
                </a:highlight>
              </a:rPr>
              <a:t>Займались вікінги і торгівлею. Саме вони торували шлях „з варяг у греки" річками Київської Русі. Поступово натиск вікінгів вичерпався. У Скандинавії утворились окремі королівства, і сили норманів спрямовуються на вирішення внутрішніх проблем. Сприяло зміцненню королівської влади і прийняття християнства на межі Х-ХІ ст.</a:t>
            </a:r>
            <a:endParaRPr sz="2800">
              <a:solidFill>
                <a:srgbClr val="FFFFFF"/>
              </a:solidFill>
              <a:highlight>
                <a:schemeClr val="dk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6" name="Google Shape;1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0350" y="258600"/>
            <a:ext cx="3072625" cy="415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/>
          <p:nvPr/>
        </p:nvSpPr>
        <p:spPr>
          <a:xfrm>
            <a:off x="387925" y="229875"/>
            <a:ext cx="83475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" sz="1100">
                <a:highlight>
                  <a:srgbClr val="FFFFFF"/>
                </a:highlight>
              </a:rPr>
              <a:t>І</a:t>
            </a:r>
            <a:r>
              <a:rPr lang="ru" sz="1800">
                <a:solidFill>
                  <a:srgbClr val="FFFFFF"/>
                </a:solidFill>
                <a:highlight>
                  <a:schemeClr val="dk2"/>
                </a:highlight>
              </a:rPr>
              <a:t>з зміцненням королівств починаються вже більш планомірні війни. Датський король </a:t>
            </a:r>
            <a:r>
              <a:rPr b="1" lang="ru" sz="1800">
                <a:solidFill>
                  <a:srgbClr val="FFFFFF"/>
                </a:solidFill>
                <a:highlight>
                  <a:schemeClr val="dk2"/>
                </a:highlight>
              </a:rPr>
              <a:t>Кнут Могутній</a:t>
            </a:r>
            <a:r>
              <a:rPr lang="ru" sz="1800">
                <a:solidFill>
                  <a:srgbClr val="FFFFFF"/>
                </a:solidFill>
                <a:highlight>
                  <a:schemeClr val="dk2"/>
                </a:highlight>
              </a:rPr>
              <a:t> підкорив Норвегію, Англію і частину Швеції. У ХІІ ст. датчани захопили частину Прибалтики. Шведи у середині ХІІІ ст. захопили частину Фінляндії і спробували заволодіти землями у гирлі Неви, проте зазнали поразки від князя Олександра Невського (Невська битва 1240 р.)</a:t>
            </a:r>
            <a:endParaRPr sz="1800">
              <a:solidFill>
                <a:srgbClr val="FFFFFF"/>
              </a:solidFill>
              <a:highlight>
                <a:schemeClr val="dk2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  <a:highlight>
                  <a:schemeClr val="dk2"/>
                </a:highlight>
              </a:rPr>
              <a:t>Суспільство у скандинавських країнах було організовано дещо по-іншому, ніж у інших країнах Європи. Селяни панщини не знали, а лише платили оброк. Їх захищав закон і королівський суд.</a:t>
            </a:r>
            <a:endParaRPr sz="1800">
              <a:solidFill>
                <a:srgbClr val="FFFFFF"/>
              </a:solidFill>
              <a:highlight>
                <a:schemeClr val="dk2"/>
              </a:highlight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highlight>
                <a:schemeClr val="dk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/>
          <p:nvPr/>
        </p:nvSpPr>
        <p:spPr>
          <a:xfrm>
            <a:off x="316075" y="229875"/>
            <a:ext cx="8491200" cy="47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FFFFF"/>
                </a:solidFill>
                <a:highlight>
                  <a:schemeClr val="dk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Найбільш розвиненою серед скандинавських країн була Данія. Значну роль у швидкому піднесенні відіграв Вальдемар IV Аттердаг(1340—1375  рр.). Донька й  наступниця короля Маргарита (Маргрете)(1387—1412  рр.) продовжила політику батька, спрямовану на об’єднання Скандинавії під своєю владою. Як дружина норвезького короля Гакона  VI Маргарита в  1375  р. домоглася обрання на данський престол свого сина Олафа, який після смерті Гакона в  1380  р. успадкував і  норвезький престол. Таким чином, Данія та Норвегія об’єдналися особистою унією. Після смерті Олафа в 1387 р. Маргарита стала королевою Данії та Норвегії. </a:t>
            </a:r>
            <a:r>
              <a:rPr b="1" lang="ru" sz="2100">
                <a:solidFill>
                  <a:srgbClr val="FFFFFF"/>
                </a:solidFill>
                <a:highlight>
                  <a:schemeClr val="dk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 1397  р. у  шведському місті Кальмар Данія, Норвегія та Швеція уклали</a:t>
            </a:r>
            <a:r>
              <a:rPr lang="ru" sz="2100">
                <a:solidFill>
                  <a:srgbClr val="FFFFFF"/>
                </a:solidFill>
                <a:highlight>
                  <a:schemeClr val="dk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" sz="2100">
                <a:solidFill>
                  <a:srgbClr val="FFFFFF"/>
                </a:solidFill>
                <a:highlight>
                  <a:schemeClr val="dk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Кальмарську унію</a:t>
            </a:r>
            <a:r>
              <a:rPr lang="ru" sz="2100">
                <a:solidFill>
                  <a:srgbClr val="FFFFFF"/>
                </a:solidFill>
                <a:highlight>
                  <a:schemeClr val="dk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2100">
              <a:solidFill>
                <a:srgbClr val="FFFFFF"/>
              </a:solidFill>
              <a:highlight>
                <a:schemeClr val="dk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 txBox="1"/>
          <p:nvPr/>
        </p:nvSpPr>
        <p:spPr>
          <a:xfrm>
            <a:off x="215500" y="258600"/>
            <a:ext cx="23274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Використовуючи уривок із договору про унію Данії, Швеції та Норвегії, з’ясуйте, що мала забезпечити учасникам союзу ця угода. (стор.50)</a:t>
            </a:r>
            <a:endParaRPr sz="2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2" name="Google Shape;21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300" y="152400"/>
            <a:ext cx="4517100" cy="46462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0"/>
          <p:cNvSpPr txBox="1"/>
          <p:nvPr/>
        </p:nvSpPr>
        <p:spPr>
          <a:xfrm>
            <a:off x="7364800" y="258600"/>
            <a:ext cx="1715400" cy="45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>
                <a:solidFill>
                  <a:srgbClr val="FFFFFF"/>
                </a:solidFill>
                <a:highlight>
                  <a:schemeClr val="dk2"/>
                </a:highlight>
              </a:rPr>
              <a:t>Ерік Померанський (1382-1459), </a:t>
            </a:r>
            <a:endParaRPr sz="1650">
              <a:solidFill>
                <a:srgbClr val="FFFFFF"/>
              </a:solidFill>
              <a:highlight>
                <a:schemeClr val="dk2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>
                <a:solidFill>
                  <a:srgbClr val="FFFFFF"/>
                </a:solidFill>
                <a:highlight>
                  <a:schemeClr val="dk2"/>
                </a:highlight>
              </a:rPr>
              <a:t>44-й король Норвегії (1389-1442), </a:t>
            </a:r>
            <a:endParaRPr sz="1650">
              <a:solidFill>
                <a:srgbClr val="FFFFFF"/>
              </a:solidFill>
              <a:highlight>
                <a:schemeClr val="dk2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>
                <a:solidFill>
                  <a:srgbClr val="FFFFFF"/>
                </a:solidFill>
                <a:highlight>
                  <a:schemeClr val="dk2"/>
                </a:highlight>
              </a:rPr>
              <a:t>67-й король Швеції (1396-1439), </a:t>
            </a:r>
            <a:endParaRPr sz="1650">
              <a:solidFill>
                <a:srgbClr val="FFFFFF"/>
              </a:solidFill>
              <a:highlight>
                <a:schemeClr val="dk2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>
                <a:solidFill>
                  <a:srgbClr val="FFFFFF"/>
                </a:solidFill>
                <a:highlight>
                  <a:schemeClr val="dk2"/>
                </a:highlight>
              </a:rPr>
              <a:t>32-й король Данії (1412-39)  Фрагмент картини з герцогського замку в Дарлово, Польща</a:t>
            </a:r>
            <a:endParaRPr sz="1900">
              <a:solidFill>
                <a:srgbClr val="FFFFFF"/>
              </a:solidFill>
              <a:highlight>
                <a:schemeClr val="dk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/>
          <p:nvPr/>
        </p:nvSpPr>
        <p:spPr>
          <a:xfrm>
            <a:off x="215500" y="301725"/>
            <a:ext cx="8491200" cy="38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Перевірте свої відповіді: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її умовами на всі три країни поширювалася влада одного короля, але в  кожній державі зберігалися свої закони й  органи влади. Він не був союзом рівних держав, у ньому головувала сильніша за інших Данія. </a:t>
            </a:r>
            <a:endParaRPr sz="3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2"/>
          <p:cNvSpPr txBox="1"/>
          <p:nvPr/>
        </p:nvSpPr>
        <p:spPr>
          <a:xfrm>
            <a:off x="1666575" y="560325"/>
            <a:ext cx="6177900" cy="24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 КЛАСУ:</a:t>
            </a:r>
            <a:endParaRPr sz="29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Зобразіть схематично </a:t>
            </a:r>
            <a:endParaRPr sz="29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«Причини походів вікінгів»</a:t>
            </a:r>
            <a:endParaRPr sz="29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3"/>
          <p:cNvSpPr txBox="1"/>
          <p:nvPr/>
        </p:nvSpPr>
        <p:spPr>
          <a:xfrm>
            <a:off x="258600" y="143675"/>
            <a:ext cx="8663400" cy="47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ПЕРЕВІРКА ВІДПОВІДЕЙ: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ПРИЧИНИ ПОХОДІВ ВІКІНГІВ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Нестача у Скандинавії земель, придатних для сільського господарства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Розвиток торгівлі та мореплавання у скандинавів, прогрес у суднобудуванні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Прагнення родової знаті та верхівки племен до збагачення й політичного впливу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Політична слабкість сусідніх країн</a:t>
            </a:r>
            <a:endParaRPr sz="2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4"/>
          <p:cNvSpPr txBox="1"/>
          <p:nvPr/>
        </p:nvSpPr>
        <p:spPr>
          <a:xfrm>
            <a:off x="4870525" y="416650"/>
            <a:ext cx="40371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Користуючись підручником та картою, складіть схему 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«Напрямки походів вікінгів»</a:t>
            </a:r>
            <a:endParaRPr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4" name="Google Shape;23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150" y="331775"/>
            <a:ext cx="4370850" cy="4624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5"/>
          <p:cNvSpPr txBox="1"/>
          <p:nvPr/>
        </p:nvSpPr>
        <p:spPr>
          <a:xfrm>
            <a:off x="258600" y="186775"/>
            <a:ext cx="8763900" cy="47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Перевірте свої відповіді:</a:t>
            </a:r>
            <a:endParaRPr sz="2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НАПРЯМКИ ПОХОДІВ ВІКІНГІВ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-X ст. Ейрік Рудий.  Відкриття Гренландії — «Зеленої країни»    </a:t>
            </a:r>
            <a:endParaRPr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-Ісландія. IX ст. Заселення «Льодової країни»	</a:t>
            </a:r>
            <a:endParaRPr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-Русь-Україна. Шлях «із варягів у греки»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СКАНДИНАВІЯ          ЮТЛАНДІЯ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-Близько 1000 р. Лейв. Дісталися узбережжя Північної Америки — Вінланду, «Країни винограду»   </a:t>
            </a:r>
            <a:endParaRPr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-Південна Італія, о. Сицилія, Сицилійське королівство</a:t>
            </a:r>
            <a:r>
              <a:rPr lang="ru" sz="2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-Візантія</a:t>
            </a:r>
            <a:endParaRPr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6"/>
          <p:cNvSpPr txBox="1"/>
          <p:nvPr/>
        </p:nvSpPr>
        <p:spPr>
          <a:xfrm>
            <a:off x="244250" y="373550"/>
            <a:ext cx="8692500" cy="4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ДОМАШНЄ ЗАВДАННЯ:</a:t>
            </a:r>
            <a:endParaRPr sz="2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рівень- опрацювати §9 , читати та переказувати, підготувати відповіді на питання після тексту параграфа:</a:t>
            </a:r>
            <a:endParaRPr sz="2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-”епоха вікінгів” тривала…</a:t>
            </a:r>
            <a:endParaRPr sz="2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-назва “нормани”перекладається як…</a:t>
            </a:r>
            <a:endParaRPr sz="25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-у Русі-Україні норманів називали…</a:t>
            </a:r>
            <a:endParaRPr sz="23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-Уперше загін норманів напав на …..в….</a:t>
            </a:r>
            <a:endParaRPr sz="23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-кораблі норманів називали…</a:t>
            </a:r>
            <a:endParaRPr sz="23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-Кальмарську унію було підписано...</a:t>
            </a:r>
            <a:endParaRPr sz="23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7"/>
          <p:cNvSpPr txBox="1"/>
          <p:nvPr/>
        </p:nvSpPr>
        <p:spPr>
          <a:xfrm>
            <a:off x="718850" y="198325"/>
            <a:ext cx="79197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</a:t>
            </a:r>
            <a:r>
              <a:rPr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рівень-у зошиті складіть  хронологічну таблицю відомостей про походи вікінгів (використовуючи додаткові джерела)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рівень- Висловіть свою думку та обгрунтуйте її.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 888  р. під час усіх церковних та монастирських богослужінь Західної Європи до молитви додавали слова «…і від люті норманів збережи нас, боже!». Поясніть, яку інформацію може отримати </a:t>
            </a:r>
            <a:r>
              <a:rPr lang="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дослідник за цим фактом.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8"/>
          <p:cNvSpPr txBox="1"/>
          <p:nvPr/>
        </p:nvSpPr>
        <p:spPr>
          <a:xfrm>
            <a:off x="244250" y="560300"/>
            <a:ext cx="8548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Для перевірки своїх знань, перейдіть за посиланням та дайте відповіді на питання тесту:</a:t>
            </a:r>
            <a:endParaRPr sz="2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https://forms.gle/okSkNgxdyMFQSTWV9</a:t>
            </a:r>
            <a:endParaRPr sz="2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