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80" r:id="rId8"/>
    <p:sldId id="266" r:id="rId9"/>
    <p:sldId id="262" r:id="rId10"/>
    <p:sldId id="287" r:id="rId11"/>
    <p:sldId id="269" r:id="rId12"/>
    <p:sldId id="274" r:id="rId13"/>
    <p:sldId id="277" r:id="rId14"/>
    <p:sldId id="288" r:id="rId15"/>
    <p:sldId id="279" r:id="rId16"/>
    <p:sldId id="281" r:id="rId17"/>
    <p:sldId id="282" r:id="rId18"/>
    <p:sldId id="278" r:id="rId19"/>
    <p:sldId id="283" r:id="rId20"/>
    <p:sldId id="284" r:id="rId21"/>
    <p:sldId id="263" r:id="rId22"/>
    <p:sldId id="264" r:id="rId23"/>
    <p:sldId id="265" r:id="rId24"/>
    <p:sldId id="285" r:id="rId25"/>
    <p:sldId id="267" r:id="rId26"/>
    <p:sldId id="271" r:id="rId27"/>
    <p:sldId id="268" r:id="rId28"/>
    <p:sldId id="270" r:id="rId29"/>
    <p:sldId id="276" r:id="rId30"/>
    <p:sldId id="289" r:id="rId31"/>
    <p:sldId id="290" r:id="rId32"/>
    <p:sldId id="291" r:id="rId33"/>
    <p:sldId id="293" r:id="rId34"/>
    <p:sldId id="292" r:id="rId35"/>
    <p:sldId id="294" r:id="rId36"/>
    <p:sldId id="297" r:id="rId37"/>
    <p:sldId id="298" r:id="rId38"/>
    <p:sldId id="295" r:id="rId39"/>
    <p:sldId id="296" r:id="rId40"/>
    <p:sldId id="299" r:id="rId41"/>
    <p:sldId id="300" r:id="rId42"/>
    <p:sldId id="301" r:id="rId43"/>
    <p:sldId id="302" r:id="rId44"/>
    <p:sldId id="304" r:id="rId45"/>
    <p:sldId id="305" r:id="rId46"/>
    <p:sldId id="303" r:id="rId4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99"/>
    <a:srgbClr val="CC00FF"/>
    <a:srgbClr val="2DF3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9" autoAdjust="0"/>
  </p:normalViewPr>
  <p:slideViewPr>
    <p:cSldViewPr snapToGrid="0">
      <p:cViewPr varScale="1">
        <p:scale>
          <a:sx n="65" d="100"/>
          <a:sy n="65" d="100"/>
        </p:scale>
        <p:origin x="13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DC4956-18F1-4BD4-97E4-6705A58BF459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1E41641-9C43-46E9-BEEF-9351AF217CEA}">
      <dgm:prSet custT="1"/>
      <dgm:spPr>
        <a:solidFill>
          <a:srgbClr val="2DF336"/>
        </a:solidFill>
      </dgm:spPr>
      <dgm:t>
        <a:bodyPr/>
        <a:lstStyle/>
        <a:p>
          <a:pPr rtl="0"/>
          <a:r>
            <a:rPr lang="uk-UA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Китай збільшив вивіз своїх товарів в західні країни, але не купував європейських товарів.</a:t>
          </a:r>
          <a:endParaRPr lang="uk-UA" sz="2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C303DA-FF29-4532-ACF5-9CA8D603D495}" type="parTrans" cxnId="{1921660A-C353-4F1B-9C8E-570A6C6DFBE7}">
      <dgm:prSet/>
      <dgm:spPr/>
      <dgm:t>
        <a:bodyPr/>
        <a:lstStyle/>
        <a:p>
          <a:endParaRPr lang="uk-UA"/>
        </a:p>
      </dgm:t>
    </dgm:pt>
    <dgm:pt modelId="{EDB4EE2D-ACCF-49BF-A1FA-FF4788D537B3}" type="sibTrans" cxnId="{1921660A-C353-4F1B-9C8E-570A6C6DFBE7}">
      <dgm:prSet/>
      <dgm:spPr/>
      <dgm:t>
        <a:bodyPr/>
        <a:lstStyle/>
        <a:p>
          <a:endParaRPr lang="uk-UA"/>
        </a:p>
      </dgm:t>
    </dgm:pt>
    <dgm:pt modelId="{B953A2A3-AEAC-416C-B92C-EA22465876D3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uk-UA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Велика Британія ввозила до Китаю опіум.</a:t>
          </a:r>
          <a:endParaRPr lang="uk-UA" sz="2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50A2E4-AE04-48F3-B3B4-FCEE619D8D23}" type="parTrans" cxnId="{70934C30-3497-4EDC-9FEE-053A430149BA}">
      <dgm:prSet/>
      <dgm:spPr/>
      <dgm:t>
        <a:bodyPr/>
        <a:lstStyle/>
        <a:p>
          <a:endParaRPr lang="uk-UA"/>
        </a:p>
      </dgm:t>
    </dgm:pt>
    <dgm:pt modelId="{259C4AE6-0FAF-46B9-AD16-3456E8EAFAD0}" type="sibTrans" cxnId="{70934C30-3497-4EDC-9FEE-053A430149BA}">
      <dgm:prSet/>
      <dgm:spPr/>
      <dgm:t>
        <a:bodyPr/>
        <a:lstStyle/>
        <a:p>
          <a:endParaRPr lang="uk-UA"/>
        </a:p>
      </dgm:t>
    </dgm:pt>
    <dgm:pt modelId="{1E26E045-8C29-4859-B064-98B307848DE5}">
      <dgm:prSet/>
      <dgm:spPr>
        <a:solidFill>
          <a:srgbClr val="CC00FF"/>
        </a:solidFill>
      </dgm:spPr>
      <dgm:t>
        <a:bodyPr/>
        <a:lstStyle/>
        <a:p>
          <a:pPr rtl="0"/>
          <a:r>
            <a:rPr lang="uk-UA" dirty="0" smtClean="0">
              <a:solidFill>
                <a:srgbClr val="002060"/>
              </a:solidFill>
            </a:rPr>
            <a:t>Прагнення Британії  «Відкриття» китайського ринку для своїх товарів</a:t>
          </a:r>
          <a:endParaRPr lang="uk-UA" dirty="0">
            <a:solidFill>
              <a:srgbClr val="002060"/>
            </a:solidFill>
          </a:endParaRPr>
        </a:p>
      </dgm:t>
    </dgm:pt>
    <dgm:pt modelId="{65207FB6-54BE-4CAF-BB2D-281C6AED9F88}" type="parTrans" cxnId="{42F3E101-E34D-4F3A-94D3-C56BCA99974B}">
      <dgm:prSet/>
      <dgm:spPr/>
      <dgm:t>
        <a:bodyPr/>
        <a:lstStyle/>
        <a:p>
          <a:endParaRPr lang="uk-UA"/>
        </a:p>
      </dgm:t>
    </dgm:pt>
    <dgm:pt modelId="{C0459286-0179-45DC-B4F0-4931967795F0}" type="sibTrans" cxnId="{42F3E101-E34D-4F3A-94D3-C56BCA99974B}">
      <dgm:prSet/>
      <dgm:spPr/>
      <dgm:t>
        <a:bodyPr/>
        <a:lstStyle/>
        <a:p>
          <a:endParaRPr lang="uk-UA"/>
        </a:p>
      </dgm:t>
    </dgm:pt>
    <dgm:pt modelId="{B413A9D9-EBB1-4281-9E70-067F4E5DDFC2}" type="pres">
      <dgm:prSet presAssocID="{48DC4956-18F1-4BD4-97E4-6705A58BF459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4FB73027-8910-4B10-848D-1022E1C672F9}" type="pres">
      <dgm:prSet presAssocID="{48DC4956-18F1-4BD4-97E4-6705A58BF459}" presName="cycle" presStyleCnt="0"/>
      <dgm:spPr/>
    </dgm:pt>
    <dgm:pt modelId="{3EA5C18D-EADE-4DCA-A297-B8BA78E95E12}" type="pres">
      <dgm:prSet presAssocID="{48DC4956-18F1-4BD4-97E4-6705A58BF459}" presName="centerShape" presStyleCnt="0"/>
      <dgm:spPr/>
    </dgm:pt>
    <dgm:pt modelId="{EE436702-73F9-4A77-8F76-8A25301F9BF4}" type="pres">
      <dgm:prSet presAssocID="{48DC4956-18F1-4BD4-97E4-6705A58BF459}" presName="connSite" presStyleLbl="node1" presStyleIdx="0" presStyleCnt="4"/>
      <dgm:spPr/>
    </dgm:pt>
    <dgm:pt modelId="{DC9C9EF5-3AAD-4F4F-A614-48EC8417EEAE}" type="pres">
      <dgm:prSet presAssocID="{48DC4956-18F1-4BD4-97E4-6705A58BF459}" presName="visible" presStyleLbl="node1" presStyleIdx="0" presStyleCnt="4" custScaleX="117882" custLinFactNeighborX="32953" custLinFactNeighborY="33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B6166CB-1871-4E91-8B9B-12AFB97F5102}" type="pres">
      <dgm:prSet presAssocID="{B3C303DA-FF29-4532-ACF5-9CA8D603D495}" presName="Name25" presStyleLbl="parChTrans1D1" presStyleIdx="0" presStyleCnt="3"/>
      <dgm:spPr/>
    </dgm:pt>
    <dgm:pt modelId="{0D451B0E-EABC-4485-A095-7E26B6938EFC}" type="pres">
      <dgm:prSet presAssocID="{41E41641-9C43-46E9-BEEF-9351AF217CEA}" presName="node" presStyleCnt="0"/>
      <dgm:spPr/>
    </dgm:pt>
    <dgm:pt modelId="{655B8C0A-1126-481A-9BE7-CC23CF269312}" type="pres">
      <dgm:prSet presAssocID="{41E41641-9C43-46E9-BEEF-9351AF217CEA}" presName="parentNode" presStyleLbl="node1" presStyleIdx="1" presStyleCnt="4" custScaleX="314317" custScaleY="131946" custLinFactX="89737" custLinFactNeighborX="100000" custLinFactNeighborY="1873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070E7EF-31E6-47EC-8D05-E5098C327D2F}" type="pres">
      <dgm:prSet presAssocID="{41E41641-9C43-46E9-BEEF-9351AF217CEA}" presName="childNode" presStyleLbl="revTx" presStyleIdx="0" presStyleCnt="0">
        <dgm:presLayoutVars>
          <dgm:bulletEnabled val="1"/>
        </dgm:presLayoutVars>
      </dgm:prSet>
      <dgm:spPr/>
    </dgm:pt>
    <dgm:pt modelId="{9C6EE275-4761-49B1-B767-9B1E6E0CC65D}" type="pres">
      <dgm:prSet presAssocID="{FD50A2E4-AE04-48F3-B3B4-FCEE619D8D23}" presName="Name25" presStyleLbl="parChTrans1D1" presStyleIdx="1" presStyleCnt="3"/>
      <dgm:spPr/>
    </dgm:pt>
    <dgm:pt modelId="{D2F0C01E-E736-45C5-90E2-66F357B0CF41}" type="pres">
      <dgm:prSet presAssocID="{B953A2A3-AEAC-416C-B92C-EA22465876D3}" presName="node" presStyleCnt="0"/>
      <dgm:spPr/>
    </dgm:pt>
    <dgm:pt modelId="{B31FDE55-9642-46C1-8C4D-DFEF5613364C}" type="pres">
      <dgm:prSet presAssocID="{B953A2A3-AEAC-416C-B92C-EA22465876D3}" presName="parentNode" presStyleLbl="node1" presStyleIdx="2" presStyleCnt="4" custScaleX="327756" custScaleY="136920" custLinFactX="100000" custLinFactNeighborX="126532" custLinFactNeighborY="105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D3D0090-C6F4-4778-AEAC-83FA52BD40D4}" type="pres">
      <dgm:prSet presAssocID="{B953A2A3-AEAC-416C-B92C-EA22465876D3}" presName="childNode" presStyleLbl="revTx" presStyleIdx="0" presStyleCnt="0">
        <dgm:presLayoutVars>
          <dgm:bulletEnabled val="1"/>
        </dgm:presLayoutVars>
      </dgm:prSet>
      <dgm:spPr/>
    </dgm:pt>
    <dgm:pt modelId="{D88E68FB-EDB0-4D54-8381-01B2DA1C2FAD}" type="pres">
      <dgm:prSet presAssocID="{65207FB6-54BE-4CAF-BB2D-281C6AED9F88}" presName="Name25" presStyleLbl="parChTrans1D1" presStyleIdx="2" presStyleCnt="3"/>
      <dgm:spPr/>
    </dgm:pt>
    <dgm:pt modelId="{64777BEA-1378-470E-B548-2CC0DF832CA7}" type="pres">
      <dgm:prSet presAssocID="{1E26E045-8C29-4859-B064-98B307848DE5}" presName="node" presStyleCnt="0"/>
      <dgm:spPr/>
    </dgm:pt>
    <dgm:pt modelId="{1F81A994-9563-45F2-BAED-CB73E73E41D7}" type="pres">
      <dgm:prSet presAssocID="{1E26E045-8C29-4859-B064-98B307848DE5}" presName="parentNode" presStyleLbl="node1" presStyleIdx="3" presStyleCnt="4" custScaleX="303388" custScaleY="139201" custLinFactX="91828" custLinFactNeighborX="100000" custLinFactNeighborY="-12410">
        <dgm:presLayoutVars>
          <dgm:chMax val="1"/>
          <dgm:bulletEnabled val="1"/>
        </dgm:presLayoutVars>
      </dgm:prSet>
      <dgm:spPr/>
    </dgm:pt>
    <dgm:pt modelId="{07BC9528-69A3-469B-9CFE-00C58CE5D807}" type="pres">
      <dgm:prSet presAssocID="{1E26E045-8C29-4859-B064-98B307848DE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56F3AEF0-B5FB-4059-8276-637140FC9613}" type="presOf" srcId="{FD50A2E4-AE04-48F3-B3B4-FCEE619D8D23}" destId="{9C6EE275-4761-49B1-B767-9B1E6E0CC65D}" srcOrd="0" destOrd="0" presId="urn:microsoft.com/office/officeart/2005/8/layout/radial2"/>
    <dgm:cxn modelId="{90932F94-DCFC-44D7-A203-0128B85B829E}" type="presOf" srcId="{48DC4956-18F1-4BD4-97E4-6705A58BF459}" destId="{B413A9D9-EBB1-4281-9E70-067F4E5DDFC2}" srcOrd="0" destOrd="0" presId="urn:microsoft.com/office/officeart/2005/8/layout/radial2"/>
    <dgm:cxn modelId="{31DCDFE7-78B5-4E93-B707-110396B6A259}" type="presOf" srcId="{41E41641-9C43-46E9-BEEF-9351AF217CEA}" destId="{655B8C0A-1126-481A-9BE7-CC23CF269312}" srcOrd="0" destOrd="0" presId="urn:microsoft.com/office/officeart/2005/8/layout/radial2"/>
    <dgm:cxn modelId="{70934C30-3497-4EDC-9FEE-053A430149BA}" srcId="{48DC4956-18F1-4BD4-97E4-6705A58BF459}" destId="{B953A2A3-AEAC-416C-B92C-EA22465876D3}" srcOrd="1" destOrd="0" parTransId="{FD50A2E4-AE04-48F3-B3B4-FCEE619D8D23}" sibTransId="{259C4AE6-0FAF-46B9-AD16-3456E8EAFAD0}"/>
    <dgm:cxn modelId="{20A10EDE-8FB4-4895-A083-847F6EDD16F5}" type="presOf" srcId="{65207FB6-54BE-4CAF-BB2D-281C6AED9F88}" destId="{D88E68FB-EDB0-4D54-8381-01B2DA1C2FAD}" srcOrd="0" destOrd="0" presId="urn:microsoft.com/office/officeart/2005/8/layout/radial2"/>
    <dgm:cxn modelId="{131E4418-9A42-496E-99FF-4C03FEF93EE3}" type="presOf" srcId="{1E26E045-8C29-4859-B064-98B307848DE5}" destId="{1F81A994-9563-45F2-BAED-CB73E73E41D7}" srcOrd="0" destOrd="0" presId="urn:microsoft.com/office/officeart/2005/8/layout/radial2"/>
    <dgm:cxn modelId="{0A0EAA31-B57B-4F5E-81A8-8BA65A8FE434}" type="presOf" srcId="{B953A2A3-AEAC-416C-B92C-EA22465876D3}" destId="{B31FDE55-9642-46C1-8C4D-DFEF5613364C}" srcOrd="0" destOrd="0" presId="urn:microsoft.com/office/officeart/2005/8/layout/radial2"/>
    <dgm:cxn modelId="{30485278-61AC-437A-AAFD-CED1B8B5211E}" type="presOf" srcId="{B3C303DA-FF29-4532-ACF5-9CA8D603D495}" destId="{6B6166CB-1871-4E91-8B9B-12AFB97F5102}" srcOrd="0" destOrd="0" presId="urn:microsoft.com/office/officeart/2005/8/layout/radial2"/>
    <dgm:cxn modelId="{42F3E101-E34D-4F3A-94D3-C56BCA99974B}" srcId="{48DC4956-18F1-4BD4-97E4-6705A58BF459}" destId="{1E26E045-8C29-4859-B064-98B307848DE5}" srcOrd="2" destOrd="0" parTransId="{65207FB6-54BE-4CAF-BB2D-281C6AED9F88}" sibTransId="{C0459286-0179-45DC-B4F0-4931967795F0}"/>
    <dgm:cxn modelId="{1921660A-C353-4F1B-9C8E-570A6C6DFBE7}" srcId="{48DC4956-18F1-4BD4-97E4-6705A58BF459}" destId="{41E41641-9C43-46E9-BEEF-9351AF217CEA}" srcOrd="0" destOrd="0" parTransId="{B3C303DA-FF29-4532-ACF5-9CA8D603D495}" sibTransId="{EDB4EE2D-ACCF-49BF-A1FA-FF4788D537B3}"/>
    <dgm:cxn modelId="{9D7DC130-E60A-4F94-BDA7-83E22BCF6651}" type="presParOf" srcId="{B413A9D9-EBB1-4281-9E70-067F4E5DDFC2}" destId="{4FB73027-8910-4B10-848D-1022E1C672F9}" srcOrd="0" destOrd="0" presId="urn:microsoft.com/office/officeart/2005/8/layout/radial2"/>
    <dgm:cxn modelId="{91CB7966-E55B-43E5-B0BF-C81116FCB341}" type="presParOf" srcId="{4FB73027-8910-4B10-848D-1022E1C672F9}" destId="{3EA5C18D-EADE-4DCA-A297-B8BA78E95E12}" srcOrd="0" destOrd="0" presId="urn:microsoft.com/office/officeart/2005/8/layout/radial2"/>
    <dgm:cxn modelId="{89E50373-33E4-41DE-9689-749607D6F652}" type="presParOf" srcId="{3EA5C18D-EADE-4DCA-A297-B8BA78E95E12}" destId="{EE436702-73F9-4A77-8F76-8A25301F9BF4}" srcOrd="0" destOrd="0" presId="urn:microsoft.com/office/officeart/2005/8/layout/radial2"/>
    <dgm:cxn modelId="{97B7F283-79F5-493B-BD48-A755C54927FE}" type="presParOf" srcId="{3EA5C18D-EADE-4DCA-A297-B8BA78E95E12}" destId="{DC9C9EF5-3AAD-4F4F-A614-48EC8417EEAE}" srcOrd="1" destOrd="0" presId="urn:microsoft.com/office/officeart/2005/8/layout/radial2"/>
    <dgm:cxn modelId="{52C4787B-087C-4A85-B74B-0CF2575CD625}" type="presParOf" srcId="{4FB73027-8910-4B10-848D-1022E1C672F9}" destId="{6B6166CB-1871-4E91-8B9B-12AFB97F5102}" srcOrd="1" destOrd="0" presId="urn:microsoft.com/office/officeart/2005/8/layout/radial2"/>
    <dgm:cxn modelId="{0C269355-A020-4080-8238-FEB9415DED4D}" type="presParOf" srcId="{4FB73027-8910-4B10-848D-1022E1C672F9}" destId="{0D451B0E-EABC-4485-A095-7E26B6938EFC}" srcOrd="2" destOrd="0" presId="urn:microsoft.com/office/officeart/2005/8/layout/radial2"/>
    <dgm:cxn modelId="{AE5EC5D2-BD30-4940-9A1C-ED1257F419D8}" type="presParOf" srcId="{0D451B0E-EABC-4485-A095-7E26B6938EFC}" destId="{655B8C0A-1126-481A-9BE7-CC23CF269312}" srcOrd="0" destOrd="0" presId="urn:microsoft.com/office/officeart/2005/8/layout/radial2"/>
    <dgm:cxn modelId="{AAD5DCBC-9A98-4E16-AB11-770F6EA44EE6}" type="presParOf" srcId="{0D451B0E-EABC-4485-A095-7E26B6938EFC}" destId="{C070E7EF-31E6-47EC-8D05-E5098C327D2F}" srcOrd="1" destOrd="0" presId="urn:microsoft.com/office/officeart/2005/8/layout/radial2"/>
    <dgm:cxn modelId="{9C17C0B3-BC18-48A5-8B1C-E187DFE2340D}" type="presParOf" srcId="{4FB73027-8910-4B10-848D-1022E1C672F9}" destId="{9C6EE275-4761-49B1-B767-9B1E6E0CC65D}" srcOrd="3" destOrd="0" presId="urn:microsoft.com/office/officeart/2005/8/layout/radial2"/>
    <dgm:cxn modelId="{340A074A-57E3-4E4F-8278-6B16073B14F4}" type="presParOf" srcId="{4FB73027-8910-4B10-848D-1022E1C672F9}" destId="{D2F0C01E-E736-45C5-90E2-66F357B0CF41}" srcOrd="4" destOrd="0" presId="urn:microsoft.com/office/officeart/2005/8/layout/radial2"/>
    <dgm:cxn modelId="{15CEEEB3-0752-4B74-B39E-2F80FF93BA30}" type="presParOf" srcId="{D2F0C01E-E736-45C5-90E2-66F357B0CF41}" destId="{B31FDE55-9642-46C1-8C4D-DFEF5613364C}" srcOrd="0" destOrd="0" presId="urn:microsoft.com/office/officeart/2005/8/layout/radial2"/>
    <dgm:cxn modelId="{6115316C-6ECD-4AAE-8437-7C47F85DFDD1}" type="presParOf" srcId="{D2F0C01E-E736-45C5-90E2-66F357B0CF41}" destId="{2D3D0090-C6F4-4778-AEAC-83FA52BD40D4}" srcOrd="1" destOrd="0" presId="urn:microsoft.com/office/officeart/2005/8/layout/radial2"/>
    <dgm:cxn modelId="{8DDB61B0-A184-4045-8345-70EC9C8EC147}" type="presParOf" srcId="{4FB73027-8910-4B10-848D-1022E1C672F9}" destId="{D88E68FB-EDB0-4D54-8381-01B2DA1C2FAD}" srcOrd="5" destOrd="0" presId="urn:microsoft.com/office/officeart/2005/8/layout/radial2"/>
    <dgm:cxn modelId="{84009753-AA99-45CE-853B-62E90ADA3D9F}" type="presParOf" srcId="{4FB73027-8910-4B10-848D-1022E1C672F9}" destId="{64777BEA-1378-470E-B548-2CC0DF832CA7}" srcOrd="6" destOrd="0" presId="urn:microsoft.com/office/officeart/2005/8/layout/radial2"/>
    <dgm:cxn modelId="{9093C5F0-1A4B-492E-A116-1226A5AD8766}" type="presParOf" srcId="{64777BEA-1378-470E-B548-2CC0DF832CA7}" destId="{1F81A994-9563-45F2-BAED-CB73E73E41D7}" srcOrd="0" destOrd="0" presId="urn:microsoft.com/office/officeart/2005/8/layout/radial2"/>
    <dgm:cxn modelId="{59A794E9-F676-4A4A-8DF7-D2B31E3823D2}" type="presParOf" srcId="{64777BEA-1378-470E-B548-2CC0DF832CA7}" destId="{07BC9528-69A3-469B-9CFE-00C58CE5D807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24B8EF-73D5-4ADA-BE5A-FFFEBA46D2DC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221F20C1-75A1-4506-935E-3DC885B01BF2}">
      <dgm:prSet/>
      <dgm:spPr/>
      <dgm:t>
        <a:bodyPr/>
        <a:lstStyle/>
        <a:p>
          <a:pPr rtl="0"/>
          <a:r>
            <a:rPr lang="uk-UA" smtClean="0">
              <a:solidFill>
                <a:srgbClr val="002060"/>
              </a:solidFill>
            </a:rPr>
            <a:t>Важке становище китайського народу після Першої опіумної війни</a:t>
          </a:r>
          <a:endParaRPr lang="uk-UA">
            <a:solidFill>
              <a:srgbClr val="002060"/>
            </a:solidFill>
          </a:endParaRPr>
        </a:p>
      </dgm:t>
    </dgm:pt>
    <dgm:pt modelId="{D0E52CF9-F764-44D3-B6B2-32B4FDEDC046}" type="parTrans" cxnId="{F5011125-3941-4701-81A9-B620C1A95791}">
      <dgm:prSet/>
      <dgm:spPr/>
      <dgm:t>
        <a:bodyPr/>
        <a:lstStyle/>
        <a:p>
          <a:endParaRPr lang="uk-UA">
            <a:solidFill>
              <a:srgbClr val="002060"/>
            </a:solidFill>
          </a:endParaRPr>
        </a:p>
      </dgm:t>
    </dgm:pt>
    <dgm:pt modelId="{BC8AADEC-8F14-4E2D-9985-8F0E8717B2CF}" type="sibTrans" cxnId="{F5011125-3941-4701-81A9-B620C1A95791}">
      <dgm:prSet/>
      <dgm:spPr/>
      <dgm:t>
        <a:bodyPr/>
        <a:lstStyle/>
        <a:p>
          <a:endParaRPr lang="uk-UA">
            <a:solidFill>
              <a:srgbClr val="002060"/>
            </a:solidFill>
          </a:endParaRPr>
        </a:p>
      </dgm:t>
    </dgm:pt>
    <dgm:pt modelId="{93FA48F9-A47D-4352-AF28-434F79B564A3}">
      <dgm:prSet/>
      <dgm:spPr/>
      <dgm:t>
        <a:bodyPr/>
        <a:lstStyle/>
        <a:p>
          <a:pPr rtl="0"/>
          <a:r>
            <a:rPr lang="uk-UA" smtClean="0">
              <a:solidFill>
                <a:srgbClr val="002060"/>
              </a:solidFill>
            </a:rPr>
            <a:t>Посилення феодальної експлуатації, збільшення податків,обезземелення селян</a:t>
          </a:r>
          <a:endParaRPr lang="uk-UA">
            <a:solidFill>
              <a:srgbClr val="002060"/>
            </a:solidFill>
          </a:endParaRPr>
        </a:p>
      </dgm:t>
    </dgm:pt>
    <dgm:pt modelId="{3B6DBD9F-20B2-4B97-A5C6-2C3FDBB19598}" type="parTrans" cxnId="{C78E93EA-76A5-4095-916D-53E5F8BE8E29}">
      <dgm:prSet/>
      <dgm:spPr/>
      <dgm:t>
        <a:bodyPr/>
        <a:lstStyle/>
        <a:p>
          <a:endParaRPr lang="uk-UA">
            <a:solidFill>
              <a:srgbClr val="002060"/>
            </a:solidFill>
          </a:endParaRPr>
        </a:p>
      </dgm:t>
    </dgm:pt>
    <dgm:pt modelId="{E30D62F3-5914-4B87-9563-D020CED4FFC3}" type="sibTrans" cxnId="{C78E93EA-76A5-4095-916D-53E5F8BE8E29}">
      <dgm:prSet/>
      <dgm:spPr/>
      <dgm:t>
        <a:bodyPr/>
        <a:lstStyle/>
        <a:p>
          <a:endParaRPr lang="uk-UA">
            <a:solidFill>
              <a:srgbClr val="002060"/>
            </a:solidFill>
          </a:endParaRPr>
        </a:p>
      </dgm:t>
    </dgm:pt>
    <dgm:pt modelId="{3A1BF00F-2E61-40D3-A6C7-A0744FD4F70C}">
      <dgm:prSet/>
      <dgm:spPr/>
      <dgm:t>
        <a:bodyPr/>
        <a:lstStyle/>
        <a:p>
          <a:pPr rtl="0"/>
          <a:r>
            <a:rPr lang="uk-UA" smtClean="0">
              <a:solidFill>
                <a:srgbClr val="002060"/>
              </a:solidFill>
            </a:rPr>
            <a:t>Антинародна політика маньчжурської династії</a:t>
          </a:r>
          <a:endParaRPr lang="uk-UA">
            <a:solidFill>
              <a:srgbClr val="002060"/>
            </a:solidFill>
          </a:endParaRPr>
        </a:p>
      </dgm:t>
    </dgm:pt>
    <dgm:pt modelId="{BF005E77-16FF-42E7-AA5E-9FD3618D4D4B}" type="parTrans" cxnId="{965E4FDD-B086-4974-B6AF-EF721BC8F772}">
      <dgm:prSet/>
      <dgm:spPr/>
      <dgm:t>
        <a:bodyPr/>
        <a:lstStyle/>
        <a:p>
          <a:endParaRPr lang="uk-UA">
            <a:solidFill>
              <a:srgbClr val="002060"/>
            </a:solidFill>
          </a:endParaRPr>
        </a:p>
      </dgm:t>
    </dgm:pt>
    <dgm:pt modelId="{B2E4FEAA-FDFC-4808-8E77-C90163EDD679}" type="sibTrans" cxnId="{965E4FDD-B086-4974-B6AF-EF721BC8F772}">
      <dgm:prSet/>
      <dgm:spPr/>
      <dgm:t>
        <a:bodyPr/>
        <a:lstStyle/>
        <a:p>
          <a:endParaRPr lang="uk-UA">
            <a:solidFill>
              <a:srgbClr val="002060"/>
            </a:solidFill>
          </a:endParaRPr>
        </a:p>
      </dgm:t>
    </dgm:pt>
    <dgm:pt modelId="{BB538257-34E0-42CE-9041-F322AD52EE8A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uk-UA" smtClean="0">
              <a:solidFill>
                <a:srgbClr val="002060"/>
              </a:solidFill>
            </a:rPr>
            <a:t>Втручання європейських держав і США у внутрішні справи Китаю</a:t>
          </a:r>
          <a:endParaRPr lang="uk-UA">
            <a:solidFill>
              <a:srgbClr val="002060"/>
            </a:solidFill>
          </a:endParaRPr>
        </a:p>
      </dgm:t>
    </dgm:pt>
    <dgm:pt modelId="{131F5464-9D4C-461F-98F3-3C172713810C}" type="parTrans" cxnId="{77A1F044-0000-4C33-9D38-9EB866F51BB6}">
      <dgm:prSet/>
      <dgm:spPr/>
      <dgm:t>
        <a:bodyPr/>
        <a:lstStyle/>
        <a:p>
          <a:endParaRPr lang="uk-UA">
            <a:solidFill>
              <a:srgbClr val="002060"/>
            </a:solidFill>
          </a:endParaRPr>
        </a:p>
      </dgm:t>
    </dgm:pt>
    <dgm:pt modelId="{E129B80F-5C8F-4B83-912F-4682D7124179}" type="sibTrans" cxnId="{77A1F044-0000-4C33-9D38-9EB866F51BB6}">
      <dgm:prSet/>
      <dgm:spPr/>
      <dgm:t>
        <a:bodyPr/>
        <a:lstStyle/>
        <a:p>
          <a:endParaRPr lang="uk-UA">
            <a:solidFill>
              <a:srgbClr val="002060"/>
            </a:solidFill>
          </a:endParaRPr>
        </a:p>
      </dgm:t>
    </dgm:pt>
    <dgm:pt modelId="{EC35733F-D8EF-4396-AFA6-453D9B09CE38}" type="pres">
      <dgm:prSet presAssocID="{4E24B8EF-73D5-4ADA-BE5A-FFFEBA46D2DC}" presName="diagram" presStyleCnt="0">
        <dgm:presLayoutVars>
          <dgm:dir/>
          <dgm:resizeHandles val="exact"/>
        </dgm:presLayoutVars>
      </dgm:prSet>
      <dgm:spPr/>
    </dgm:pt>
    <dgm:pt modelId="{AD4AE18C-D41F-494C-8CFC-7C8889ED0205}" type="pres">
      <dgm:prSet presAssocID="{221F20C1-75A1-4506-935E-3DC885B01BF2}" presName="node" presStyleLbl="node1" presStyleIdx="0" presStyleCnt="4">
        <dgm:presLayoutVars>
          <dgm:bulletEnabled val="1"/>
        </dgm:presLayoutVars>
      </dgm:prSet>
      <dgm:spPr/>
    </dgm:pt>
    <dgm:pt modelId="{860E02D3-7F3B-4200-8EBB-3EDFC1527CB1}" type="pres">
      <dgm:prSet presAssocID="{BC8AADEC-8F14-4E2D-9985-8F0E8717B2CF}" presName="sibTrans" presStyleCnt="0"/>
      <dgm:spPr/>
    </dgm:pt>
    <dgm:pt modelId="{00568653-C9E7-4B54-9DC0-1FD6662BF3A1}" type="pres">
      <dgm:prSet presAssocID="{93FA48F9-A47D-4352-AF28-434F79B564A3}" presName="node" presStyleLbl="node1" presStyleIdx="1" presStyleCnt="4">
        <dgm:presLayoutVars>
          <dgm:bulletEnabled val="1"/>
        </dgm:presLayoutVars>
      </dgm:prSet>
      <dgm:spPr/>
    </dgm:pt>
    <dgm:pt modelId="{B6147279-6FE5-4C1A-8460-15F3234A8415}" type="pres">
      <dgm:prSet presAssocID="{E30D62F3-5914-4B87-9563-D020CED4FFC3}" presName="sibTrans" presStyleCnt="0"/>
      <dgm:spPr/>
    </dgm:pt>
    <dgm:pt modelId="{98001EC5-E623-4527-8348-8E888A6D5744}" type="pres">
      <dgm:prSet presAssocID="{3A1BF00F-2E61-40D3-A6C7-A0744FD4F70C}" presName="node" presStyleLbl="node1" presStyleIdx="2" presStyleCnt="4">
        <dgm:presLayoutVars>
          <dgm:bulletEnabled val="1"/>
        </dgm:presLayoutVars>
      </dgm:prSet>
      <dgm:spPr/>
    </dgm:pt>
    <dgm:pt modelId="{3506515E-A83C-46B5-83C1-85BFE807CCFD}" type="pres">
      <dgm:prSet presAssocID="{B2E4FEAA-FDFC-4808-8E77-C90163EDD679}" presName="sibTrans" presStyleCnt="0"/>
      <dgm:spPr/>
    </dgm:pt>
    <dgm:pt modelId="{8E830324-65CF-4B57-BFFB-A08168C53AF2}" type="pres">
      <dgm:prSet presAssocID="{BB538257-34E0-42CE-9041-F322AD52EE8A}" presName="node" presStyleLbl="node1" presStyleIdx="3" presStyleCnt="4">
        <dgm:presLayoutVars>
          <dgm:bulletEnabled val="1"/>
        </dgm:presLayoutVars>
      </dgm:prSet>
      <dgm:spPr/>
    </dgm:pt>
  </dgm:ptLst>
  <dgm:cxnLst>
    <dgm:cxn modelId="{FE39E019-39C6-4A28-9FBD-76214F12653E}" type="presOf" srcId="{4E24B8EF-73D5-4ADA-BE5A-FFFEBA46D2DC}" destId="{EC35733F-D8EF-4396-AFA6-453D9B09CE38}" srcOrd="0" destOrd="0" presId="urn:microsoft.com/office/officeart/2005/8/layout/default"/>
    <dgm:cxn modelId="{77A1F044-0000-4C33-9D38-9EB866F51BB6}" srcId="{4E24B8EF-73D5-4ADA-BE5A-FFFEBA46D2DC}" destId="{BB538257-34E0-42CE-9041-F322AD52EE8A}" srcOrd="3" destOrd="0" parTransId="{131F5464-9D4C-461F-98F3-3C172713810C}" sibTransId="{E129B80F-5C8F-4B83-912F-4682D7124179}"/>
    <dgm:cxn modelId="{965E4FDD-B086-4974-B6AF-EF721BC8F772}" srcId="{4E24B8EF-73D5-4ADA-BE5A-FFFEBA46D2DC}" destId="{3A1BF00F-2E61-40D3-A6C7-A0744FD4F70C}" srcOrd="2" destOrd="0" parTransId="{BF005E77-16FF-42E7-AA5E-9FD3618D4D4B}" sibTransId="{B2E4FEAA-FDFC-4808-8E77-C90163EDD679}"/>
    <dgm:cxn modelId="{7F11DBF0-5CDC-4F67-A82B-BCA94A11DF72}" type="presOf" srcId="{221F20C1-75A1-4506-935E-3DC885B01BF2}" destId="{AD4AE18C-D41F-494C-8CFC-7C8889ED0205}" srcOrd="0" destOrd="0" presId="urn:microsoft.com/office/officeart/2005/8/layout/default"/>
    <dgm:cxn modelId="{F5011125-3941-4701-81A9-B620C1A95791}" srcId="{4E24B8EF-73D5-4ADA-BE5A-FFFEBA46D2DC}" destId="{221F20C1-75A1-4506-935E-3DC885B01BF2}" srcOrd="0" destOrd="0" parTransId="{D0E52CF9-F764-44D3-B6B2-32B4FDEDC046}" sibTransId="{BC8AADEC-8F14-4E2D-9985-8F0E8717B2CF}"/>
    <dgm:cxn modelId="{D7807F9B-1B8F-49CB-BE32-C6EE12652C8F}" type="presOf" srcId="{93FA48F9-A47D-4352-AF28-434F79B564A3}" destId="{00568653-C9E7-4B54-9DC0-1FD6662BF3A1}" srcOrd="0" destOrd="0" presId="urn:microsoft.com/office/officeart/2005/8/layout/default"/>
    <dgm:cxn modelId="{C78E93EA-76A5-4095-916D-53E5F8BE8E29}" srcId="{4E24B8EF-73D5-4ADA-BE5A-FFFEBA46D2DC}" destId="{93FA48F9-A47D-4352-AF28-434F79B564A3}" srcOrd="1" destOrd="0" parTransId="{3B6DBD9F-20B2-4B97-A5C6-2C3FDBB19598}" sibTransId="{E30D62F3-5914-4B87-9563-D020CED4FFC3}"/>
    <dgm:cxn modelId="{D1345753-ECC1-49BD-A02E-297166DE7977}" type="presOf" srcId="{BB538257-34E0-42CE-9041-F322AD52EE8A}" destId="{8E830324-65CF-4B57-BFFB-A08168C53AF2}" srcOrd="0" destOrd="0" presId="urn:microsoft.com/office/officeart/2005/8/layout/default"/>
    <dgm:cxn modelId="{E5770C58-32A1-4DAB-9B9C-69331862BA8A}" type="presOf" srcId="{3A1BF00F-2E61-40D3-A6C7-A0744FD4F70C}" destId="{98001EC5-E623-4527-8348-8E888A6D5744}" srcOrd="0" destOrd="0" presId="urn:microsoft.com/office/officeart/2005/8/layout/default"/>
    <dgm:cxn modelId="{6DD07B7E-F5B6-4EB8-960C-EEB8C14D1A6B}" type="presParOf" srcId="{EC35733F-D8EF-4396-AFA6-453D9B09CE38}" destId="{AD4AE18C-D41F-494C-8CFC-7C8889ED0205}" srcOrd="0" destOrd="0" presId="urn:microsoft.com/office/officeart/2005/8/layout/default"/>
    <dgm:cxn modelId="{3F001BD3-43E6-4A69-A739-C884C963D270}" type="presParOf" srcId="{EC35733F-D8EF-4396-AFA6-453D9B09CE38}" destId="{860E02D3-7F3B-4200-8EBB-3EDFC1527CB1}" srcOrd="1" destOrd="0" presId="urn:microsoft.com/office/officeart/2005/8/layout/default"/>
    <dgm:cxn modelId="{4C51F81E-BBFB-4FB6-8188-F28414BD18E1}" type="presParOf" srcId="{EC35733F-D8EF-4396-AFA6-453D9B09CE38}" destId="{00568653-C9E7-4B54-9DC0-1FD6662BF3A1}" srcOrd="2" destOrd="0" presId="urn:microsoft.com/office/officeart/2005/8/layout/default"/>
    <dgm:cxn modelId="{AE9426A5-136B-4AA1-A641-4E0C54156E05}" type="presParOf" srcId="{EC35733F-D8EF-4396-AFA6-453D9B09CE38}" destId="{B6147279-6FE5-4C1A-8460-15F3234A8415}" srcOrd="3" destOrd="0" presId="urn:microsoft.com/office/officeart/2005/8/layout/default"/>
    <dgm:cxn modelId="{47CCA31C-6CC9-4F30-8B20-24018CE78391}" type="presParOf" srcId="{EC35733F-D8EF-4396-AFA6-453D9B09CE38}" destId="{98001EC5-E623-4527-8348-8E888A6D5744}" srcOrd="4" destOrd="0" presId="urn:microsoft.com/office/officeart/2005/8/layout/default"/>
    <dgm:cxn modelId="{BF54466D-FD70-4628-85CF-D43575946DD0}" type="presParOf" srcId="{EC35733F-D8EF-4396-AFA6-453D9B09CE38}" destId="{3506515E-A83C-46B5-83C1-85BFE807CCFD}" srcOrd="5" destOrd="0" presId="urn:microsoft.com/office/officeart/2005/8/layout/default"/>
    <dgm:cxn modelId="{A51EDC62-1E4D-4F88-A6B7-BA386DC5D605}" type="presParOf" srcId="{EC35733F-D8EF-4396-AFA6-453D9B09CE38}" destId="{8E830324-65CF-4B57-BFFB-A08168C53AF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8942CB-ACB9-47E3-B3CC-310C344CF7ED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EEB19BF7-2768-4154-81A8-97222EFEF9FB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uk-UA" sz="2400" dirty="0" smtClean="0"/>
            <a:t>1. значна </a:t>
          </a:r>
          <a:r>
            <a:rPr lang="uk-UA" sz="2400" dirty="0" smtClean="0"/>
            <a:t>частка податків була пере­кладена на землевласників</a:t>
          </a:r>
          <a:endParaRPr lang="uk-UA" sz="2400" dirty="0"/>
        </a:p>
      </dgm:t>
    </dgm:pt>
    <dgm:pt modelId="{A1A53965-96A0-49A1-9687-2545D5FEB4E7}" type="parTrans" cxnId="{C4C466F2-B2F8-48A1-BFB1-081DDF24B7C2}">
      <dgm:prSet/>
      <dgm:spPr/>
      <dgm:t>
        <a:bodyPr/>
        <a:lstStyle/>
        <a:p>
          <a:endParaRPr lang="uk-UA"/>
        </a:p>
      </dgm:t>
    </dgm:pt>
    <dgm:pt modelId="{FEFC04C1-ADB3-4F49-9EE0-4FD91268A16A}" type="sibTrans" cxnId="{C4C466F2-B2F8-48A1-BFB1-081DDF24B7C2}">
      <dgm:prSet/>
      <dgm:spPr/>
      <dgm:t>
        <a:bodyPr/>
        <a:lstStyle/>
        <a:p>
          <a:endParaRPr lang="uk-UA"/>
        </a:p>
      </dgm:t>
    </dgm:pt>
    <dgm:pt modelId="{3A87EFE5-FEB0-4F35-949F-5ED8E0C5E1B6}">
      <dgm:prSet custT="1"/>
      <dgm:spPr/>
      <dgm:t>
        <a:bodyPr/>
        <a:lstStyle/>
        <a:p>
          <a:pPr rtl="0"/>
          <a:r>
            <a:rPr lang="uk-UA" sz="2400" dirty="0" smtClean="0"/>
            <a:t>2. біднякам </a:t>
          </a:r>
          <a:r>
            <a:rPr lang="uk-UA" sz="2400" dirty="0" smtClean="0"/>
            <a:t>надавалися податкові пільги; </a:t>
          </a:r>
          <a:endParaRPr lang="uk-UA" sz="2400" dirty="0"/>
        </a:p>
      </dgm:t>
    </dgm:pt>
    <dgm:pt modelId="{9542D647-27DC-4857-9BB1-00788BE7D5F2}" type="parTrans" cxnId="{D26659EA-F5F8-43C8-99BE-AC01569C799F}">
      <dgm:prSet/>
      <dgm:spPr/>
      <dgm:t>
        <a:bodyPr/>
        <a:lstStyle/>
        <a:p>
          <a:endParaRPr lang="uk-UA"/>
        </a:p>
      </dgm:t>
    </dgm:pt>
    <dgm:pt modelId="{2E4D5D00-EEA5-4452-934C-7A6AEB36DECB}" type="sibTrans" cxnId="{D26659EA-F5F8-43C8-99BE-AC01569C799F}">
      <dgm:prSet/>
      <dgm:spPr/>
      <dgm:t>
        <a:bodyPr/>
        <a:lstStyle/>
        <a:p>
          <a:endParaRPr lang="uk-UA"/>
        </a:p>
      </dgm:t>
    </dgm:pt>
    <dgm:pt modelId="{65CA0759-B90A-4565-9B50-CA4EE94653E8}">
      <dgm:prSet custT="1"/>
      <dgm:spPr/>
      <dgm:t>
        <a:bodyPr/>
        <a:lstStyle/>
        <a:p>
          <a:pPr rtl="0"/>
          <a:r>
            <a:rPr lang="uk-UA" sz="2400" dirty="0" smtClean="0"/>
            <a:t>3. була </a:t>
          </a:r>
          <a:r>
            <a:rPr lang="uk-UA" sz="2400" dirty="0" smtClean="0"/>
            <a:t>зменшена орендна плата на землю; </a:t>
          </a:r>
          <a:endParaRPr lang="uk-UA" sz="2400" dirty="0"/>
        </a:p>
      </dgm:t>
    </dgm:pt>
    <dgm:pt modelId="{A181B262-41B2-40A8-9549-1D24B8754151}" type="parTrans" cxnId="{A4C1E236-172A-4CED-9818-1A13837D6EE0}">
      <dgm:prSet/>
      <dgm:spPr/>
      <dgm:t>
        <a:bodyPr/>
        <a:lstStyle/>
        <a:p>
          <a:endParaRPr lang="uk-UA"/>
        </a:p>
      </dgm:t>
    </dgm:pt>
    <dgm:pt modelId="{29F1AD58-CFFF-49E1-890B-F7CF88B9B093}" type="sibTrans" cxnId="{A4C1E236-172A-4CED-9818-1A13837D6EE0}">
      <dgm:prSet/>
      <dgm:spPr/>
      <dgm:t>
        <a:bodyPr/>
        <a:lstStyle/>
        <a:p>
          <a:endParaRPr lang="uk-UA"/>
        </a:p>
      </dgm:t>
    </dgm:pt>
    <dgm:pt modelId="{4FE6A834-E77C-4073-B1DD-02EBABE22AB0}">
      <dgm:prSet custT="1"/>
      <dgm:spPr/>
      <dgm:t>
        <a:bodyPr/>
        <a:lstStyle/>
        <a:p>
          <a:pPr rtl="0"/>
          <a:r>
            <a:rPr lang="uk-UA" sz="2400" dirty="0" smtClean="0"/>
            <a:t>4. зменшено </a:t>
          </a:r>
          <a:r>
            <a:rPr lang="uk-UA" sz="2400" dirty="0" smtClean="0"/>
            <a:t>торговельне мито; </a:t>
          </a:r>
          <a:endParaRPr lang="uk-UA" sz="2400" dirty="0"/>
        </a:p>
      </dgm:t>
    </dgm:pt>
    <dgm:pt modelId="{47091082-39EF-4DB9-9ECA-4A327921B2BB}" type="parTrans" cxnId="{9823EC85-46FA-4E25-BD34-85163DEBCBCA}">
      <dgm:prSet/>
      <dgm:spPr/>
      <dgm:t>
        <a:bodyPr/>
        <a:lstStyle/>
        <a:p>
          <a:endParaRPr lang="uk-UA"/>
        </a:p>
      </dgm:t>
    </dgm:pt>
    <dgm:pt modelId="{CC55F92A-1F2F-4C2F-8826-0B4C48268E41}" type="sibTrans" cxnId="{9823EC85-46FA-4E25-BD34-85163DEBCBCA}">
      <dgm:prSet/>
      <dgm:spPr/>
      <dgm:t>
        <a:bodyPr/>
        <a:lstStyle/>
        <a:p>
          <a:endParaRPr lang="uk-UA"/>
        </a:p>
      </dgm:t>
    </dgm:pt>
    <dgm:pt modelId="{F02B6D33-2D54-4490-948E-F1B5F458BC64}">
      <dgm:prSet custT="1"/>
      <dgm:spPr/>
      <dgm:t>
        <a:bodyPr/>
        <a:lstStyle/>
        <a:p>
          <a:pPr rtl="0"/>
          <a:r>
            <a:rPr lang="uk-UA" sz="2400" dirty="0" smtClean="0"/>
            <a:t>5. дозво­лено </a:t>
          </a:r>
          <a:r>
            <a:rPr lang="uk-UA" sz="2400" dirty="0" smtClean="0"/>
            <a:t>вільне ввезення іноземних товарів;</a:t>
          </a:r>
          <a:endParaRPr lang="uk-UA" sz="2400" dirty="0"/>
        </a:p>
      </dgm:t>
    </dgm:pt>
    <dgm:pt modelId="{A9462DE7-550A-49F6-9EC4-D4176385CB91}" type="parTrans" cxnId="{C9FFF6B7-D961-417C-95EB-80B9BD06345C}">
      <dgm:prSet/>
      <dgm:spPr/>
      <dgm:t>
        <a:bodyPr/>
        <a:lstStyle/>
        <a:p>
          <a:endParaRPr lang="uk-UA"/>
        </a:p>
      </dgm:t>
    </dgm:pt>
    <dgm:pt modelId="{B9750D70-2197-4689-AE81-3CCA9A1A1122}" type="sibTrans" cxnId="{C9FFF6B7-D961-417C-95EB-80B9BD06345C}">
      <dgm:prSet/>
      <dgm:spPr/>
      <dgm:t>
        <a:bodyPr/>
        <a:lstStyle/>
        <a:p>
          <a:endParaRPr lang="uk-UA"/>
        </a:p>
      </dgm:t>
    </dgm:pt>
    <dgm:pt modelId="{6E1C6A3B-02C2-4489-8C2F-42175F988AC9}">
      <dgm:prSet custT="1"/>
      <dgm:spPr/>
      <dgm:t>
        <a:bodyPr/>
        <a:lstStyle/>
        <a:p>
          <a:pPr rtl="0"/>
          <a:r>
            <a:rPr lang="uk-UA" sz="2400" dirty="0" smtClean="0"/>
            <a:t>6. жінки </a:t>
          </a:r>
          <a:r>
            <a:rPr lang="uk-UA" sz="2400" dirty="0" smtClean="0"/>
            <a:t>отримали право на освіту та рівний доступ до державних посад.</a:t>
          </a:r>
          <a:endParaRPr lang="uk-UA" sz="2400" dirty="0"/>
        </a:p>
      </dgm:t>
    </dgm:pt>
    <dgm:pt modelId="{8B5A858F-AD7A-4357-9F9E-368EC3EB43AF}" type="parTrans" cxnId="{2B6DAF66-D11C-4350-9371-5B2F1771C267}">
      <dgm:prSet/>
      <dgm:spPr/>
      <dgm:t>
        <a:bodyPr/>
        <a:lstStyle/>
        <a:p>
          <a:endParaRPr lang="uk-UA"/>
        </a:p>
      </dgm:t>
    </dgm:pt>
    <dgm:pt modelId="{1955B534-3B56-4EB6-8548-F6384238F922}" type="sibTrans" cxnId="{2B6DAF66-D11C-4350-9371-5B2F1771C267}">
      <dgm:prSet/>
      <dgm:spPr/>
      <dgm:t>
        <a:bodyPr/>
        <a:lstStyle/>
        <a:p>
          <a:endParaRPr lang="uk-UA"/>
        </a:p>
      </dgm:t>
    </dgm:pt>
    <dgm:pt modelId="{74B54FC2-620F-4874-85DF-5A07EEF3E4F6}" type="pres">
      <dgm:prSet presAssocID="{4A8942CB-ACB9-47E3-B3CC-310C344CF7E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E47B4D0-3F3D-4B8D-9720-D5DD02A926C2}" type="pres">
      <dgm:prSet presAssocID="{EEB19BF7-2768-4154-81A8-97222EFEF9FB}" presName="circ1" presStyleLbl="vennNode1" presStyleIdx="0" presStyleCnt="6"/>
      <dgm:spPr/>
    </dgm:pt>
    <dgm:pt modelId="{1354829D-F861-4945-A1C1-919E9D46CD11}" type="pres">
      <dgm:prSet presAssocID="{EEB19BF7-2768-4154-81A8-97222EFEF9FB}" presName="circ1Tx" presStyleLbl="revTx" presStyleIdx="0" presStyleCnt="0" custScaleX="2155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DCDE6E3-1BC8-4A95-9F27-C938E1D268C2}" type="pres">
      <dgm:prSet presAssocID="{3A87EFE5-FEB0-4F35-949F-5ED8E0C5E1B6}" presName="circ2" presStyleLbl="vennNode1" presStyleIdx="1" presStyleCnt="6"/>
      <dgm:spPr/>
    </dgm:pt>
    <dgm:pt modelId="{82BE4BB4-D4AE-4276-908E-F8494FBB53EB}" type="pres">
      <dgm:prSet presAssocID="{3A87EFE5-FEB0-4F35-949F-5ED8E0C5E1B6}" presName="circ2Tx" presStyleLbl="revTx" presStyleIdx="0" presStyleCnt="0" custScaleX="138470" custLinFactNeighborX="25742" custLinFactNeighborY="66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0D2AD38-CA6D-4412-9B85-E158F9ADF501}" type="pres">
      <dgm:prSet presAssocID="{65CA0759-B90A-4565-9B50-CA4EE94653E8}" presName="circ3" presStyleLbl="vennNode1" presStyleIdx="2" presStyleCnt="6"/>
      <dgm:spPr/>
    </dgm:pt>
    <dgm:pt modelId="{10A9EC90-9A94-49B2-A1AC-624B99A19335}" type="pres">
      <dgm:prSet presAssocID="{65CA0759-B90A-4565-9B50-CA4EE94653E8}" presName="circ3Tx" presStyleLbl="revTx" presStyleIdx="0" presStyleCnt="0" custScaleX="149249" custLinFactNeighborX="32665" custLinFactNeighborY="17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5D6E573-EE89-4467-8D9C-6A7B079051FB}" type="pres">
      <dgm:prSet presAssocID="{4FE6A834-E77C-4073-B1DD-02EBABE22AB0}" presName="circ4" presStyleLbl="vennNode1" presStyleIdx="3" presStyleCnt="6"/>
      <dgm:spPr/>
    </dgm:pt>
    <dgm:pt modelId="{C1F6EA73-AA6F-42D4-B30A-A9278DBEE46D}" type="pres">
      <dgm:prSet presAssocID="{4FE6A834-E77C-4073-B1DD-02EBABE22AB0}" presName="circ4Tx" presStyleLbl="revTx" presStyleIdx="0" presStyleCnt="0" custScaleX="2060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57B5991-C893-475F-9617-37217B1F4417}" type="pres">
      <dgm:prSet presAssocID="{F02B6D33-2D54-4490-948E-F1B5F458BC64}" presName="circ5" presStyleLbl="vennNode1" presStyleIdx="4" presStyleCnt="6"/>
      <dgm:spPr/>
    </dgm:pt>
    <dgm:pt modelId="{F9BDE706-56AB-4EDB-BA0E-A7060A91BB59}" type="pres">
      <dgm:prSet presAssocID="{F02B6D33-2D54-4490-948E-F1B5F458BC64}" presName="circ5Tx" presStyleLbl="revTx" presStyleIdx="0" presStyleCnt="0" custScaleX="159054" custLinFactNeighborX="-37117" custLinFactNeighborY="68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DDFD8F9-D2FD-4B6B-87A3-14E23D835FE1}" type="pres">
      <dgm:prSet presAssocID="{6E1C6A3B-02C2-4489-8C2F-42175F988AC9}" presName="circ6" presStyleLbl="vennNode1" presStyleIdx="5" presStyleCnt="6"/>
      <dgm:spPr/>
    </dgm:pt>
    <dgm:pt modelId="{D790610A-1D99-4CEE-B470-666E2FFAB6F1}" type="pres">
      <dgm:prSet presAssocID="{6E1C6A3B-02C2-4489-8C2F-42175F988AC9}" presName="circ6Tx" presStyleLbl="revTx" presStyleIdx="0" presStyleCnt="0" custScaleX="187572" custLinFactNeighborX="-51485" custLinFactNeighborY="17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506183B-0ED8-4243-9F9A-EB89B12A199B}" type="presOf" srcId="{3A87EFE5-FEB0-4F35-949F-5ED8E0C5E1B6}" destId="{82BE4BB4-D4AE-4276-908E-F8494FBB53EB}" srcOrd="0" destOrd="0" presId="urn:microsoft.com/office/officeart/2005/8/layout/venn1"/>
    <dgm:cxn modelId="{9823EC85-46FA-4E25-BD34-85163DEBCBCA}" srcId="{4A8942CB-ACB9-47E3-B3CC-310C344CF7ED}" destId="{4FE6A834-E77C-4073-B1DD-02EBABE22AB0}" srcOrd="3" destOrd="0" parTransId="{47091082-39EF-4DB9-9ECA-4A327921B2BB}" sibTransId="{CC55F92A-1F2F-4C2F-8826-0B4C48268E41}"/>
    <dgm:cxn modelId="{57EC37D3-5F93-4908-9C35-916C7F83421C}" type="presOf" srcId="{6E1C6A3B-02C2-4489-8C2F-42175F988AC9}" destId="{D790610A-1D99-4CEE-B470-666E2FFAB6F1}" srcOrd="0" destOrd="0" presId="urn:microsoft.com/office/officeart/2005/8/layout/venn1"/>
    <dgm:cxn modelId="{C9FFF6B7-D961-417C-95EB-80B9BD06345C}" srcId="{4A8942CB-ACB9-47E3-B3CC-310C344CF7ED}" destId="{F02B6D33-2D54-4490-948E-F1B5F458BC64}" srcOrd="4" destOrd="0" parTransId="{A9462DE7-550A-49F6-9EC4-D4176385CB91}" sibTransId="{B9750D70-2197-4689-AE81-3CCA9A1A1122}"/>
    <dgm:cxn modelId="{A4C1E236-172A-4CED-9818-1A13837D6EE0}" srcId="{4A8942CB-ACB9-47E3-B3CC-310C344CF7ED}" destId="{65CA0759-B90A-4565-9B50-CA4EE94653E8}" srcOrd="2" destOrd="0" parTransId="{A181B262-41B2-40A8-9549-1D24B8754151}" sibTransId="{29F1AD58-CFFF-49E1-890B-F7CF88B9B093}"/>
    <dgm:cxn modelId="{DE064D71-BA8C-445A-B557-2C4A047CE72A}" type="presOf" srcId="{4FE6A834-E77C-4073-B1DD-02EBABE22AB0}" destId="{C1F6EA73-AA6F-42D4-B30A-A9278DBEE46D}" srcOrd="0" destOrd="0" presId="urn:microsoft.com/office/officeart/2005/8/layout/venn1"/>
    <dgm:cxn modelId="{2B6DAF66-D11C-4350-9371-5B2F1771C267}" srcId="{4A8942CB-ACB9-47E3-B3CC-310C344CF7ED}" destId="{6E1C6A3B-02C2-4489-8C2F-42175F988AC9}" srcOrd="5" destOrd="0" parTransId="{8B5A858F-AD7A-4357-9F9E-368EC3EB43AF}" sibTransId="{1955B534-3B56-4EB6-8548-F6384238F922}"/>
    <dgm:cxn modelId="{0051623D-D162-457B-95DB-D4B14CCCFB4E}" type="presOf" srcId="{4A8942CB-ACB9-47E3-B3CC-310C344CF7ED}" destId="{74B54FC2-620F-4874-85DF-5A07EEF3E4F6}" srcOrd="0" destOrd="0" presId="urn:microsoft.com/office/officeart/2005/8/layout/venn1"/>
    <dgm:cxn modelId="{F9B40A16-7213-43A9-A9D7-2FA391BE39FD}" type="presOf" srcId="{65CA0759-B90A-4565-9B50-CA4EE94653E8}" destId="{10A9EC90-9A94-49B2-A1AC-624B99A19335}" srcOrd="0" destOrd="0" presId="urn:microsoft.com/office/officeart/2005/8/layout/venn1"/>
    <dgm:cxn modelId="{5C70A452-38BF-4F06-8B1D-14710C2633D4}" type="presOf" srcId="{EEB19BF7-2768-4154-81A8-97222EFEF9FB}" destId="{1354829D-F861-4945-A1C1-919E9D46CD11}" srcOrd="0" destOrd="0" presId="urn:microsoft.com/office/officeart/2005/8/layout/venn1"/>
    <dgm:cxn modelId="{C4C466F2-B2F8-48A1-BFB1-081DDF24B7C2}" srcId="{4A8942CB-ACB9-47E3-B3CC-310C344CF7ED}" destId="{EEB19BF7-2768-4154-81A8-97222EFEF9FB}" srcOrd="0" destOrd="0" parTransId="{A1A53965-96A0-49A1-9687-2545D5FEB4E7}" sibTransId="{FEFC04C1-ADB3-4F49-9EE0-4FD91268A16A}"/>
    <dgm:cxn modelId="{D26659EA-F5F8-43C8-99BE-AC01569C799F}" srcId="{4A8942CB-ACB9-47E3-B3CC-310C344CF7ED}" destId="{3A87EFE5-FEB0-4F35-949F-5ED8E0C5E1B6}" srcOrd="1" destOrd="0" parTransId="{9542D647-27DC-4857-9BB1-00788BE7D5F2}" sibTransId="{2E4D5D00-EEA5-4452-934C-7A6AEB36DECB}"/>
    <dgm:cxn modelId="{959436B6-8CF7-42A7-8EFC-4EDB244334AC}" type="presOf" srcId="{F02B6D33-2D54-4490-948E-F1B5F458BC64}" destId="{F9BDE706-56AB-4EDB-BA0E-A7060A91BB59}" srcOrd="0" destOrd="0" presId="urn:microsoft.com/office/officeart/2005/8/layout/venn1"/>
    <dgm:cxn modelId="{CD705FE7-7E2A-4066-BEBA-802EBECB63A0}" type="presParOf" srcId="{74B54FC2-620F-4874-85DF-5A07EEF3E4F6}" destId="{7E47B4D0-3F3D-4B8D-9720-D5DD02A926C2}" srcOrd="0" destOrd="0" presId="urn:microsoft.com/office/officeart/2005/8/layout/venn1"/>
    <dgm:cxn modelId="{0D89BD2C-6F5D-400B-AD96-5AAC3354D7B0}" type="presParOf" srcId="{74B54FC2-620F-4874-85DF-5A07EEF3E4F6}" destId="{1354829D-F861-4945-A1C1-919E9D46CD11}" srcOrd="1" destOrd="0" presId="urn:microsoft.com/office/officeart/2005/8/layout/venn1"/>
    <dgm:cxn modelId="{F26F67A7-1415-4BD9-B986-AD3B70E5A79A}" type="presParOf" srcId="{74B54FC2-620F-4874-85DF-5A07EEF3E4F6}" destId="{3DCDE6E3-1BC8-4A95-9F27-C938E1D268C2}" srcOrd="2" destOrd="0" presId="urn:microsoft.com/office/officeart/2005/8/layout/venn1"/>
    <dgm:cxn modelId="{C064735E-FF2C-4A83-8E78-0A7EBD96C9EF}" type="presParOf" srcId="{74B54FC2-620F-4874-85DF-5A07EEF3E4F6}" destId="{82BE4BB4-D4AE-4276-908E-F8494FBB53EB}" srcOrd="3" destOrd="0" presId="urn:microsoft.com/office/officeart/2005/8/layout/venn1"/>
    <dgm:cxn modelId="{3EB5C2B0-A047-46FA-8A82-4CBB1B4A42CB}" type="presParOf" srcId="{74B54FC2-620F-4874-85DF-5A07EEF3E4F6}" destId="{80D2AD38-CA6D-4412-9B85-E158F9ADF501}" srcOrd="4" destOrd="0" presId="urn:microsoft.com/office/officeart/2005/8/layout/venn1"/>
    <dgm:cxn modelId="{99B4FA44-8F1F-407B-8C49-613975BB624A}" type="presParOf" srcId="{74B54FC2-620F-4874-85DF-5A07EEF3E4F6}" destId="{10A9EC90-9A94-49B2-A1AC-624B99A19335}" srcOrd="5" destOrd="0" presId="urn:microsoft.com/office/officeart/2005/8/layout/venn1"/>
    <dgm:cxn modelId="{3697E7F9-1A6A-49AE-AF84-DEDD6238A1E1}" type="presParOf" srcId="{74B54FC2-620F-4874-85DF-5A07EEF3E4F6}" destId="{C5D6E573-EE89-4467-8D9C-6A7B079051FB}" srcOrd="6" destOrd="0" presId="urn:microsoft.com/office/officeart/2005/8/layout/venn1"/>
    <dgm:cxn modelId="{1BB95581-9C4D-44F9-A684-67E1BDB76E0C}" type="presParOf" srcId="{74B54FC2-620F-4874-85DF-5A07EEF3E4F6}" destId="{C1F6EA73-AA6F-42D4-B30A-A9278DBEE46D}" srcOrd="7" destOrd="0" presId="urn:microsoft.com/office/officeart/2005/8/layout/venn1"/>
    <dgm:cxn modelId="{5502764D-C62F-4895-AD08-2DF0B0FFDC36}" type="presParOf" srcId="{74B54FC2-620F-4874-85DF-5A07EEF3E4F6}" destId="{D57B5991-C893-475F-9617-37217B1F4417}" srcOrd="8" destOrd="0" presId="urn:microsoft.com/office/officeart/2005/8/layout/venn1"/>
    <dgm:cxn modelId="{51A8629A-93AB-4FDD-BA08-D35AA316FC2D}" type="presParOf" srcId="{74B54FC2-620F-4874-85DF-5A07EEF3E4F6}" destId="{F9BDE706-56AB-4EDB-BA0E-A7060A91BB59}" srcOrd="9" destOrd="0" presId="urn:microsoft.com/office/officeart/2005/8/layout/venn1"/>
    <dgm:cxn modelId="{3211E303-BAC9-417A-8D10-FFEB669095B6}" type="presParOf" srcId="{74B54FC2-620F-4874-85DF-5A07EEF3E4F6}" destId="{5DDFD8F9-D2FD-4B6B-87A3-14E23D835FE1}" srcOrd="10" destOrd="0" presId="urn:microsoft.com/office/officeart/2005/8/layout/venn1"/>
    <dgm:cxn modelId="{F23EA6E0-ACCC-42D3-AAB5-CB5D0ECAA8D9}" type="presParOf" srcId="{74B54FC2-620F-4874-85DF-5A07EEF3E4F6}" destId="{D790610A-1D99-4CEE-B470-666E2FFAB6F1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0E40D5-4A5A-433D-BC80-2010138660C5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D1235BA4-85C2-4A5A-9C15-AF5C26CAD6A4}">
      <dgm:prSet custT="1"/>
      <dgm:spPr/>
      <dgm:t>
        <a:bodyPr/>
        <a:lstStyle/>
        <a:p>
          <a:pPr rtl="0"/>
          <a:r>
            <a:rPr lang="uk-UA" sz="24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націоналізм </a:t>
          </a:r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(означав повалення чужоземної маньчжурської династії і створення незалежної Китайської держави); </a:t>
          </a:r>
          <a:endParaRPr lang="uk-UA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C3F911-1362-4B46-80D0-D2862AB49553}" type="parTrans" cxnId="{498D0BE6-D0C3-47B3-95A1-BC883C4268C3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A3C46D-72D1-4828-804B-3D2F8CF9EEA1}" type="sibTrans" cxnId="{498D0BE6-D0C3-47B3-95A1-BC883C4268C3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1BB97D-2ABC-4FF5-B960-B3511AB4B2C2}">
      <dgm:prSet custT="1"/>
      <dgm:spPr/>
      <dgm:t>
        <a:bodyPr/>
        <a:lstStyle/>
        <a:p>
          <a:pPr rtl="0"/>
          <a:r>
            <a:rPr lang="uk-UA" sz="24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народовладдя </a:t>
          </a:r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(передбачав боротьбу за встановлення республікансько-демократичного ладу);</a:t>
          </a:r>
          <a:endParaRPr lang="uk-UA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16D0DB-A907-486D-A980-4E4BC699C823}" type="parTrans" cxnId="{12F25DC0-2293-4BF8-A2C7-EF88C708872F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617B95-191A-4859-87FF-127587D9B953}" type="sibTrans" cxnId="{12F25DC0-2293-4BF8-A2C7-EF88C708872F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1D2DE6-3C3E-4FB8-B79D-DE9BD1933CCB}">
      <dgm:prSet custT="1"/>
      <dgm:spPr/>
      <dgm:t>
        <a:bodyPr/>
        <a:lstStyle/>
        <a:p>
          <a:pPr rtl="0"/>
          <a:r>
            <a:rPr lang="uk-UA" sz="24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народне благоденство  </a:t>
          </a:r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(пропонував «зрівняння в правах на землю» шляхом націоналізації землі).</a:t>
          </a:r>
          <a:endParaRPr lang="uk-UA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741999-0901-4C91-9D6B-49CCB7658A4C}" type="parTrans" cxnId="{3F2B8C8E-525F-4D8E-99B1-4693F156A988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339E08-CFCC-42AE-BD57-694014DDAA96}" type="sibTrans" cxnId="{3F2B8C8E-525F-4D8E-99B1-4693F156A988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C96528-65D6-47DB-BA82-81F301A70E18}" type="pres">
      <dgm:prSet presAssocID="{040E40D5-4A5A-433D-BC80-2010138660C5}" presName="diagram" presStyleCnt="0">
        <dgm:presLayoutVars>
          <dgm:dir/>
          <dgm:resizeHandles val="exact"/>
        </dgm:presLayoutVars>
      </dgm:prSet>
      <dgm:spPr/>
    </dgm:pt>
    <dgm:pt modelId="{DC10F6F2-A99D-49E2-89BB-4D0759D20326}" type="pres">
      <dgm:prSet presAssocID="{D1235BA4-85C2-4A5A-9C15-AF5C26CAD6A4}" presName="node" presStyleLbl="node1" presStyleIdx="0" presStyleCnt="3" custScaleY="230291" custLinFactNeighborX="4057" custLinFactNeighborY="-34">
        <dgm:presLayoutVars>
          <dgm:bulletEnabled val="1"/>
        </dgm:presLayoutVars>
      </dgm:prSet>
      <dgm:spPr/>
    </dgm:pt>
    <dgm:pt modelId="{9B0A5C10-AD1A-452D-BF49-A9A0D3A5BE9D}" type="pres">
      <dgm:prSet presAssocID="{E4A3C46D-72D1-4828-804B-3D2F8CF9EEA1}" presName="sibTrans" presStyleCnt="0"/>
      <dgm:spPr/>
    </dgm:pt>
    <dgm:pt modelId="{EAD72997-8162-454B-98AC-F97A207E4EFD}" type="pres">
      <dgm:prSet presAssocID="{031BB97D-2ABC-4FF5-B960-B3511AB4B2C2}" presName="node" presStyleLbl="node1" presStyleIdx="1" presStyleCnt="3" custScaleY="230681" custLinFactNeighborX="371" custLinFactNeighborY="1071">
        <dgm:presLayoutVars>
          <dgm:bulletEnabled val="1"/>
        </dgm:presLayoutVars>
      </dgm:prSet>
      <dgm:spPr/>
    </dgm:pt>
    <dgm:pt modelId="{472D0E77-AACC-4CDC-ADA5-AC333200EC4F}" type="pres">
      <dgm:prSet presAssocID="{6C617B95-191A-4859-87FF-127587D9B953}" presName="sibTrans" presStyleCnt="0"/>
      <dgm:spPr/>
    </dgm:pt>
    <dgm:pt modelId="{F3B93109-D6F2-4EEE-96E2-480AAAAB170E}" type="pres">
      <dgm:prSet presAssocID="{351D2DE6-3C3E-4FB8-B79D-DE9BD1933CCB}" presName="node" presStyleLbl="node1" presStyleIdx="2" presStyleCnt="3" custScaleX="115046" custScaleY="226320">
        <dgm:presLayoutVars>
          <dgm:bulletEnabled val="1"/>
        </dgm:presLayoutVars>
      </dgm:prSet>
      <dgm:spPr/>
    </dgm:pt>
  </dgm:ptLst>
  <dgm:cxnLst>
    <dgm:cxn modelId="{41187911-FEB4-40F6-BEF4-40A14532A488}" type="presOf" srcId="{351D2DE6-3C3E-4FB8-B79D-DE9BD1933CCB}" destId="{F3B93109-D6F2-4EEE-96E2-480AAAAB170E}" srcOrd="0" destOrd="0" presId="urn:microsoft.com/office/officeart/2005/8/layout/default"/>
    <dgm:cxn modelId="{3F2B8C8E-525F-4D8E-99B1-4693F156A988}" srcId="{040E40D5-4A5A-433D-BC80-2010138660C5}" destId="{351D2DE6-3C3E-4FB8-B79D-DE9BD1933CCB}" srcOrd="2" destOrd="0" parTransId="{8F741999-0901-4C91-9D6B-49CCB7658A4C}" sibTransId="{39339E08-CFCC-42AE-BD57-694014DDAA96}"/>
    <dgm:cxn modelId="{6F3ED165-5FC0-41CB-B37C-8C48A238D935}" type="presOf" srcId="{031BB97D-2ABC-4FF5-B960-B3511AB4B2C2}" destId="{EAD72997-8162-454B-98AC-F97A207E4EFD}" srcOrd="0" destOrd="0" presId="urn:microsoft.com/office/officeart/2005/8/layout/default"/>
    <dgm:cxn modelId="{12F25DC0-2293-4BF8-A2C7-EF88C708872F}" srcId="{040E40D5-4A5A-433D-BC80-2010138660C5}" destId="{031BB97D-2ABC-4FF5-B960-B3511AB4B2C2}" srcOrd="1" destOrd="0" parTransId="{DE16D0DB-A907-486D-A980-4E4BC699C823}" sibTransId="{6C617B95-191A-4859-87FF-127587D9B953}"/>
    <dgm:cxn modelId="{C32B630B-D7C9-4B0B-9539-8B1BD9C1BDCB}" type="presOf" srcId="{040E40D5-4A5A-433D-BC80-2010138660C5}" destId="{42C96528-65D6-47DB-BA82-81F301A70E18}" srcOrd="0" destOrd="0" presId="urn:microsoft.com/office/officeart/2005/8/layout/default"/>
    <dgm:cxn modelId="{E283A908-B1FF-44FC-8EFC-318F33ED48CC}" type="presOf" srcId="{D1235BA4-85C2-4A5A-9C15-AF5C26CAD6A4}" destId="{DC10F6F2-A99D-49E2-89BB-4D0759D20326}" srcOrd="0" destOrd="0" presId="urn:microsoft.com/office/officeart/2005/8/layout/default"/>
    <dgm:cxn modelId="{498D0BE6-D0C3-47B3-95A1-BC883C4268C3}" srcId="{040E40D5-4A5A-433D-BC80-2010138660C5}" destId="{D1235BA4-85C2-4A5A-9C15-AF5C26CAD6A4}" srcOrd="0" destOrd="0" parTransId="{82C3F911-1362-4B46-80D0-D2862AB49553}" sibTransId="{E4A3C46D-72D1-4828-804B-3D2F8CF9EEA1}"/>
    <dgm:cxn modelId="{DA06A500-0AE9-4941-9862-EFEC7E5DCBB9}" type="presParOf" srcId="{42C96528-65D6-47DB-BA82-81F301A70E18}" destId="{DC10F6F2-A99D-49E2-89BB-4D0759D20326}" srcOrd="0" destOrd="0" presId="urn:microsoft.com/office/officeart/2005/8/layout/default"/>
    <dgm:cxn modelId="{EA1E6D10-3543-4A48-97B2-92327CA0C7C4}" type="presParOf" srcId="{42C96528-65D6-47DB-BA82-81F301A70E18}" destId="{9B0A5C10-AD1A-452D-BF49-A9A0D3A5BE9D}" srcOrd="1" destOrd="0" presId="urn:microsoft.com/office/officeart/2005/8/layout/default"/>
    <dgm:cxn modelId="{A2931B0C-A975-43AB-A478-480D0BA442E5}" type="presParOf" srcId="{42C96528-65D6-47DB-BA82-81F301A70E18}" destId="{EAD72997-8162-454B-98AC-F97A207E4EFD}" srcOrd="2" destOrd="0" presId="urn:microsoft.com/office/officeart/2005/8/layout/default"/>
    <dgm:cxn modelId="{5722520B-E2A1-4741-B904-FFC7DA1FCD61}" type="presParOf" srcId="{42C96528-65D6-47DB-BA82-81F301A70E18}" destId="{472D0E77-AACC-4CDC-ADA5-AC333200EC4F}" srcOrd="3" destOrd="0" presId="urn:microsoft.com/office/officeart/2005/8/layout/default"/>
    <dgm:cxn modelId="{3E7FFEC6-89D9-456E-9793-E8DA923F1BF0}" type="presParOf" srcId="{42C96528-65D6-47DB-BA82-81F301A70E18}" destId="{F3B93109-D6F2-4EEE-96E2-480AAAAB170E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E68FB-EDB0-4D54-8381-01B2DA1C2FAD}">
      <dsp:nvSpPr>
        <dsp:cNvPr id="0" name=""/>
        <dsp:cNvSpPr/>
      </dsp:nvSpPr>
      <dsp:spPr>
        <a:xfrm rot="1333735">
          <a:off x="1067310" y="4026537"/>
          <a:ext cx="3139414" cy="55019"/>
        </a:xfrm>
        <a:custGeom>
          <a:avLst/>
          <a:gdLst/>
          <a:ahLst/>
          <a:cxnLst/>
          <a:rect l="0" t="0" r="0" b="0"/>
          <a:pathLst>
            <a:path>
              <a:moveTo>
                <a:pt x="0" y="27509"/>
              </a:moveTo>
              <a:lnTo>
                <a:pt x="3139414" y="275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6EE275-4761-49B1-B767-9B1E6E0CC65D}">
      <dsp:nvSpPr>
        <dsp:cNvPr id="0" name=""/>
        <dsp:cNvSpPr/>
      </dsp:nvSpPr>
      <dsp:spPr>
        <a:xfrm rot="10088">
          <a:off x="1183967" y="3087792"/>
          <a:ext cx="2012848" cy="55019"/>
        </a:xfrm>
        <a:custGeom>
          <a:avLst/>
          <a:gdLst/>
          <a:ahLst/>
          <a:cxnLst/>
          <a:rect l="0" t="0" r="0" b="0"/>
          <a:pathLst>
            <a:path>
              <a:moveTo>
                <a:pt x="0" y="27509"/>
              </a:moveTo>
              <a:lnTo>
                <a:pt x="2012848" y="275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6166CB-1871-4E91-8B9B-12AFB97F5102}">
      <dsp:nvSpPr>
        <dsp:cNvPr id="0" name=""/>
        <dsp:cNvSpPr/>
      </dsp:nvSpPr>
      <dsp:spPr>
        <a:xfrm rot="20305965">
          <a:off x="1077126" y="2182469"/>
          <a:ext cx="3052144" cy="55019"/>
        </a:xfrm>
        <a:custGeom>
          <a:avLst/>
          <a:gdLst/>
          <a:ahLst/>
          <a:cxnLst/>
          <a:rect l="0" t="0" r="0" b="0"/>
          <a:pathLst>
            <a:path>
              <a:moveTo>
                <a:pt x="0" y="27509"/>
              </a:moveTo>
              <a:lnTo>
                <a:pt x="3052144" y="275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C9EF5-3AAD-4F4F-A614-48EC8417EEAE}">
      <dsp:nvSpPr>
        <dsp:cNvPr id="0" name=""/>
        <dsp:cNvSpPr/>
      </dsp:nvSpPr>
      <dsp:spPr>
        <a:xfrm>
          <a:off x="-309967" y="1893208"/>
          <a:ext cx="2887593" cy="244956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5B8C0A-1126-481A-9BE7-CC23CF269312}">
      <dsp:nvSpPr>
        <dsp:cNvPr id="0" name=""/>
        <dsp:cNvSpPr/>
      </dsp:nvSpPr>
      <dsp:spPr>
        <a:xfrm>
          <a:off x="3394269" y="14670"/>
          <a:ext cx="4619635" cy="1939260"/>
        </a:xfrm>
        <a:prstGeom prst="ellipse">
          <a:avLst/>
        </a:prstGeom>
        <a:solidFill>
          <a:srgbClr val="2DF3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Китай збільшив вивіз своїх товарів в західні країни, але не купував європейських товарів.</a:t>
          </a:r>
          <a:endParaRPr lang="uk-UA" sz="2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70799" y="298668"/>
        <a:ext cx="3266575" cy="1371264"/>
      </dsp:txXfrm>
    </dsp:sp>
    <dsp:sp modelId="{B31FDE55-9642-46C1-8C4D-DFEF5613364C}">
      <dsp:nvSpPr>
        <dsp:cNvPr id="0" name=""/>
        <dsp:cNvSpPr/>
      </dsp:nvSpPr>
      <dsp:spPr>
        <a:xfrm>
          <a:off x="3196751" y="2119141"/>
          <a:ext cx="4817153" cy="2012364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Велика Британія ввозила до Китаю опіум.</a:t>
          </a:r>
          <a:endParaRPr lang="uk-UA" sz="2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02207" y="2413845"/>
        <a:ext cx="3406241" cy="1422956"/>
      </dsp:txXfrm>
    </dsp:sp>
    <dsp:sp modelId="{1F81A994-9563-45F2-BAED-CB73E73E41D7}">
      <dsp:nvSpPr>
        <dsp:cNvPr id="0" name=""/>
        <dsp:cNvSpPr/>
      </dsp:nvSpPr>
      <dsp:spPr>
        <a:xfrm>
          <a:off x="3525398" y="4305323"/>
          <a:ext cx="4459007" cy="2045889"/>
        </a:xfrm>
        <a:prstGeom prst="ellipse">
          <a:avLst/>
        </a:prstGeom>
        <a:solidFill>
          <a:srgbClr val="CC00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>
              <a:solidFill>
                <a:srgbClr val="002060"/>
              </a:solidFill>
            </a:rPr>
            <a:t>Прагнення Британії  «Відкриття» китайського ринку для своїх товарів</a:t>
          </a:r>
          <a:endParaRPr lang="uk-UA" sz="2500" kern="1200" dirty="0">
            <a:solidFill>
              <a:srgbClr val="002060"/>
            </a:solidFill>
          </a:endParaRPr>
        </a:p>
      </dsp:txBody>
      <dsp:txXfrm>
        <a:off x="4178404" y="4604937"/>
        <a:ext cx="3152995" cy="14466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AE18C-D41F-494C-8CFC-7C8889ED0205}">
      <dsp:nvSpPr>
        <dsp:cNvPr id="0" name=""/>
        <dsp:cNvSpPr/>
      </dsp:nvSpPr>
      <dsp:spPr>
        <a:xfrm>
          <a:off x="620153" y="2033"/>
          <a:ext cx="3637248" cy="218234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>
              <a:solidFill>
                <a:srgbClr val="002060"/>
              </a:solidFill>
            </a:rPr>
            <a:t>Важке становище китайського народу після Першої опіумної війни</a:t>
          </a:r>
          <a:endParaRPr lang="uk-UA" sz="2500" kern="1200">
            <a:solidFill>
              <a:srgbClr val="002060"/>
            </a:solidFill>
          </a:endParaRPr>
        </a:p>
      </dsp:txBody>
      <dsp:txXfrm>
        <a:off x="620153" y="2033"/>
        <a:ext cx="3637248" cy="2182349"/>
      </dsp:txXfrm>
    </dsp:sp>
    <dsp:sp modelId="{00568653-C9E7-4B54-9DC0-1FD6662BF3A1}">
      <dsp:nvSpPr>
        <dsp:cNvPr id="0" name=""/>
        <dsp:cNvSpPr/>
      </dsp:nvSpPr>
      <dsp:spPr>
        <a:xfrm>
          <a:off x="4621126" y="2033"/>
          <a:ext cx="3637248" cy="2182349"/>
        </a:xfrm>
        <a:prstGeom prst="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>
              <a:solidFill>
                <a:srgbClr val="002060"/>
              </a:solidFill>
            </a:rPr>
            <a:t>Посилення феодальної експлуатації, збільшення податків,обезземелення селян</a:t>
          </a:r>
          <a:endParaRPr lang="uk-UA" sz="2500" kern="1200">
            <a:solidFill>
              <a:srgbClr val="002060"/>
            </a:solidFill>
          </a:endParaRPr>
        </a:p>
      </dsp:txBody>
      <dsp:txXfrm>
        <a:off x="4621126" y="2033"/>
        <a:ext cx="3637248" cy="2182349"/>
      </dsp:txXfrm>
    </dsp:sp>
    <dsp:sp modelId="{98001EC5-E623-4527-8348-8E888A6D5744}">
      <dsp:nvSpPr>
        <dsp:cNvPr id="0" name=""/>
        <dsp:cNvSpPr/>
      </dsp:nvSpPr>
      <dsp:spPr>
        <a:xfrm>
          <a:off x="620153" y="2548107"/>
          <a:ext cx="3637248" cy="2182349"/>
        </a:xfrm>
        <a:prstGeom prst="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>
              <a:solidFill>
                <a:srgbClr val="002060"/>
              </a:solidFill>
            </a:rPr>
            <a:t>Антинародна політика маньчжурської династії</a:t>
          </a:r>
          <a:endParaRPr lang="uk-UA" sz="2500" kern="1200">
            <a:solidFill>
              <a:srgbClr val="002060"/>
            </a:solidFill>
          </a:endParaRPr>
        </a:p>
      </dsp:txBody>
      <dsp:txXfrm>
        <a:off x="620153" y="2548107"/>
        <a:ext cx="3637248" cy="2182349"/>
      </dsp:txXfrm>
    </dsp:sp>
    <dsp:sp modelId="{8E830324-65CF-4B57-BFFB-A08168C53AF2}">
      <dsp:nvSpPr>
        <dsp:cNvPr id="0" name=""/>
        <dsp:cNvSpPr/>
      </dsp:nvSpPr>
      <dsp:spPr>
        <a:xfrm>
          <a:off x="4621126" y="2548107"/>
          <a:ext cx="3637248" cy="2182349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>
              <a:solidFill>
                <a:srgbClr val="002060"/>
              </a:solidFill>
            </a:rPr>
            <a:t>Втручання європейських держав і США у внутрішні справи Китаю</a:t>
          </a:r>
          <a:endParaRPr lang="uk-UA" sz="2500" kern="1200">
            <a:solidFill>
              <a:srgbClr val="002060"/>
            </a:solidFill>
          </a:endParaRPr>
        </a:p>
      </dsp:txBody>
      <dsp:txXfrm>
        <a:off x="4621126" y="2548107"/>
        <a:ext cx="3637248" cy="21823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7B4D0-3F3D-4B8D-9720-D5DD02A926C2}">
      <dsp:nvSpPr>
        <dsp:cNvPr id="0" name=""/>
        <dsp:cNvSpPr/>
      </dsp:nvSpPr>
      <dsp:spPr>
        <a:xfrm>
          <a:off x="3770959" y="1034897"/>
          <a:ext cx="1386457" cy="138645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354829D-F861-4945-A1C1-919E9D46CD11}">
      <dsp:nvSpPr>
        <dsp:cNvPr id="0" name=""/>
        <dsp:cNvSpPr/>
      </dsp:nvSpPr>
      <dsp:spPr>
        <a:xfrm>
          <a:off x="2596360" y="0"/>
          <a:ext cx="3735653" cy="9440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1. значна </a:t>
          </a:r>
          <a:r>
            <a:rPr lang="uk-UA" sz="2400" kern="1200" dirty="0" smtClean="0"/>
            <a:t>частка податків була пере­кладена на землевласників</a:t>
          </a:r>
          <a:endParaRPr lang="uk-UA" sz="2400" kern="1200" dirty="0"/>
        </a:p>
      </dsp:txBody>
      <dsp:txXfrm>
        <a:off x="2596360" y="0"/>
        <a:ext cx="3735653" cy="944085"/>
      </dsp:txXfrm>
    </dsp:sp>
    <dsp:sp modelId="{3DCDE6E3-1BC8-4A95-9F27-C938E1D268C2}">
      <dsp:nvSpPr>
        <dsp:cNvPr id="0" name=""/>
        <dsp:cNvSpPr/>
      </dsp:nvSpPr>
      <dsp:spPr>
        <a:xfrm>
          <a:off x="4220980" y="1294746"/>
          <a:ext cx="1386457" cy="1386457"/>
        </a:xfrm>
        <a:prstGeom prst="ellipse">
          <a:avLst/>
        </a:prstGeom>
        <a:solidFill>
          <a:schemeClr val="accent4">
            <a:alpha val="50000"/>
            <a:hueOff val="2079139"/>
            <a:satOff val="-9594"/>
            <a:lumOff val="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2BE4BB4-D4AE-4276-908E-F8494FBB53EB}">
      <dsp:nvSpPr>
        <dsp:cNvPr id="0" name=""/>
        <dsp:cNvSpPr/>
      </dsp:nvSpPr>
      <dsp:spPr>
        <a:xfrm>
          <a:off x="5817135" y="967952"/>
          <a:ext cx="2274195" cy="103399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2. біднякам </a:t>
          </a:r>
          <a:r>
            <a:rPr lang="uk-UA" sz="2400" kern="1200" dirty="0" smtClean="0"/>
            <a:t>надавалися податкові пільги; </a:t>
          </a:r>
          <a:endParaRPr lang="uk-UA" sz="2400" kern="1200" dirty="0"/>
        </a:p>
      </dsp:txBody>
      <dsp:txXfrm>
        <a:off x="5817135" y="967952"/>
        <a:ext cx="2274195" cy="1033998"/>
      </dsp:txXfrm>
    </dsp:sp>
    <dsp:sp modelId="{80D2AD38-CA6D-4412-9B85-E158F9ADF501}">
      <dsp:nvSpPr>
        <dsp:cNvPr id="0" name=""/>
        <dsp:cNvSpPr/>
      </dsp:nvSpPr>
      <dsp:spPr>
        <a:xfrm>
          <a:off x="4220980" y="1814443"/>
          <a:ext cx="1386457" cy="1386457"/>
        </a:xfrm>
        <a:prstGeom prst="ellipse">
          <a:avLst/>
        </a:prstGeom>
        <a:solidFill>
          <a:schemeClr val="accent4">
            <a:alpha val="50000"/>
            <a:hueOff val="4158277"/>
            <a:satOff val="-19187"/>
            <a:lumOff val="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0A9EC90-9A94-49B2-A1AC-624B99A19335}">
      <dsp:nvSpPr>
        <dsp:cNvPr id="0" name=""/>
        <dsp:cNvSpPr/>
      </dsp:nvSpPr>
      <dsp:spPr>
        <a:xfrm>
          <a:off x="5842321" y="2460800"/>
          <a:ext cx="2451227" cy="1155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3. була </a:t>
          </a:r>
          <a:r>
            <a:rPr lang="uk-UA" sz="2400" kern="1200" dirty="0" smtClean="0"/>
            <a:t>зменшена орендна плата на землю; </a:t>
          </a:r>
          <a:endParaRPr lang="uk-UA" sz="2400" kern="1200" dirty="0"/>
        </a:p>
      </dsp:txBody>
      <dsp:txXfrm>
        <a:off x="5842321" y="2460800"/>
        <a:ext cx="2451227" cy="1155381"/>
      </dsp:txXfrm>
    </dsp:sp>
    <dsp:sp modelId="{C5D6E573-EE89-4467-8D9C-6A7B079051FB}">
      <dsp:nvSpPr>
        <dsp:cNvPr id="0" name=""/>
        <dsp:cNvSpPr/>
      </dsp:nvSpPr>
      <dsp:spPr>
        <a:xfrm>
          <a:off x="3770959" y="2074741"/>
          <a:ext cx="1386457" cy="1386457"/>
        </a:xfrm>
        <a:prstGeom prst="ellipse">
          <a:avLst/>
        </a:prstGeom>
        <a:solidFill>
          <a:schemeClr val="accent4">
            <a:alpha val="50000"/>
            <a:hueOff val="6237415"/>
            <a:satOff val="-28781"/>
            <a:lumOff val="1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1F6EA73-AA6F-42D4-B30A-A9278DBEE46D}">
      <dsp:nvSpPr>
        <dsp:cNvPr id="0" name=""/>
        <dsp:cNvSpPr/>
      </dsp:nvSpPr>
      <dsp:spPr>
        <a:xfrm>
          <a:off x="2678707" y="3551561"/>
          <a:ext cx="3570960" cy="94408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4. зменшено </a:t>
          </a:r>
          <a:r>
            <a:rPr lang="uk-UA" sz="2400" kern="1200" dirty="0" smtClean="0"/>
            <a:t>торговельне мито; </a:t>
          </a:r>
          <a:endParaRPr lang="uk-UA" sz="2400" kern="1200" dirty="0"/>
        </a:p>
      </dsp:txBody>
      <dsp:txXfrm>
        <a:off x="2678707" y="3551561"/>
        <a:ext cx="3570960" cy="944085"/>
      </dsp:txXfrm>
    </dsp:sp>
    <dsp:sp modelId="{D57B5991-C893-475F-9617-37217B1F4417}">
      <dsp:nvSpPr>
        <dsp:cNvPr id="0" name=""/>
        <dsp:cNvSpPr/>
      </dsp:nvSpPr>
      <dsp:spPr>
        <a:xfrm>
          <a:off x="3320938" y="1814443"/>
          <a:ext cx="1386457" cy="1386457"/>
        </a:xfrm>
        <a:prstGeom prst="ellipse">
          <a:avLst/>
        </a:prstGeom>
        <a:solidFill>
          <a:schemeClr val="accent4">
            <a:alpha val="50000"/>
            <a:hueOff val="8316554"/>
            <a:satOff val="-38374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9BDE706-56AB-4EDB-BA0E-A7060A91BB59}">
      <dsp:nvSpPr>
        <dsp:cNvPr id="0" name=""/>
        <dsp:cNvSpPr/>
      </dsp:nvSpPr>
      <dsp:spPr>
        <a:xfrm>
          <a:off x="481190" y="2519794"/>
          <a:ext cx="2612262" cy="1155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5. дозво­лено </a:t>
          </a:r>
          <a:r>
            <a:rPr lang="uk-UA" sz="2400" kern="1200" dirty="0" smtClean="0"/>
            <a:t>вільне ввезення іноземних товарів;</a:t>
          </a:r>
          <a:endParaRPr lang="uk-UA" sz="2400" kern="1200" dirty="0"/>
        </a:p>
      </dsp:txBody>
      <dsp:txXfrm>
        <a:off x="481190" y="2519794"/>
        <a:ext cx="2612262" cy="1155381"/>
      </dsp:txXfrm>
    </dsp:sp>
    <dsp:sp modelId="{5DDFD8F9-D2FD-4B6B-87A3-14E23D835FE1}">
      <dsp:nvSpPr>
        <dsp:cNvPr id="0" name=""/>
        <dsp:cNvSpPr/>
      </dsp:nvSpPr>
      <dsp:spPr>
        <a:xfrm>
          <a:off x="3320938" y="1294746"/>
          <a:ext cx="1386457" cy="1386457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790610A-1D99-4CEE-B470-666E2FFAB6F1}">
      <dsp:nvSpPr>
        <dsp:cNvPr id="0" name=""/>
        <dsp:cNvSpPr/>
      </dsp:nvSpPr>
      <dsp:spPr>
        <a:xfrm>
          <a:off x="11027" y="918793"/>
          <a:ext cx="3080634" cy="1155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6. жінки </a:t>
          </a:r>
          <a:r>
            <a:rPr lang="uk-UA" sz="2400" kern="1200" dirty="0" smtClean="0"/>
            <a:t>отримали право на освіту та рівний доступ до державних посад.</a:t>
          </a:r>
          <a:endParaRPr lang="uk-UA" sz="2400" kern="1200" dirty="0"/>
        </a:p>
      </dsp:txBody>
      <dsp:txXfrm>
        <a:off x="11027" y="918793"/>
        <a:ext cx="3080634" cy="11553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0F6F2-A99D-49E2-89BB-4D0759D20326}">
      <dsp:nvSpPr>
        <dsp:cNvPr id="0" name=""/>
        <dsp:cNvSpPr/>
      </dsp:nvSpPr>
      <dsp:spPr>
        <a:xfrm>
          <a:off x="104018" y="323431"/>
          <a:ext cx="2519752" cy="348165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u="sng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націоналізм </a:t>
          </a: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(означав повалення чужоземної маньчжурської династії і створення незалежної Китайської держави); </a:t>
          </a:r>
          <a:endParaRPr lang="uk-UA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4018" y="323431"/>
        <a:ext cx="2519752" cy="3481657"/>
      </dsp:txXfrm>
    </dsp:sp>
    <dsp:sp modelId="{EAD72997-8162-454B-98AC-F97A207E4EFD}">
      <dsp:nvSpPr>
        <dsp:cNvPr id="0" name=""/>
        <dsp:cNvSpPr/>
      </dsp:nvSpPr>
      <dsp:spPr>
        <a:xfrm>
          <a:off x="2782867" y="337189"/>
          <a:ext cx="2519752" cy="3487553"/>
        </a:xfrm>
        <a:prstGeom prst="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u="sng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народовладдя </a:t>
          </a: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(передбачав боротьбу за встановлення республікансько-демократичного ладу);</a:t>
          </a:r>
          <a:endParaRPr lang="uk-UA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82867" y="337189"/>
        <a:ext cx="2519752" cy="3487553"/>
      </dsp:txXfrm>
    </dsp:sp>
    <dsp:sp modelId="{F3B93109-D6F2-4EEE-96E2-480AAAAB170E}">
      <dsp:nvSpPr>
        <dsp:cNvPr id="0" name=""/>
        <dsp:cNvSpPr/>
      </dsp:nvSpPr>
      <dsp:spPr>
        <a:xfrm>
          <a:off x="5545246" y="353963"/>
          <a:ext cx="2898873" cy="3421621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u="sng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народне благоденство  </a:t>
          </a: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(пропонував «зрівняння в правах на землю» шляхом націоналізації землі).</a:t>
          </a:r>
          <a:endParaRPr lang="uk-UA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45246" y="353963"/>
        <a:ext cx="2898873" cy="34216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1850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512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836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77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0119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2084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014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353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978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4004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272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FilmGrain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6E790-E3C7-415E-AD55-F6B3BE5215DC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C4F12-E14E-455A-B7D1-3EF5A6CD69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80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1%D1%80%D0%B8%D1%82%D0%B0%D0%BD%D1%81%D1%8C%D0%BA%D0%B8%D0%B9_%D0%93%D0%BE%D0%BD%D0%BA%D0%BE%D0%BD%D0%B3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1658" y="1958105"/>
            <a:ext cx="6858000" cy="2387600"/>
          </a:xfrm>
          <a:solidFill>
            <a:srgbClr val="CC00FF"/>
          </a:solidFill>
        </p:spPr>
        <p:txBody>
          <a:bodyPr>
            <a:normAutofit fontScale="90000"/>
          </a:bodyPr>
          <a:lstStyle/>
          <a:p>
            <a:r>
              <a:rPr lang="uk-UA" b="1" i="1" dirty="0" smtClean="0"/>
              <a:t>Китай в другій половині ХІХ -  на початку ХХ </a:t>
            </a:r>
            <a:r>
              <a:rPr lang="uk-UA" b="1" i="1" dirty="0" err="1" smtClean="0"/>
              <a:t>ст</a:t>
            </a:r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192652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/>
          <p:cNvSpPr>
            <a:spLocks noGrp="1"/>
          </p:cNvSpPr>
          <p:nvPr>
            <p:ph sz="half" idx="1"/>
          </p:nvPr>
        </p:nvSpPr>
        <p:spPr>
          <a:xfrm>
            <a:off x="274689" y="648929"/>
            <a:ext cx="3886200" cy="5528033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/>
              <a:t>Китай був найбільшою державою в Азії — багатонаціональною </a:t>
            </a:r>
            <a:r>
              <a:rPr lang="uk-UA" dirty="0" smtClean="0"/>
              <a:t>імперією. </a:t>
            </a:r>
            <a:r>
              <a:rPr lang="ru-RU" dirty="0" smtClean="0"/>
              <a:t>На </a:t>
            </a:r>
            <a:r>
              <a:rPr lang="ru-RU" dirty="0" err="1"/>
              <a:t>чолі</a:t>
            </a:r>
            <a:r>
              <a:rPr lang="ru-RU" dirty="0"/>
              <a:t> «</a:t>
            </a:r>
            <a:r>
              <a:rPr lang="ru-RU" dirty="0" err="1"/>
              <a:t>Піднебесної</a:t>
            </a:r>
            <a:r>
              <a:rPr lang="ru-RU" dirty="0"/>
              <a:t> </a:t>
            </a:r>
            <a:r>
              <a:rPr lang="ru-RU" dirty="0" err="1"/>
              <a:t>імперії</a:t>
            </a:r>
            <a:r>
              <a:rPr lang="ru-RU" dirty="0"/>
              <a:t>» стояв </a:t>
            </a:r>
            <a:r>
              <a:rPr lang="ru-RU" dirty="0" err="1"/>
              <a:t>богдихан</a:t>
            </a:r>
            <a:r>
              <a:rPr lang="ru-RU" dirty="0"/>
              <a:t> — </a:t>
            </a:r>
            <a:r>
              <a:rPr lang="ru-RU" dirty="0" err="1"/>
              <a:t>імператор</a:t>
            </a:r>
            <a:r>
              <a:rPr lang="ru-RU" dirty="0"/>
              <a:t> </a:t>
            </a:r>
            <a:r>
              <a:rPr lang="ru-RU" dirty="0" err="1"/>
              <a:t>династії</a:t>
            </a:r>
            <a:r>
              <a:rPr lang="ru-RU" dirty="0"/>
              <a:t> Цин, </a:t>
            </a:r>
            <a:r>
              <a:rPr lang="ru-RU" dirty="0" err="1"/>
              <a:t>влада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необмеженою</a:t>
            </a:r>
            <a:r>
              <a:rPr lang="ru-RU" dirty="0"/>
              <a:t>. </a:t>
            </a:r>
            <a:r>
              <a:rPr lang="uk-UA" dirty="0"/>
              <a:t>Усю територію, яку завоювали маньчжури, називали імперією Цин.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356" y="333630"/>
            <a:ext cx="4473369" cy="3323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14605" b="15649"/>
          <a:stretch/>
        </p:blipFill>
        <p:spPr>
          <a:xfrm>
            <a:off x="4685537" y="3657599"/>
            <a:ext cx="3853006" cy="2300748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5247083" y="6082935"/>
            <a:ext cx="2729914" cy="369332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uk-UA" b="0" i="1" dirty="0" smtClean="0">
                <a:solidFill>
                  <a:srgbClr val="333333"/>
                </a:solidFill>
                <a:effectLst/>
                <a:latin typeface="Helvetica Neue"/>
              </a:rPr>
              <a:t>Китайський імператор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0716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06477" y="383458"/>
            <a:ext cx="3903407" cy="6174658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/>
              <a:t>Китай був «закритий» для іноземного капіталу, усі торговельні операції здійснювалися через одну фірму, яку підтримувала держава. Європейські підприємці марно намагалися «відкрити» китайський ринок для своїх товарів. Оскільки Китай обходився виробленою в країні продукцією, то не потребував європейських товарів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270" y="178056"/>
            <a:ext cx="4260440" cy="33713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270" y="3665742"/>
            <a:ext cx="4260440" cy="282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6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13006" y="208217"/>
            <a:ext cx="4316977" cy="6248350"/>
          </a:xfrm>
          <a:solidFill>
            <a:srgbClr val="2DF336"/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uk-UA" dirty="0" smtClean="0"/>
              <a:t>Криза </a:t>
            </a:r>
            <a:r>
              <a:rPr lang="uk-UA" dirty="0"/>
              <a:t>імперії розпочалася зі збільшенням ввезення до Китаю опіуму та знеціненням китайських мідних грошей і вивезенням до Європи сріб­них. Основним наслідком кризи стало руйнування традиційної влади імператора та зубожіння населення. Цей процес викликав наростання соціальної напруги в китайському суспільстві</a:t>
            </a:r>
            <a:endParaRPr lang="ru-RU" dirty="0" smtClean="0"/>
          </a:p>
          <a:p>
            <a:pPr marL="0" indent="0" algn="ctr">
              <a:lnSpc>
                <a:spcPct val="120000"/>
              </a:lnSpc>
              <a:buNone/>
            </a:pPr>
            <a:r>
              <a:rPr lang="ru-RU" dirty="0" smtClean="0"/>
              <a:t>Для </a:t>
            </a:r>
            <a:r>
              <a:rPr lang="ru-RU" dirty="0"/>
              <a:t>Китаю друга половина XIX ст. </a:t>
            </a:r>
            <a:r>
              <a:rPr lang="ru-RU" dirty="0" err="1"/>
              <a:t>була</a:t>
            </a:r>
            <a:r>
              <a:rPr lang="ru-RU" dirty="0"/>
              <a:t> часом </a:t>
            </a:r>
            <a:r>
              <a:rPr lang="ru-RU" dirty="0" err="1"/>
              <a:t>погіршення</a:t>
            </a:r>
            <a:r>
              <a:rPr lang="ru-RU" dirty="0"/>
              <a:t> </a:t>
            </a:r>
            <a:r>
              <a:rPr lang="ru-RU" dirty="0" err="1"/>
              <a:t>економічної</a:t>
            </a:r>
            <a:r>
              <a:rPr lang="ru-RU" dirty="0"/>
              <a:t>, </a:t>
            </a:r>
            <a:r>
              <a:rPr lang="ru-RU" dirty="0" err="1"/>
              <a:t>соціальної</a:t>
            </a:r>
            <a:r>
              <a:rPr lang="ru-RU" dirty="0"/>
              <a:t> та </a:t>
            </a:r>
            <a:r>
              <a:rPr lang="ru-RU" dirty="0" err="1"/>
              <a:t>політичної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76" y="442655"/>
            <a:ext cx="4000500" cy="30003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76" y="3665742"/>
            <a:ext cx="400050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1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071" y="365126"/>
            <a:ext cx="7138220" cy="1325563"/>
          </a:xfrm>
          <a:prstGeom prst="downArrowCallout">
            <a:avLst>
              <a:gd name="adj1" fmla="val 25000"/>
              <a:gd name="adj2" fmla="val 295736"/>
              <a:gd name="adj3" fmla="val 25000"/>
              <a:gd name="adj4" fmla="val 64977"/>
            </a:avLst>
          </a:prstGeom>
          <a:solidFill>
            <a:srgbClr val="00B0F0"/>
          </a:solidFill>
        </p:spPr>
        <p:txBody>
          <a:bodyPr/>
          <a:lstStyle/>
          <a:p>
            <a:pPr algn="ctr"/>
            <a:r>
              <a:rPr lang="uk-UA" b="1" i="1" dirty="0" smtClean="0"/>
              <a:t>Опіумні війни</a:t>
            </a:r>
            <a:endParaRPr lang="uk-UA" b="1" i="1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/>
              <a:t>З </a:t>
            </a:r>
            <a:r>
              <a:rPr lang="ru-RU" dirty="0" err="1"/>
              <a:t>найдавніших</a:t>
            </a:r>
            <a:r>
              <a:rPr lang="ru-RU" dirty="0"/>
              <a:t> </a:t>
            </a:r>
            <a:r>
              <a:rPr lang="ru-RU" dirty="0" err="1"/>
              <a:t>часів</a:t>
            </a:r>
            <a:r>
              <a:rPr lang="ru-RU" dirty="0"/>
              <a:t> у </a:t>
            </a:r>
            <a:r>
              <a:rPr lang="ru-RU" dirty="0" err="1"/>
              <a:t>Китаї</a:t>
            </a:r>
            <a:r>
              <a:rPr lang="ru-RU" dirty="0"/>
              <a:t> </a:t>
            </a:r>
            <a:r>
              <a:rPr lang="ru-RU" dirty="0" err="1"/>
              <a:t>існував</a:t>
            </a:r>
            <a:r>
              <a:rPr lang="ru-RU" dirty="0"/>
              <a:t> </a:t>
            </a:r>
            <a:r>
              <a:rPr lang="ru-RU" dirty="0" err="1"/>
              <a:t>звичай</a:t>
            </a:r>
            <a:r>
              <a:rPr lang="ru-RU" dirty="0"/>
              <a:t> </a:t>
            </a:r>
            <a:r>
              <a:rPr lang="ru-RU" dirty="0" err="1" smtClean="0"/>
              <a:t>куріння</a:t>
            </a:r>
            <a:r>
              <a:rPr lang="ru-RU" dirty="0" smtClean="0"/>
              <a:t> </a:t>
            </a:r>
            <a:r>
              <a:rPr lang="ru-RU" dirty="0" err="1"/>
              <a:t>опіуму</a:t>
            </a:r>
            <a:r>
              <a:rPr lang="ru-RU" dirty="0"/>
              <a:t>. </a:t>
            </a:r>
            <a:r>
              <a:rPr lang="ru-RU" dirty="0" err="1"/>
              <a:t>Британська</a:t>
            </a:r>
            <a:r>
              <a:rPr lang="ru-RU" dirty="0"/>
              <a:t> Ост-</a:t>
            </a:r>
            <a:r>
              <a:rPr lang="ru-RU" dirty="0" err="1"/>
              <a:t>Індська</a:t>
            </a:r>
            <a:r>
              <a:rPr lang="ru-RU" dirty="0"/>
              <a:t> </a:t>
            </a:r>
            <a:r>
              <a:rPr lang="ru-RU" dirty="0" err="1"/>
              <a:t>компанія</a:t>
            </a:r>
            <a:r>
              <a:rPr lang="ru-RU" dirty="0"/>
              <a:t> </a:t>
            </a:r>
            <a:r>
              <a:rPr lang="ru-RU" dirty="0" err="1"/>
              <a:t>істотно</a:t>
            </a:r>
            <a:r>
              <a:rPr lang="ru-RU" dirty="0"/>
              <a:t> </a:t>
            </a:r>
            <a:r>
              <a:rPr lang="ru-RU" dirty="0" err="1"/>
              <a:t>розширила</a:t>
            </a:r>
            <a:r>
              <a:rPr lang="ru-RU" dirty="0"/>
              <a:t> </a:t>
            </a:r>
            <a:r>
              <a:rPr lang="ru-RU" dirty="0" err="1"/>
              <a:t>площу</a:t>
            </a:r>
            <a:r>
              <a:rPr lang="ru-RU" dirty="0"/>
              <a:t> </a:t>
            </a:r>
            <a:r>
              <a:rPr lang="ru-RU" dirty="0" err="1"/>
              <a:t>плантацій</a:t>
            </a:r>
            <a:r>
              <a:rPr lang="ru-RU" dirty="0"/>
              <a:t> </a:t>
            </a:r>
            <a:r>
              <a:rPr lang="ru-RU" dirty="0" err="1"/>
              <a:t>снодійного</a:t>
            </a:r>
            <a:r>
              <a:rPr lang="ru-RU" dirty="0"/>
              <a:t> маку й </a:t>
            </a:r>
            <a:r>
              <a:rPr lang="ru-RU" dirty="0" err="1"/>
              <a:t>розгорнула</a:t>
            </a:r>
            <a:r>
              <a:rPr lang="ru-RU" dirty="0"/>
              <a:t> </a:t>
            </a:r>
            <a:r>
              <a:rPr lang="ru-RU" dirty="0" err="1"/>
              <a:t>масове</a:t>
            </a:r>
            <a:r>
              <a:rPr lang="ru-RU" dirty="0"/>
              <a:t> </a:t>
            </a:r>
            <a:r>
              <a:rPr lang="ru-RU" dirty="0" err="1"/>
              <a:t>виробництво</a:t>
            </a:r>
            <a:r>
              <a:rPr lang="ru-RU" dirty="0"/>
              <a:t> </a:t>
            </a:r>
            <a:r>
              <a:rPr lang="ru-RU" dirty="0" err="1"/>
              <a:t>опіуму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продавали дешево, а </a:t>
            </a:r>
            <a:r>
              <a:rPr lang="ru-RU" dirty="0" err="1"/>
              <a:t>подеколи</a:t>
            </a:r>
            <a:r>
              <a:rPr lang="ru-RU" dirty="0"/>
              <a:t> й </a:t>
            </a:r>
            <a:r>
              <a:rPr lang="ru-RU" dirty="0" err="1"/>
              <a:t>роздавали</a:t>
            </a:r>
            <a:r>
              <a:rPr lang="ru-RU" dirty="0"/>
              <a:t> задарма </a:t>
            </a:r>
            <a:r>
              <a:rPr lang="ru-RU" dirty="0" err="1"/>
              <a:t>місцевому</a:t>
            </a:r>
            <a:r>
              <a:rPr lang="ru-RU" dirty="0"/>
              <a:t> </a:t>
            </a:r>
            <a:r>
              <a:rPr lang="ru-RU" dirty="0" err="1"/>
              <a:t>населенню</a:t>
            </a:r>
            <a:r>
              <a:rPr lang="ru-RU" dirty="0"/>
              <a:t>. </a:t>
            </a:r>
            <a:r>
              <a:rPr lang="ru-RU" dirty="0" err="1"/>
              <a:t>Китайський</a:t>
            </a:r>
            <a:r>
              <a:rPr lang="ru-RU" dirty="0"/>
              <a:t> уряд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неабияк</a:t>
            </a:r>
            <a:r>
              <a:rPr lang="ru-RU" dirty="0"/>
              <a:t> </a:t>
            </a:r>
            <a:r>
              <a:rPr lang="ru-RU" dirty="0" err="1"/>
              <a:t>стурбований</a:t>
            </a:r>
            <a:r>
              <a:rPr lang="ru-RU" dirty="0"/>
              <a:t> </a:t>
            </a:r>
            <a:r>
              <a:rPr lang="ru-RU" dirty="0" err="1" smtClean="0"/>
              <a:t>цим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825625"/>
            <a:ext cx="3810000" cy="1914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74" y="4001294"/>
            <a:ext cx="3792090" cy="256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0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344129" y="1825625"/>
            <a:ext cx="4170721" cy="467349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dirty="0"/>
              <a:t> Конфлікт із Британією був справою часу. Приводом до збройного зіткнення став арешт китайським митним комісаром англійських контрабандистів і знищення їхнього опіумного вантажу. У відповідь англійський флот обстріляв китайські військові човни в гирлі р. Сіцзян. Почалася перша «опіумна» війна (</a:t>
            </a:r>
            <a:r>
              <a:rPr lang="uk-UA" dirty="0" smtClean="0"/>
              <a:t>1840-1842</a:t>
            </a:r>
            <a:r>
              <a:rPr lang="uk-UA" dirty="0" smtClean="0"/>
              <a:t>).</a:t>
            </a:r>
            <a:r>
              <a:rPr lang="ru-RU" dirty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 </a:t>
            </a:r>
            <a:r>
              <a:rPr lang="ru-RU" dirty="0" err="1"/>
              <a:t>трирічних</a:t>
            </a:r>
            <a:r>
              <a:rPr lang="ru-RU" dirty="0"/>
              <a:t> </a:t>
            </a:r>
            <a:r>
              <a:rPr lang="ru-RU" dirty="0" err="1"/>
              <a:t>збройних</a:t>
            </a:r>
            <a:r>
              <a:rPr lang="ru-RU" dirty="0"/>
              <a:t> </a:t>
            </a:r>
            <a:r>
              <a:rPr lang="ru-RU" dirty="0" err="1"/>
              <a:t>сутичок</a:t>
            </a:r>
            <a:r>
              <a:rPr lang="ru-RU" dirty="0"/>
              <a:t> Китай </a:t>
            </a:r>
            <a:r>
              <a:rPr lang="ru-RU" dirty="0" err="1"/>
              <a:t>капітулював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prstGeom prst="downArrowCallout">
            <a:avLst>
              <a:gd name="adj1" fmla="val 25000"/>
              <a:gd name="adj2" fmla="val 295736"/>
              <a:gd name="adj3" fmla="val 25000"/>
              <a:gd name="adj4" fmla="val 64977"/>
            </a:avLst>
          </a:prstGeom>
          <a:solidFill>
            <a:srgbClr val="FFFF00"/>
          </a:solidFill>
        </p:spPr>
        <p:txBody>
          <a:bodyPr/>
          <a:lstStyle/>
          <a:p>
            <a:pPr algn="ctr"/>
            <a:r>
              <a:rPr lang="uk-UA" b="1" i="1" dirty="0" smtClean="0"/>
              <a:t>Перша опіумна війна</a:t>
            </a:r>
            <a:endParaRPr lang="uk-UA" b="1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089" y="2887509"/>
            <a:ext cx="4286250" cy="2809875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4781089" y="5852792"/>
            <a:ext cx="4153822" cy="646331"/>
          </a:xfrm>
          <a:prstGeom prst="rect">
            <a:avLst/>
          </a:prstGeom>
          <a:solidFill>
            <a:srgbClr val="2DF336"/>
          </a:solidFill>
        </p:spPr>
        <p:txBody>
          <a:bodyPr wrap="square">
            <a:spAutoFit/>
          </a:bodyPr>
          <a:lstStyle/>
          <a:p>
            <a:pPr algn="ctr"/>
            <a:r>
              <a:rPr lang="ru-RU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Британський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корабель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"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Немезіс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атакує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цінські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джонки</a:t>
            </a:r>
            <a:endParaRPr lang="uk-UA" dirty="0"/>
          </a:p>
        </p:txBody>
      </p:sp>
      <p:sp>
        <p:nvSpPr>
          <p:cNvPr id="2" name="Пляма 1 1"/>
          <p:cNvSpPr/>
          <p:nvPr/>
        </p:nvSpPr>
        <p:spPr>
          <a:xfrm rot="20985204">
            <a:off x="4803243" y="1506812"/>
            <a:ext cx="3625696" cy="1296591"/>
          </a:xfrm>
          <a:prstGeom prst="irregularSeal1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uk-UA" altLang="uk-UA" sz="2400" b="1" i="1" dirty="0" smtClean="0"/>
              <a:t>1840 </a:t>
            </a:r>
            <a:r>
              <a:rPr lang="uk-UA" altLang="uk-UA" sz="2400" b="1" i="1" dirty="0"/>
              <a:t>– 1842рр</a:t>
            </a:r>
            <a:endParaRPr lang="uk-UA" sz="2400" b="1" i="1" dirty="0"/>
          </a:p>
        </p:txBody>
      </p:sp>
    </p:spTree>
    <p:extLst>
      <p:ext uri="{BB962C8B-B14F-4D97-AF65-F5344CB8AC3E}">
        <p14:creationId xmlns:p14="http://schemas.microsoft.com/office/powerpoint/2010/main" val="29000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Місце для вмісту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66807274"/>
              </p:ext>
            </p:extLst>
          </p:nvPr>
        </p:nvGraphicFramePr>
        <p:xfrm>
          <a:off x="628649" y="226142"/>
          <a:ext cx="8013905" cy="6272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501" y="239712"/>
            <a:ext cx="3165987" cy="1838632"/>
          </a:xfrm>
          <a:prstGeom prst="rect">
            <a:avLst/>
          </a:prstGeom>
        </p:spPr>
      </p:pic>
      <p:sp>
        <p:nvSpPr>
          <p:cNvPr id="9" name="Прямоугольник 6"/>
          <p:cNvSpPr>
            <a:spLocks noChangeArrowheads="1"/>
          </p:cNvSpPr>
          <p:nvPr/>
        </p:nvSpPr>
        <p:spPr bwMode="auto">
          <a:xfrm>
            <a:off x="1286388" y="1694886"/>
            <a:ext cx="2324100" cy="369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dirty="0"/>
              <a:t>Битва при Гуанчжоу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575" y="4832387"/>
            <a:ext cx="2223934" cy="168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430" y="259714"/>
            <a:ext cx="3943350" cy="2460647"/>
          </a:xfrm>
          <a:prstGeom prst="downArrowCallout">
            <a:avLst>
              <a:gd name="adj1" fmla="val 25000"/>
              <a:gd name="adj2" fmla="val 80128"/>
              <a:gd name="adj3" fmla="val 25000"/>
              <a:gd name="adj4" fmla="val 64977"/>
            </a:avLst>
          </a:prstGeom>
          <a:solidFill>
            <a:srgbClr val="CC00FF"/>
          </a:solidFill>
        </p:spPr>
        <p:txBody>
          <a:bodyPr>
            <a:normAutofit/>
          </a:bodyPr>
          <a:lstStyle/>
          <a:p>
            <a:pPr algn="ctr"/>
            <a:r>
              <a:rPr lang="uk-UA" sz="5400" b="1" i="1" dirty="0" smtClean="0"/>
              <a:t>Словничок </a:t>
            </a:r>
            <a:endParaRPr lang="uk-UA" sz="54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319928" y="3363710"/>
            <a:ext cx="3886200" cy="2746374"/>
          </a:xfrm>
          <a:solidFill>
            <a:srgbClr val="00B0F0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/>
              <a:t>«Опіумні» війни</a:t>
            </a:r>
            <a:r>
              <a:rPr lang="uk-UA" dirty="0"/>
              <a:t> — війни Великої Британії та Французької імперії проти Китаю з метою розширення свого впливу в країні</a:t>
            </a: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736960"/>
            <a:ext cx="4115560" cy="3611614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4400930" y="4736897"/>
            <a:ext cx="45720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Політична</a:t>
            </a:r>
            <a:r>
              <a:rPr lang="ru-RU" b="1" dirty="0" smtClean="0">
                <a:solidFill>
                  <a:srgbClr val="002060"/>
                </a:solidFill>
              </a:rPr>
              <a:t> карикатура на те, як Велика </a:t>
            </a:r>
            <a:r>
              <a:rPr lang="ru-RU" b="1" dirty="0" err="1" smtClean="0">
                <a:solidFill>
                  <a:srgbClr val="002060"/>
                </a:solidFill>
              </a:rPr>
              <a:t>Британія</a:t>
            </a:r>
            <a:r>
              <a:rPr lang="ru-RU" b="1" dirty="0" smtClean="0">
                <a:solidFill>
                  <a:srgbClr val="002060"/>
                </a:solidFill>
              </a:rPr>
              <a:t> «</a:t>
            </a:r>
            <a:r>
              <a:rPr lang="ru-RU" b="1" dirty="0" err="1" smtClean="0">
                <a:solidFill>
                  <a:srgbClr val="002060"/>
                </a:solidFill>
              </a:rPr>
              <a:t>полегшувала</a:t>
            </a:r>
            <a:r>
              <a:rPr lang="ru-RU" b="1" dirty="0" smtClean="0">
                <a:solidFill>
                  <a:srgbClr val="002060"/>
                </a:solidFill>
              </a:rPr>
              <a:t>» </a:t>
            </a:r>
            <a:r>
              <a:rPr lang="ru-RU" b="1" dirty="0" err="1" smtClean="0">
                <a:solidFill>
                  <a:srgbClr val="002060"/>
                </a:solidFill>
              </a:rPr>
              <a:t>торгівлю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опіумом</a:t>
            </a:r>
            <a:r>
              <a:rPr lang="ru-RU" b="1" dirty="0" smtClean="0">
                <a:solidFill>
                  <a:srgbClr val="002060"/>
                </a:solidFill>
              </a:rPr>
              <a:t> у </a:t>
            </a:r>
            <a:r>
              <a:rPr lang="ru-RU" b="1" dirty="0" err="1" smtClean="0">
                <a:solidFill>
                  <a:srgbClr val="002060"/>
                </a:solidFill>
              </a:rPr>
              <a:t>Китаї</a:t>
            </a:r>
            <a:r>
              <a:rPr lang="ru-RU" b="1" dirty="0" smtClean="0">
                <a:solidFill>
                  <a:srgbClr val="002060"/>
                </a:solidFill>
              </a:rPr>
              <a:t>. 1840-і роки</a:t>
            </a:r>
            <a:endParaRPr lang="uk-UA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01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4581" y="365127"/>
            <a:ext cx="5034115" cy="76558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uk-UA" b="1" i="1" dirty="0" smtClean="0"/>
              <a:t>Нанкінський договір</a:t>
            </a:r>
            <a:endParaRPr lang="uk-UA" b="1" i="1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385187" y="1229033"/>
            <a:ext cx="4611328" cy="54175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600" dirty="0"/>
              <a:t>Перемога Великої Британії була закріплена Нанкінським договором 1842 р., згідно з яким Китай мав виплатити величезну контрибуцію (21 млн </a:t>
            </a:r>
            <a:r>
              <a:rPr lang="uk-UA" sz="2600" dirty="0" err="1"/>
              <a:t>дол</a:t>
            </a:r>
            <a:r>
              <a:rPr lang="uk-UA" sz="2600" dirty="0"/>
              <a:t>.) </a:t>
            </a:r>
            <a:r>
              <a:rPr lang="uk-UA" sz="2600" dirty="0" smtClean="0"/>
              <a:t>й </a:t>
            </a:r>
            <a:r>
              <a:rPr lang="uk-UA" sz="2600" dirty="0"/>
              <a:t>визнати її право на безмитну торгівлю опіумом у всіх портах Китаю. Також Китай погоджувався передати Великій Британії о. Сянган (Гонконг). </a:t>
            </a:r>
            <a:r>
              <a:rPr lang="uk-UA" sz="2600" dirty="0" smtClean="0"/>
              <a:t>Нерівноправні  </a:t>
            </a:r>
            <a:r>
              <a:rPr lang="uk-UA" sz="2600" dirty="0"/>
              <a:t>договори </a:t>
            </a:r>
            <a:r>
              <a:rPr lang="uk-UA" sz="2600" dirty="0" smtClean="0"/>
              <a:t>Китаю нав’язали США</a:t>
            </a:r>
            <a:r>
              <a:rPr lang="uk-UA" sz="2600" dirty="0"/>
              <a:t>, Франція, Бельгія, Швеція та Норвегія.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34" y="2068535"/>
            <a:ext cx="3788799" cy="3981450"/>
          </a:xfrm>
          <a:prstGeom prst="rect">
            <a:avLst/>
          </a:prstGeom>
        </p:spPr>
      </p:pic>
      <p:sp>
        <p:nvSpPr>
          <p:cNvPr id="6" name="Пляма 1 5"/>
          <p:cNvSpPr/>
          <p:nvPr/>
        </p:nvSpPr>
        <p:spPr>
          <a:xfrm rot="20864166">
            <a:off x="340750" y="245806"/>
            <a:ext cx="3483998" cy="1469469"/>
          </a:xfrm>
          <a:prstGeom prst="irregularSeal1">
            <a:avLst/>
          </a:prstGeom>
          <a:solidFill>
            <a:srgbClr val="2DF336"/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i="1" dirty="0"/>
              <a:t>1842 р</a:t>
            </a:r>
          </a:p>
        </p:txBody>
      </p:sp>
    </p:spTree>
    <p:extLst>
      <p:ext uri="{BB962C8B-B14F-4D97-AF65-F5344CB8AC3E}">
        <p14:creationId xmlns:p14="http://schemas.microsoft.com/office/powerpoint/2010/main" val="357040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69731" y="306132"/>
            <a:ext cx="6804537" cy="1286693"/>
          </a:xfrm>
          <a:prstGeom prst="ribbon2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uk-UA" sz="3600" b="1" i="1" dirty="0" smtClean="0"/>
              <a:t/>
            </a:r>
            <a:br>
              <a:rPr lang="uk-UA" sz="3600" b="1" i="1" dirty="0" smtClean="0"/>
            </a:br>
            <a:r>
              <a:rPr lang="uk-UA" sz="3600" b="1" i="1" dirty="0" smtClean="0"/>
              <a:t>Мовою </a:t>
            </a:r>
            <a:r>
              <a:rPr lang="uk-UA" sz="3600" b="1" i="1" dirty="0"/>
              <a:t>джерела</a:t>
            </a:r>
            <a:br>
              <a:rPr lang="uk-UA" sz="3600" b="1" i="1" dirty="0"/>
            </a:br>
            <a:endParaRPr lang="uk-UA" sz="3600" b="1" i="1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670607"/>
          </a:xfrm>
          <a:solidFill>
            <a:srgbClr val="2DF336"/>
          </a:solidFill>
        </p:spPr>
        <p:txBody>
          <a:bodyPr/>
          <a:lstStyle/>
          <a:p>
            <a:pPr marL="0" indent="0">
              <a:buNone/>
            </a:pPr>
            <a:r>
              <a:rPr lang="uk-UA" b="1" i="1" dirty="0" smtClean="0"/>
              <a:t>Із </a:t>
            </a:r>
            <a:r>
              <a:rPr lang="uk-UA" b="1" i="1" dirty="0"/>
              <a:t>Нанкінського договору 1842 р</a:t>
            </a:r>
            <a:r>
              <a:rPr lang="uk-UA" dirty="0"/>
              <a:t>.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Ст</a:t>
            </a:r>
            <a:r>
              <a:rPr lang="uk-UA" dirty="0"/>
              <a:t>. 2. Імператор Китаю погоджується, що британським підданим з їх сім’ями і підприємствами буде дозволено перебувати для здійснення їх торговельних цілей у містах: Кантоні, </a:t>
            </a:r>
            <a:r>
              <a:rPr lang="uk-UA" dirty="0" err="1"/>
              <a:t>Амої</a:t>
            </a:r>
            <a:r>
              <a:rPr lang="uk-UA" dirty="0"/>
              <a:t>, Фучжоу, Нінбо і Шанхаї...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Ст</a:t>
            </a:r>
            <a:r>
              <a:rPr lang="uk-UA" dirty="0"/>
              <a:t>. 3. ...імператор Китаю віддає королеві Великої Британії острів Гонконг у вічне володіння.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7" name="Прямокутник 6"/>
          <p:cNvSpPr/>
          <p:nvPr/>
        </p:nvSpPr>
        <p:spPr>
          <a:xfrm>
            <a:off x="471948" y="5653549"/>
            <a:ext cx="8043402" cy="707886"/>
          </a:xfrm>
          <a:prstGeom prst="rect">
            <a:avLst/>
          </a:prstGeom>
          <a:solidFill>
            <a:srgbClr val="FF3399"/>
          </a:solidFill>
        </p:spPr>
        <p:txBody>
          <a:bodyPr wrap="square">
            <a:spAutoFit/>
          </a:bodyPr>
          <a:lstStyle/>
          <a:p>
            <a:r>
              <a:rPr lang="ru-RU" sz="2000" b="1" i="1" dirty="0"/>
              <a:t>1. </a:t>
            </a:r>
            <a:r>
              <a:rPr lang="ru-RU" sz="2000" b="1" i="1" dirty="0" err="1"/>
              <a:t>Які</a:t>
            </a:r>
            <a:r>
              <a:rPr lang="ru-RU" sz="2000" b="1" i="1" dirty="0"/>
              <a:t> порти </a:t>
            </a:r>
            <a:r>
              <a:rPr lang="ru-RU" sz="2000" b="1" i="1" dirty="0" err="1"/>
              <a:t>оголошувалися</a:t>
            </a:r>
            <a:r>
              <a:rPr lang="ru-RU" sz="2000" b="1" i="1" dirty="0"/>
              <a:t> </a:t>
            </a:r>
            <a:r>
              <a:rPr lang="ru-RU" sz="2000" b="1" i="1" dirty="0" err="1"/>
              <a:t>відкритими</a:t>
            </a:r>
            <a:r>
              <a:rPr lang="ru-RU" sz="2000" b="1" i="1" dirty="0"/>
              <a:t> для </a:t>
            </a:r>
            <a:r>
              <a:rPr lang="ru-RU" sz="2000" b="1" i="1" dirty="0" err="1"/>
              <a:t>британської</a:t>
            </a:r>
            <a:r>
              <a:rPr lang="ru-RU" sz="2000" b="1" i="1" dirty="0"/>
              <a:t> </a:t>
            </a:r>
            <a:r>
              <a:rPr lang="ru-RU" sz="2000" b="1" i="1" dirty="0" err="1"/>
              <a:t>торгівлі</a:t>
            </a:r>
            <a:r>
              <a:rPr lang="ru-RU" sz="2000" b="1" i="1" dirty="0" smtClean="0"/>
              <a:t>?</a:t>
            </a:r>
            <a:endParaRPr lang="ru-RU" sz="2000" b="1" i="1" dirty="0"/>
          </a:p>
          <a:p>
            <a:r>
              <a:rPr lang="ru-RU" sz="2000" b="1" i="1" dirty="0"/>
              <a:t>2. </a:t>
            </a:r>
            <a:r>
              <a:rPr lang="ru-RU" sz="2000" b="1" i="1" dirty="0" err="1"/>
              <a:t>Який</a:t>
            </a:r>
            <a:r>
              <a:rPr lang="ru-RU" sz="2000" b="1" i="1" dirty="0"/>
              <a:t> </a:t>
            </a:r>
            <a:r>
              <a:rPr lang="ru-RU" sz="2000" b="1" i="1" dirty="0" err="1"/>
              <a:t>острів</a:t>
            </a:r>
            <a:r>
              <a:rPr lang="ru-RU" sz="2000" b="1" i="1" dirty="0"/>
              <a:t> переходив у </a:t>
            </a:r>
            <a:r>
              <a:rPr lang="ru-RU" sz="2000" b="1" i="1" dirty="0" err="1"/>
              <a:t>вічне</a:t>
            </a:r>
            <a:r>
              <a:rPr lang="ru-RU" sz="2000" b="1" i="1" dirty="0"/>
              <a:t> </a:t>
            </a:r>
            <a:r>
              <a:rPr lang="ru-RU" sz="2000" b="1" i="1" dirty="0" err="1"/>
              <a:t>володіння</a:t>
            </a:r>
            <a:r>
              <a:rPr lang="ru-RU" sz="2000" b="1" i="1" dirty="0"/>
              <a:t> </a:t>
            </a:r>
            <a:r>
              <a:rPr lang="ru-RU" sz="2000" b="1" i="1" dirty="0" err="1"/>
              <a:t>Великої</a:t>
            </a:r>
            <a:r>
              <a:rPr lang="ru-RU" sz="2000" b="1" i="1" dirty="0"/>
              <a:t> </a:t>
            </a:r>
            <a:r>
              <a:rPr lang="ru-RU" sz="2000" b="1" i="1" dirty="0" err="1"/>
              <a:t>Британії</a:t>
            </a:r>
            <a:r>
              <a:rPr lang="ru-RU" sz="2000" b="1" i="1" dirty="0"/>
              <a:t>?</a:t>
            </a:r>
            <a:endParaRPr lang="uk-UA" sz="2000" b="1" i="1" dirty="0"/>
          </a:p>
        </p:txBody>
      </p:sp>
    </p:spTree>
    <p:extLst>
      <p:ext uri="{BB962C8B-B14F-4D97-AF65-F5344CB8AC3E}">
        <p14:creationId xmlns:p14="http://schemas.microsoft.com/office/powerpoint/2010/main" val="180653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965290" y="301625"/>
            <a:ext cx="3707375" cy="4771820"/>
          </a:xfrm>
          <a:solidFill>
            <a:srgbClr val="2DF336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000" dirty="0"/>
              <a:t>Від 40-х рр. XIX ст. поши­рюється хвиля селянських повстань. </a:t>
            </a:r>
            <a:r>
              <a:rPr lang="uk-UA" sz="3000" dirty="0" smtClean="0"/>
              <a:t>Між </a:t>
            </a:r>
            <a:r>
              <a:rPr lang="uk-UA" sz="3000" dirty="0"/>
              <a:t>першою й другою «опіумними» війнами в Китаї розгорнувся рух проти куріння опіуму, який очолили китайські християни — </a:t>
            </a:r>
            <a:r>
              <a:rPr lang="uk-UA" sz="3000" b="1" dirty="0" err="1"/>
              <a:t>тайпіни</a:t>
            </a:r>
            <a:endParaRPr lang="uk-UA" sz="3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56" y="576929"/>
            <a:ext cx="4540517" cy="4235328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318627" y="5222441"/>
            <a:ext cx="8500908" cy="138499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Тайпіни</a:t>
            </a:r>
            <a:r>
              <a:rPr lang="uk-UA" sz="280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повстанці, учасники селянської антифеодальної війни в Китаї (1850-1864) проти панування маньчжурської династії Цин.</a:t>
            </a:r>
            <a:endParaRPr lang="uk-UA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4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downArrowCallout">
            <a:avLst>
              <a:gd name="adj1" fmla="val 25000"/>
              <a:gd name="adj2" fmla="val 195078"/>
              <a:gd name="adj3" fmla="val 25000"/>
              <a:gd name="adj4" fmla="val 64977"/>
            </a:avLst>
          </a:prstGeom>
          <a:solidFill>
            <a:srgbClr val="002060"/>
          </a:solidFill>
        </p:spPr>
        <p:txBody>
          <a:bodyPr/>
          <a:lstStyle/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Причини повстання</a:t>
            </a:r>
            <a:endParaRPr lang="uk-UA" b="1" i="1" dirty="0">
              <a:solidFill>
                <a:schemeClr val="bg1"/>
              </a:solidFill>
            </a:endParaRPr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803195"/>
              </p:ext>
            </p:extLst>
          </p:nvPr>
        </p:nvGraphicFramePr>
        <p:xfrm>
          <a:off x="0" y="1825624"/>
          <a:ext cx="8878529" cy="4732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259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45806" y="488003"/>
            <a:ext cx="4414683" cy="46051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dirty="0"/>
              <a:t>Головним ідеологом руху </a:t>
            </a:r>
            <a:r>
              <a:rPr lang="uk-UA" dirty="0" err="1"/>
              <a:t>тайпінів</a:t>
            </a:r>
            <a:r>
              <a:rPr lang="uk-UA" dirty="0"/>
              <a:t> був Хун Сю-</a:t>
            </a:r>
            <a:r>
              <a:rPr lang="uk-UA" dirty="0" err="1"/>
              <a:t>цюань</a:t>
            </a:r>
            <a:r>
              <a:rPr lang="uk-UA" dirty="0"/>
              <a:t> (1814—1864 </a:t>
            </a:r>
            <a:r>
              <a:rPr lang="uk-UA" dirty="0" err="1"/>
              <a:t>рр</a:t>
            </a:r>
            <a:r>
              <a:rPr lang="uk-UA" dirty="0"/>
              <a:t> ), який проповідував ідею соціальної рівності та побудови </a:t>
            </a:r>
            <a:r>
              <a:rPr lang="uk-UA" b="1" i="1" dirty="0"/>
              <a:t>"</a:t>
            </a:r>
            <a:r>
              <a:rPr lang="uk-UA" b="1" i="1" dirty="0" smtClean="0"/>
              <a:t>Царства рівності</a:t>
            </a:r>
            <a:r>
              <a:rPr lang="uk-UA" b="1" i="1" dirty="0" smtClean="0"/>
              <a:t>, справедливості</a:t>
            </a:r>
            <a:r>
              <a:rPr lang="uk-UA" b="1" i="1" dirty="0"/>
              <a:t>, благополуччя" — "</a:t>
            </a:r>
            <a:r>
              <a:rPr lang="uk-UA" b="1" i="1" dirty="0" err="1"/>
              <a:t>Тайпін</a:t>
            </a:r>
            <a:r>
              <a:rPr lang="uk-UA" b="1" i="1" dirty="0"/>
              <a:t> </a:t>
            </a:r>
            <a:r>
              <a:rPr lang="uk-UA" b="1" i="1" dirty="0" err="1"/>
              <a:t>тяньго</a:t>
            </a:r>
            <a:r>
              <a:rPr lang="uk-UA" b="1" i="1" dirty="0"/>
              <a:t>"</a:t>
            </a:r>
            <a:r>
              <a:rPr lang="uk-UA" dirty="0"/>
              <a:t>. Він заснував таємне "Товариство поклоніння Богові". 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344129" y="5378245"/>
            <a:ext cx="8416413" cy="954107"/>
          </a:xfrm>
          <a:prstGeom prst="rect">
            <a:avLst/>
          </a:prstGeom>
          <a:solidFill>
            <a:srgbClr val="CC00FF"/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</a:rPr>
              <a:t>Ідеї </a:t>
            </a:r>
            <a:r>
              <a:rPr lang="uk-UA" sz="2800" dirty="0" err="1" smtClean="0">
                <a:solidFill>
                  <a:schemeClr val="bg1"/>
                </a:solidFill>
              </a:rPr>
              <a:t>тайпінів</a:t>
            </a:r>
            <a:r>
              <a:rPr lang="uk-UA" sz="2800" dirty="0" smtClean="0">
                <a:solidFill>
                  <a:schemeClr val="bg1"/>
                </a:solidFill>
              </a:rPr>
              <a:t> — це поєднання тради­ційної </a:t>
            </a:r>
            <a:r>
              <a:rPr lang="uk-UA" sz="2800" dirty="0" err="1" smtClean="0">
                <a:solidFill>
                  <a:schemeClr val="bg1"/>
                </a:solidFill>
              </a:rPr>
              <a:t>конфуціанської</a:t>
            </a:r>
            <a:r>
              <a:rPr lang="uk-UA" sz="2800" dirty="0" smtClean="0">
                <a:solidFill>
                  <a:schemeClr val="bg1"/>
                </a:solidFill>
              </a:rPr>
              <a:t> моралі з ідеями християнства</a:t>
            </a:r>
            <a:endParaRPr lang="uk-UA" sz="28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626" y="488003"/>
            <a:ext cx="3814916" cy="4467455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5962359" y="4443870"/>
            <a:ext cx="18583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Хун Сю-</a:t>
            </a:r>
            <a:r>
              <a:rPr lang="uk-UA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цюань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888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8650" y="68826"/>
            <a:ext cx="7886700" cy="1052051"/>
          </a:xfrm>
          <a:prstGeom prst="ribbon2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Мовою </a:t>
            </a:r>
            <a:r>
              <a:rPr lang="uk-UA" dirty="0"/>
              <a:t>джерела</a:t>
            </a:r>
            <a:br>
              <a:rPr lang="uk-UA" dirty="0"/>
            </a:br>
            <a:endParaRPr lang="uk-UA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462115" y="1317523"/>
            <a:ext cx="8337755" cy="475765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 заклику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тайпінів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населення).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«...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хочу тільки одного: щоб кожен повстав за свою домівку. Проголосіть боротьбу тим, із ким ви не можете жити під одним небом! ... Маньчжури дозволили пожадливим сановникам і безчесним чиновникам надали право здирати з народу сім шкур і пити його кров. Маньчжури роблять так, щоб ми, китайці, збідніли і знесиліли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Із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Тайпінської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держави про землю 1853 р.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Уся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 ділиться за кількістю їдців, незалежно від статі... Усі поля у Піднебесній обробляються всіма. Якщо в одному місці землі недостатньо, то переселяються в інше місце, і навпаки. Коли в сім’ях виникають позови або суперечки, обидві сторони йдуть до старости громади, який їх і вирішує... Якщо є земля, то її спільно обробляють; якщо є їжа, її спільно їдять; одяг — спільно носять; гроші — спільно витрачають. Усюди повинна бути рівність і не повинно бути людини, яка не була б сита і в теплі.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850491" y="6153835"/>
            <a:ext cx="7664859" cy="40011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uk-UA" sz="2000" b="1" i="1" dirty="0" smtClean="0"/>
              <a:t> </a:t>
            </a:r>
            <a:r>
              <a:rPr lang="uk-UA" sz="2000" b="1" i="1" dirty="0"/>
              <a:t>Із якими закликами зверталися </a:t>
            </a:r>
            <a:r>
              <a:rPr lang="uk-UA" sz="2000" b="1" i="1" dirty="0" err="1"/>
              <a:t>тайпіни</a:t>
            </a:r>
            <a:r>
              <a:rPr lang="uk-UA" sz="2000" b="1" i="1" dirty="0"/>
              <a:t> до населення?</a:t>
            </a:r>
            <a:endParaRPr lang="uk-UA" sz="2000" b="1" i="1" dirty="0"/>
          </a:p>
        </p:txBody>
      </p:sp>
    </p:spTree>
    <p:extLst>
      <p:ext uri="{BB962C8B-B14F-4D97-AF65-F5344CB8AC3E}">
        <p14:creationId xmlns:p14="http://schemas.microsoft.com/office/powerpoint/2010/main" val="330760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46" y="168480"/>
            <a:ext cx="4687221" cy="1552165"/>
          </a:xfrm>
          <a:prstGeom prst="flowChartMultidocument">
            <a:avLst/>
          </a:prstGeom>
          <a:solidFill>
            <a:srgbClr val="2DF336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Повстання </a:t>
            </a:r>
            <a:r>
              <a:rPr lang="uk-UA" dirty="0" err="1" smtClean="0"/>
              <a:t>тайпінів</a:t>
            </a: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866967" y="324465"/>
            <a:ext cx="4031227" cy="6362802"/>
          </a:xfrm>
          <a:solidFill>
            <a:srgbClr val="FFC000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1850 р. окремі селянські повстання в долині річки Янцзи перетво­рилися на широкий повстанський рух. Головною військовою силою руху стала військова організація </a:t>
            </a:r>
            <a:r>
              <a:rPr lang="uk-UA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тайпінів</a:t>
            </a:r>
            <a:r>
              <a:rPr lang="uk-UA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Урядові </a:t>
            </a:r>
            <a:r>
              <a:rPr lang="uk-UA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 перейшли на бік повсталих. У 1853 р. повс­талі оволоділи давньою столицею Китаю — </a:t>
            </a:r>
            <a:r>
              <a:rPr lang="uk-UA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Нанкіном</a:t>
            </a:r>
            <a:r>
              <a:rPr lang="uk-UA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uk-UA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знищили 20 тис. маньчжурів та членів їхніх родин. </a:t>
            </a:r>
            <a:r>
              <a:rPr lang="uk-UA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Величезна </a:t>
            </a:r>
            <a:r>
              <a:rPr lang="uk-UA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 в середній і нижній течіях річки Янцзи перейшла до </a:t>
            </a:r>
            <a:r>
              <a:rPr lang="uk-UA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тайпінів</a:t>
            </a:r>
            <a:r>
              <a:rPr lang="uk-UA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Тайпінское повстання в Кита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8" y="1905665"/>
            <a:ext cx="4344015" cy="456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65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383459" y="365126"/>
            <a:ext cx="3883742" cy="6045505"/>
          </a:xfrm>
          <a:solidFill>
            <a:srgbClr val="FF3399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200" dirty="0" err="1"/>
              <a:t>Тайпіни</a:t>
            </a:r>
            <a:r>
              <a:rPr lang="uk-UA" sz="3200" dirty="0"/>
              <a:t> заснува­ли свою державу, у якій передбачалося втілити принцип рівного розподі­лу матеріальних благ і скасувати власність на землю</a:t>
            </a:r>
            <a:r>
              <a:rPr lang="uk-UA" sz="3200" dirty="0" smtClean="0"/>
              <a:t>. </a:t>
            </a:r>
            <a:r>
              <a:rPr lang="uk-UA" sz="3200" dirty="0"/>
              <a:t>Для реалізації цих ідей </a:t>
            </a:r>
            <a:r>
              <a:rPr lang="uk-UA" sz="3200" dirty="0" err="1"/>
              <a:t>тайпіни</a:t>
            </a:r>
            <a:r>
              <a:rPr lang="uk-UA" sz="3200" dirty="0"/>
              <a:t> провели низку реформ</a:t>
            </a:r>
            <a:endParaRPr lang="uk-UA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846" y="535140"/>
            <a:ext cx="4456779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8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569" y="0"/>
            <a:ext cx="4752361" cy="1690689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«Земельна система Небесної династії»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5024284" y="314632"/>
            <a:ext cx="3883742" cy="620415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dirty="0"/>
              <a:t>У 1853 році був опублікований найважливіший </a:t>
            </a:r>
            <a:r>
              <a:rPr lang="uk-UA" dirty="0" smtClean="0"/>
              <a:t>документ під </a:t>
            </a:r>
            <a:r>
              <a:rPr lang="uk-UA" dirty="0"/>
              <a:t>назвою «Земельна система Небесної династії». По суті, він став Конституцією новоутвореного </a:t>
            </a:r>
            <a:r>
              <a:rPr lang="uk-UA" dirty="0" err="1"/>
              <a:t>тайпінского</a:t>
            </a:r>
            <a:r>
              <a:rPr lang="uk-UA" dirty="0"/>
              <a:t> держави. Цей закон стверджував не тільки основи аграрної політики, а й основні принципи адміністративного устрою країни</a:t>
            </a:r>
            <a:r>
              <a:rPr lang="uk-UA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err="1" smtClean="0"/>
              <a:t>Хун</a:t>
            </a:r>
            <a:r>
              <a:rPr lang="ru-RU" dirty="0" smtClean="0"/>
              <a:t> </a:t>
            </a:r>
            <a:r>
              <a:rPr lang="ru-RU" dirty="0" err="1"/>
              <a:t>Сюцюань</a:t>
            </a:r>
            <a:r>
              <a:rPr lang="ru-RU" dirty="0"/>
              <a:t> </a:t>
            </a:r>
            <a:r>
              <a:rPr lang="ru-RU" dirty="0" err="1"/>
              <a:t>узяв</a:t>
            </a:r>
            <a:r>
              <a:rPr lang="ru-RU" dirty="0"/>
              <a:t> </a:t>
            </a:r>
            <a:r>
              <a:rPr lang="ru-RU" dirty="0" err="1"/>
              <a:t>собі</a:t>
            </a:r>
            <a:r>
              <a:rPr lang="ru-RU" dirty="0"/>
              <a:t> титул «Небесного князя».</a:t>
            </a:r>
            <a:endParaRPr lang="uk-UA" dirty="0"/>
          </a:p>
          <a:p>
            <a:endParaRPr lang="uk-UA" dirty="0"/>
          </a:p>
        </p:txBody>
      </p:sp>
      <p:pic>
        <p:nvPicPr>
          <p:cNvPr id="4098" name="Picture 2" descr="Кита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23" y="1690689"/>
            <a:ext cx="3620012" cy="501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825625"/>
          </a:xfrm>
          <a:prstGeom prst="horizontalScroll">
            <a:avLst/>
          </a:prstGeom>
          <a:solidFill>
            <a:srgbClr val="FF0066"/>
          </a:solidFill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Реформи </a:t>
            </a:r>
            <a:r>
              <a:rPr lang="uk-UA" b="1" i="1" dirty="0" err="1" smtClean="0">
                <a:solidFill>
                  <a:schemeClr val="bg1"/>
                </a:solidFill>
              </a:rPr>
              <a:t>тайпінів</a:t>
            </a:r>
            <a:endParaRPr lang="uk-UA" b="1" i="1" dirty="0">
              <a:solidFill>
                <a:schemeClr val="bg1"/>
              </a:solidFill>
            </a:endParaRPr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idx="1"/>
            <p:extLst/>
          </p:nvPr>
        </p:nvGraphicFramePr>
        <p:xfrm>
          <a:off x="265164" y="1995948"/>
          <a:ext cx="8613672" cy="4495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251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469" y="217643"/>
            <a:ext cx="7886700" cy="1070384"/>
          </a:xfrm>
          <a:prstGeom prst="downArrowCallout">
            <a:avLst>
              <a:gd name="adj1" fmla="val 25000"/>
              <a:gd name="adj2" fmla="val 276697"/>
              <a:gd name="adj3" fmla="val 25000"/>
              <a:gd name="adj4" fmla="val 64977"/>
            </a:avLst>
          </a:prstGeom>
          <a:solidFill>
            <a:srgbClr val="FFFF00"/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/>
              <a:t>Придушення повстання </a:t>
            </a:r>
            <a:r>
              <a:rPr lang="uk-UA" b="1" i="1" dirty="0" err="1" smtClean="0"/>
              <a:t>тайпінів</a:t>
            </a:r>
            <a:endParaRPr lang="uk-UA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35973" y="1366684"/>
            <a:ext cx="5584723" cy="534874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установлені повстанцями, майже не відрізнялися від тих, що існували на іншій частині імперії. Вожді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тайпінів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привласнювали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собі майно, права й землі. Незабаром між ними розгорнулася запекла боротьба за владу, що супроводжувалася стратами та вбивствами.</a:t>
            </a:r>
          </a:p>
          <a:p>
            <a:pPr mar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Європейські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країни, що не так давно відкрили для себе китайський ринок, вирішили втрутитись у конфлікт. Скориставшись незначним приводом, англійці в 1856 р. висадили свої війська в Гуанчжоу. Згодом до них приєдналися французи. У ряді битв інтервенти здобули перемогу. Також завдяки європейцям була спорядже­на нова китайська армія за європейським зразком.</a:t>
            </a:r>
          </a:p>
          <a:p>
            <a:pPr mar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перелом у ході війни.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Повстанці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перейшли до оборони, намагаючись зберегти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Тайпінську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державу.</a:t>
            </a:r>
          </a:p>
          <a:p>
            <a:pPr marL="0" indent="0" algn="ctr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geomap.com.ua/images/wh9a/12/8_resiz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2" r="11285"/>
          <a:stretch/>
        </p:blipFill>
        <p:spPr bwMode="auto">
          <a:xfrm>
            <a:off x="6066504" y="1512938"/>
            <a:ext cx="2802193" cy="349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6318960" y="5377934"/>
            <a:ext cx="254973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i="1" dirty="0">
                <a:solidFill>
                  <a:srgbClr val="333333"/>
                </a:solidFill>
                <a:latin typeface="Helvetica Neue"/>
              </a:rPr>
              <a:t>Китайський чиновник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4166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85135" y="1376516"/>
            <a:ext cx="3844413" cy="532908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Опір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тайпінів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було зламано після захоплення Нанкіна в 1864 р. Хун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Сюцюань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відмовився залишити обложене місто та заподіяв собі смерть, випивши отруту. </a:t>
            </a:r>
            <a:r>
              <a:rPr lang="uk-UA" dirty="0" err="1" smtClean="0"/>
              <a:t>Тайпінське</a:t>
            </a:r>
            <a:r>
              <a:rPr lang="uk-UA" dirty="0" smtClean="0"/>
              <a:t> </a:t>
            </a:r>
            <a:r>
              <a:rPr lang="uk-UA" dirty="0"/>
              <a:t>повстання ще більше ослабило Китай. У країні давалося взнаки значне відставання від передових держав світу, дедалі популярнішою в населення ставала політика «</a:t>
            </a:r>
            <a:r>
              <a:rPr lang="uk-UA" dirty="0" err="1"/>
              <a:t>самопосилення</a:t>
            </a:r>
            <a:r>
              <a:rPr lang="uk-UA" dirty="0"/>
              <a:t>», тобто запозичення іноземних досягнень.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5122" name="Picture 2" descr="Восстание тайпинов в Китае 1850-1864. Цели и значение восстания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888" y="1828340"/>
            <a:ext cx="4369312" cy="466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56469" y="217643"/>
            <a:ext cx="7886700" cy="1070384"/>
          </a:xfrm>
          <a:prstGeom prst="downArrowCallout">
            <a:avLst>
              <a:gd name="adj1" fmla="val 25000"/>
              <a:gd name="adj2" fmla="val 276697"/>
              <a:gd name="adj3" fmla="val 25000"/>
              <a:gd name="adj4" fmla="val 64977"/>
            </a:avLst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/>
              <a:t>Придушення повстання </a:t>
            </a:r>
            <a:r>
              <a:rPr lang="uk-UA" b="1" i="1" dirty="0" err="1" smtClean="0"/>
              <a:t>тайпінів</a:t>
            </a:r>
            <a:endParaRPr lang="uk-UA" b="1" i="1" dirty="0"/>
          </a:p>
        </p:txBody>
      </p:sp>
      <p:sp>
        <p:nvSpPr>
          <p:cNvPr id="6" name="Пляма 1 5"/>
          <p:cNvSpPr/>
          <p:nvPr/>
        </p:nvSpPr>
        <p:spPr>
          <a:xfrm rot="20467406">
            <a:off x="6143854" y="920726"/>
            <a:ext cx="2868338" cy="1815227"/>
          </a:xfrm>
          <a:prstGeom prst="irregularSeal1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1864 р</a:t>
            </a:r>
            <a:endParaRPr lang="uk-UA" sz="3600" b="1" i="1" dirty="0"/>
          </a:p>
        </p:txBody>
      </p:sp>
    </p:spTree>
    <p:extLst>
      <p:ext uri="{BB962C8B-B14F-4D97-AF65-F5344CB8AC3E}">
        <p14:creationId xmlns:p14="http://schemas.microsoft.com/office/powerpoint/2010/main" val="43328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35973" y="1582994"/>
            <a:ext cx="4994787" cy="500461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uk-UA" dirty="0"/>
              <a:t>Неспроможність маньчжурської династії придушити повстання, занепокоєння європейських держав можливістю перегляду </a:t>
            </a:r>
            <a:r>
              <a:rPr lang="uk-UA" dirty="0" err="1"/>
              <a:t>тайпінами</a:t>
            </a:r>
            <a:r>
              <a:rPr lang="uk-UA" dirty="0"/>
              <a:t>, у разі перемоги, нерівноправних угод стали причинами Другої опіумної війни </a:t>
            </a: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Восени </a:t>
            </a:r>
            <a:r>
              <a:rPr lang="uk-UA" dirty="0"/>
              <a:t>1856 р. китайські чиновники заарештували команду й вантаж китайського корабля, що йшов під прапором Великої Британії з контрабандним опіумом. Після цього Велика Британія знову оголосила війну Китаю почалася друга «опіумна»- війна (1856-1860). Британська ескадра бомбардувала порт Гуанчжоу, а на початку 1857 р. до неї приєдналися американські кораблі. Невдовзі у війну на стороні Англії вступила Франція.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80216"/>
          </a:xfrm>
          <a:prstGeom prst="downArrowCallout">
            <a:avLst>
              <a:gd name="adj1" fmla="val 25000"/>
              <a:gd name="adj2" fmla="val 295736"/>
              <a:gd name="adj3" fmla="val 25000"/>
              <a:gd name="adj4" fmla="val 64977"/>
            </a:avLst>
          </a:prstGeom>
          <a:solidFill>
            <a:srgbClr val="FFFF00"/>
          </a:solidFill>
        </p:spPr>
        <p:txBody>
          <a:bodyPr/>
          <a:lstStyle/>
          <a:p>
            <a:pPr algn="ctr"/>
            <a:r>
              <a:rPr lang="uk-UA" b="1" i="1" dirty="0" smtClean="0"/>
              <a:t>Друга опіумна війна</a:t>
            </a:r>
            <a:endParaRPr lang="uk-UA" b="1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489" y="2601323"/>
            <a:ext cx="3474624" cy="2967959"/>
          </a:xfrm>
          <a:prstGeom prst="rect">
            <a:avLst/>
          </a:prstGeom>
        </p:spPr>
      </p:pic>
      <p:sp>
        <p:nvSpPr>
          <p:cNvPr id="2" name="Пляма 1 1"/>
          <p:cNvSpPr/>
          <p:nvPr/>
        </p:nvSpPr>
        <p:spPr>
          <a:xfrm rot="21010015">
            <a:off x="5413533" y="934698"/>
            <a:ext cx="3646537" cy="1296591"/>
          </a:xfrm>
          <a:prstGeom prst="irregularSeal1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uk-UA" sz="2400" b="1" i="1" dirty="0" smtClean="0"/>
              <a:t>1856-1860 </a:t>
            </a:r>
            <a:r>
              <a:rPr lang="uk-UA" sz="2400" b="1" i="1" dirty="0" err="1" smtClean="0"/>
              <a:t>рр</a:t>
            </a:r>
            <a:endParaRPr lang="uk-UA" sz="2400" b="1" i="1" dirty="0"/>
          </a:p>
        </p:txBody>
      </p:sp>
    </p:spTree>
    <p:extLst>
      <p:ext uri="{BB962C8B-B14F-4D97-AF65-F5344CB8AC3E}">
        <p14:creationId xmlns:p14="http://schemas.microsoft.com/office/powerpoint/2010/main" val="286046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454014" y="1786295"/>
            <a:ext cx="4542502" cy="484064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dirty="0"/>
              <a:t>У 1860 р. об’єднана англо-французька армія розгорнула сухопутні військові операції на Ляодунському півострові й у Північному Китаї; союзники захопили порт Тяньцзінь. У вирішальній битві під Пекіном англо-французька артилерія розгромила </a:t>
            </a:r>
            <a:r>
              <a:rPr lang="uk-UA" dirty="0" err="1"/>
              <a:t>маньчжурсько</a:t>
            </a:r>
            <a:r>
              <a:rPr lang="uk-UA" dirty="0"/>
              <a:t>-монгольську кінноту. Англо-французький десант пограбував імператорський палац у Пекіні.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68" y="3411639"/>
            <a:ext cx="3652069" cy="2684361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397898" y="6127802"/>
            <a:ext cx="344620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Французи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грабують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літній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імператорський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палац</a:t>
            </a:r>
            <a:endParaRPr lang="uk-UA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129548" y="365126"/>
            <a:ext cx="4866968" cy="1325563"/>
          </a:xfrm>
          <a:prstGeom prst="downArrowCallout">
            <a:avLst>
              <a:gd name="adj1" fmla="val 25000"/>
              <a:gd name="adj2" fmla="val 295736"/>
              <a:gd name="adj3" fmla="val 25000"/>
              <a:gd name="adj4" fmla="val 64977"/>
            </a:avLst>
          </a:prstGeom>
          <a:solidFill>
            <a:srgbClr val="CC00FF"/>
          </a:solidFill>
        </p:spPr>
        <p:txBody>
          <a:bodyPr>
            <a:normAutofit/>
          </a:bodyPr>
          <a:lstStyle/>
          <a:p>
            <a:pPr algn="ctr"/>
            <a:r>
              <a:rPr lang="uk-UA" b="1" i="1" dirty="0" smtClean="0"/>
              <a:t>Друга опіумна війна</a:t>
            </a:r>
            <a:endParaRPr lang="uk-UA" b="1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67" y="365126"/>
            <a:ext cx="3634327" cy="269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9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513" y="197978"/>
            <a:ext cx="4061337" cy="1325563"/>
          </a:xfrm>
          <a:solidFill>
            <a:srgbClr val="2DF336"/>
          </a:solidFill>
        </p:spPr>
        <p:txBody>
          <a:bodyPr>
            <a:normAutofit/>
          </a:bodyPr>
          <a:lstStyle/>
          <a:p>
            <a:pPr algn="ctr"/>
            <a:r>
              <a:rPr lang="uk-UA" sz="4000" b="1" i="1" dirty="0" smtClean="0"/>
              <a:t>Пекінський договір</a:t>
            </a:r>
            <a:endParaRPr lang="uk-UA" sz="40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dirty="0"/>
              <a:t>У жовтні 1860 р. був підписаний Пекінський договір, за яким китайський уряд погодився виплатити Англії й Франції багатомільйонну контрибуцію, відкрити Тяньцзінь для іноземної торгівлі, дозволити використовувати китайців як робочу силу («кулі») у заморських англійських і французьких колоніях.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134" y="1690689"/>
            <a:ext cx="4031227" cy="4286250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5551744" y="6176963"/>
            <a:ext cx="2642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0" u="sng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/>
              </a:rPr>
              <a:t>Британський Гонконг</a:t>
            </a:r>
            <a:endParaRPr lang="uk-UA"/>
          </a:p>
        </p:txBody>
      </p:sp>
      <p:sp>
        <p:nvSpPr>
          <p:cNvPr id="7" name="Пляма 1 6"/>
          <p:cNvSpPr/>
          <p:nvPr/>
        </p:nvSpPr>
        <p:spPr>
          <a:xfrm rot="21016877">
            <a:off x="5073442" y="126023"/>
            <a:ext cx="3598607" cy="1469469"/>
          </a:xfrm>
          <a:prstGeom prst="irregularSeal1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i="1" dirty="0" smtClean="0"/>
              <a:t>1860 р</a:t>
            </a:r>
            <a:endParaRPr lang="uk-UA" sz="2800" b="1" i="1" dirty="0"/>
          </a:p>
        </p:txBody>
      </p:sp>
    </p:spTree>
    <p:extLst>
      <p:ext uri="{BB962C8B-B14F-4D97-AF65-F5344CB8AC3E}">
        <p14:creationId xmlns:p14="http://schemas.microsoft.com/office/powerpoint/2010/main" val="364039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26142" y="597850"/>
            <a:ext cx="4180553" cy="5734511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 smtClean="0"/>
              <a:t> Англія, Франція та </a:t>
            </a:r>
            <a:r>
              <a:rPr lang="uk-UA" dirty="0"/>
              <a:t>США </a:t>
            </a:r>
            <a:r>
              <a:rPr lang="uk-UA" dirty="0" smtClean="0"/>
              <a:t> отри­мали </a:t>
            </a:r>
            <a:r>
              <a:rPr lang="uk-UA" dirty="0"/>
              <a:t>можливість торгувати в усіх великих портах Китаю та створювати власні торговельні консульства. Європейці та американці отримали пра­во недоторканності на всій території країни. У 90-ті рр. XIX ст. до участі в колонізації Китаю долучилися Японія, Росія, Німеччина. Країну ста­ли ділити на сфери впливу.</a:t>
            </a:r>
          </a:p>
          <a:p>
            <a:pPr algn="ctr"/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597850"/>
            <a:ext cx="4432176" cy="568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5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30994" y="432619"/>
            <a:ext cx="4208206" cy="615499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/>
              <a:t>Фактично Китай став напівколонією: китайський уряд видавав розпорядження лише після попереднього їх схвалення «радниками» із західних держав. У 1885 р. Китай мусив поступитися Франції провінціями Аннам і Тонкій (нині В’єтнам). Це свідчило про те, що Франція прагнула домінувати над Південним Китаєм.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65" y="656396"/>
            <a:ext cx="3462798" cy="4564598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257943" y="5494225"/>
            <a:ext cx="4205442" cy="92333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0" dirty="0" smtClean="0">
                <a:solidFill>
                  <a:srgbClr val="002060"/>
                </a:solidFill>
                <a:effectLst/>
                <a:latin typeface="Roboto"/>
              </a:rPr>
              <a:t>Карикатура про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Roboto"/>
              </a:rPr>
              <a:t>розподіл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Roboto"/>
              </a:rPr>
              <a:t> сфер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Roboto"/>
              </a:rPr>
              <a:t>впливу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Roboto"/>
              </a:rPr>
              <a:t> в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Roboto"/>
              </a:rPr>
              <a:t>Китаї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Roboto"/>
              </a:rPr>
              <a:t>між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Roboto"/>
              </a:rPr>
              <a:t>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Roboto"/>
              </a:rPr>
              <a:t>європейськими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Roboto"/>
              </a:rPr>
              <a:t> державами та </a:t>
            </a:r>
            <a:r>
              <a:rPr lang="ru-RU" b="1" i="0" dirty="0" err="1" smtClean="0">
                <a:solidFill>
                  <a:srgbClr val="002060"/>
                </a:solidFill>
                <a:effectLst/>
                <a:latin typeface="Roboto"/>
              </a:rPr>
              <a:t>Японією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Roboto"/>
              </a:rPr>
              <a:t>. 1890-і роки</a:t>
            </a:r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60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304" y="365126"/>
            <a:ext cx="4090220" cy="1542332"/>
          </a:xfrm>
          <a:prstGeom prst="downArrowCallout">
            <a:avLst>
              <a:gd name="adj1" fmla="val 50000"/>
              <a:gd name="adj2" fmla="val 140954"/>
              <a:gd name="adj3" fmla="val 25000"/>
              <a:gd name="adj4" fmla="val 64977"/>
            </a:avLst>
          </a:prstGeom>
          <a:solidFill>
            <a:srgbClr val="CC00FF"/>
          </a:solidFill>
        </p:spPr>
        <p:txBody>
          <a:bodyPr/>
          <a:lstStyle/>
          <a:p>
            <a:pPr algn="ctr"/>
            <a:r>
              <a:rPr lang="uk-UA" b="1" i="1" dirty="0" smtClean="0"/>
              <a:t>Словничок </a:t>
            </a:r>
            <a:endParaRPr lang="uk-UA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27820" y="2336903"/>
            <a:ext cx="4377198" cy="4351338"/>
          </a:xfrm>
          <a:solidFill>
            <a:srgbClr val="FFFF00"/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uk-UA" b="1" dirty="0">
                <a:solidFill>
                  <a:srgbClr val="002060"/>
                </a:solidFill>
              </a:rPr>
              <a:t>Напівколонія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uk-UA" dirty="0">
                <a:solidFill>
                  <a:srgbClr val="002060"/>
                </a:solidFill>
              </a:rPr>
              <a:t>- форма залежності однієї держави від іншого, при якій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uk-UA" dirty="0">
                <a:solidFill>
                  <a:srgbClr val="002060"/>
                </a:solidFill>
              </a:rPr>
              <a:t>держава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uk-UA" dirty="0">
                <a:solidFill>
                  <a:srgbClr val="002060"/>
                </a:solidFill>
              </a:rPr>
              <a:t>-напівколонія, на відміну від колонії, формально зберігає атрибути зовнішньої і частково внутрішньої самостійності, але його економічна та зовнішньополітична структура потрапляють в найсильнішу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uk-UA" dirty="0">
                <a:solidFill>
                  <a:srgbClr val="002060"/>
                </a:solidFill>
              </a:rPr>
              <a:t>залежність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uk-UA" dirty="0">
                <a:solidFill>
                  <a:srgbClr val="002060"/>
                </a:solidFill>
              </a:rPr>
              <a:t>від більш потужної імперіалістичної держави з доброї волі чи шляхом погроз і примусів.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480" y="497195"/>
            <a:ext cx="4376783" cy="3858495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4761756" y="4589658"/>
            <a:ext cx="4118230" cy="1754326"/>
          </a:xfrm>
          <a:prstGeom prst="rect">
            <a:avLst/>
          </a:prstGeom>
          <a:solidFill>
            <a:srgbClr val="2DF336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i="1" dirty="0" smtClean="0">
                <a:solidFill>
                  <a:srgbClr val="FF0000"/>
                </a:solidFill>
                <a:effectLst/>
                <a:latin typeface="Trebuchet MS" panose="020B0603020202020204" pitchFamily="34" charset="0"/>
              </a:rPr>
              <a:t>Провідні країни світу ділять Китай, що вмирає. </a:t>
            </a:r>
          </a:p>
          <a:p>
            <a:pPr algn="ctr"/>
            <a:r>
              <a:rPr lang="uk-UA" b="1" i="1" dirty="0" smtClean="0">
                <a:solidFill>
                  <a:srgbClr val="1B1F21"/>
                </a:solidFill>
                <a:effectLst/>
                <a:latin typeface="Trebuchet MS" panose="020B0603020202020204" pitchFamily="34" charset="0"/>
              </a:rPr>
              <a:t>Карикатура з американського журналу кінця </a:t>
            </a:r>
            <a:r>
              <a:rPr lang="en-US" b="1" i="1" dirty="0" smtClean="0">
                <a:solidFill>
                  <a:srgbClr val="1B1F21"/>
                </a:solidFill>
                <a:effectLst/>
                <a:latin typeface="Trebuchet MS" panose="020B0603020202020204" pitchFamily="34" charset="0"/>
              </a:rPr>
              <a:t>XIX </a:t>
            </a:r>
            <a:r>
              <a:rPr lang="uk-UA" b="1" i="1" dirty="0" err="1" smtClean="0">
                <a:solidFill>
                  <a:srgbClr val="1B1F21"/>
                </a:solidFill>
                <a:effectLst/>
                <a:latin typeface="Trebuchet MS" panose="020B0603020202020204" pitchFamily="34" charset="0"/>
              </a:rPr>
              <a:t>ст</a:t>
            </a:r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349172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85135" y="442453"/>
            <a:ext cx="4229715" cy="36281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err="1"/>
              <a:t>Наприкінці</a:t>
            </a:r>
            <a:r>
              <a:rPr lang="ru-RU" dirty="0"/>
              <a:t> XIX ст. Китай «</a:t>
            </a:r>
            <a:r>
              <a:rPr lang="ru-RU" dirty="0" err="1"/>
              <a:t>відкрився</a:t>
            </a:r>
            <a:r>
              <a:rPr lang="ru-RU" dirty="0"/>
              <a:t>» для </a:t>
            </a:r>
            <a:r>
              <a:rPr lang="ru-RU" dirty="0" err="1"/>
              <a:t>західних</a:t>
            </a:r>
            <a:r>
              <a:rPr lang="ru-RU" dirty="0"/>
              <a:t> держав. </a:t>
            </a:r>
            <a:r>
              <a:rPr lang="ru-RU" dirty="0" err="1"/>
              <a:t>Європейські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, США та </a:t>
            </a:r>
            <a:r>
              <a:rPr lang="ru-RU" dirty="0" err="1"/>
              <a:t>Японія</a:t>
            </a:r>
            <a:r>
              <a:rPr lang="ru-RU" dirty="0"/>
              <a:t> проводили в </a:t>
            </a:r>
            <a:r>
              <a:rPr lang="ru-RU" dirty="0" err="1"/>
              <a:t>Китаї</a:t>
            </a:r>
            <a:r>
              <a:rPr lang="ru-RU" dirty="0"/>
              <a:t> </a:t>
            </a:r>
            <a:r>
              <a:rPr lang="ru-RU" dirty="0" err="1"/>
              <a:t>політику</a:t>
            </a:r>
            <a:r>
              <a:rPr lang="ru-RU" dirty="0"/>
              <a:t> «</a:t>
            </a:r>
            <a:r>
              <a:rPr lang="ru-RU" dirty="0" err="1"/>
              <a:t>опосередкованого</a:t>
            </a:r>
            <a:r>
              <a:rPr lang="ru-RU" dirty="0"/>
              <a:t> </a:t>
            </a:r>
            <a:r>
              <a:rPr lang="ru-RU" dirty="0" err="1"/>
              <a:t>правління</a:t>
            </a:r>
            <a:r>
              <a:rPr lang="ru-RU" dirty="0"/>
              <a:t>»: вони не </a:t>
            </a:r>
            <a:r>
              <a:rPr lang="ru-RU" dirty="0" err="1"/>
              <a:t>намагалися</a:t>
            </a:r>
            <a:r>
              <a:rPr lang="ru-RU" dirty="0"/>
              <a:t> </a:t>
            </a:r>
            <a:r>
              <a:rPr lang="ru-RU" dirty="0" err="1"/>
              <a:t>відібрати</a:t>
            </a:r>
            <a:r>
              <a:rPr lang="ru-RU" dirty="0"/>
              <a:t> </a:t>
            </a:r>
            <a:r>
              <a:rPr lang="ru-RU" dirty="0" err="1"/>
              <a:t>владу</a:t>
            </a:r>
            <a:r>
              <a:rPr lang="ru-RU" dirty="0"/>
              <a:t> в </a:t>
            </a:r>
            <a:r>
              <a:rPr lang="ru-RU" dirty="0" err="1"/>
              <a:t>китайського</a:t>
            </a:r>
            <a:r>
              <a:rPr lang="ru-RU" dirty="0"/>
              <a:t> правителя,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узяли</a:t>
            </a:r>
            <a:r>
              <a:rPr lang="ru-RU" dirty="0"/>
              <a:t> </a:t>
            </a:r>
            <a:r>
              <a:rPr lang="ru-RU" dirty="0" err="1"/>
              <a:t>економіку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smtClean="0"/>
              <a:t>контроль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645" y="678131"/>
            <a:ext cx="4056426" cy="3736553"/>
          </a:xfrm>
          <a:prstGeom prst="rect">
            <a:avLst/>
          </a:prstGeom>
        </p:spPr>
      </p:pic>
      <p:graphicFrame>
        <p:nvGraphicFramePr>
          <p:cNvPr id="6" name="Таблиця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066790"/>
              </p:ext>
            </p:extLst>
          </p:nvPr>
        </p:nvGraphicFramePr>
        <p:xfrm>
          <a:off x="5470205" y="4749709"/>
          <a:ext cx="2653306" cy="1231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3306">
                  <a:extLst>
                    <a:ext uri="{9D8B030D-6E8A-4147-A177-3AD203B41FA5}">
                      <a16:colId xmlns:a16="http://schemas.microsoft.com/office/drawing/2014/main" val="1990262398"/>
                    </a:ext>
                  </a:extLst>
                </a:gridCol>
              </a:tblGrid>
              <a:tr h="48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Карикатури </a:t>
                      </a:r>
                      <a:r>
                        <a:rPr lang="uk-UA" sz="24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боротьбу за сфери впливу в Китаї</a:t>
                      </a:r>
                      <a:endParaRPr lang="uk-UA" sz="24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83820" marB="0">
                    <a:solidFill>
                      <a:srgbClr val="2DF3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213736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41" y="4213612"/>
            <a:ext cx="3785944" cy="24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0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uk-UA" b="1" i="1" dirty="0" smtClean="0"/>
              <a:t>Робота з схемою</a:t>
            </a:r>
            <a:endParaRPr lang="uk-UA" b="1" i="1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709" y="1790416"/>
            <a:ext cx="8407669" cy="485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2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8025" y="89824"/>
            <a:ext cx="6479459" cy="115887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600" b="1" i="1" dirty="0" smtClean="0"/>
              <a:t/>
            </a:r>
            <a:br>
              <a:rPr lang="ru-RU" sz="3600" b="1" i="1" dirty="0" smtClean="0"/>
            </a:br>
            <a:r>
              <a:rPr lang="ru-RU" sz="3600" b="1" i="1" dirty="0" smtClean="0"/>
              <a:t>Робота </a:t>
            </a:r>
            <a:r>
              <a:rPr lang="ru-RU" sz="3600" b="1" i="1" dirty="0"/>
              <a:t>з таблицею</a:t>
            </a:r>
            <a:r>
              <a:rPr lang="uk-UA" sz="3600" b="1" i="1" dirty="0"/>
              <a:t/>
            </a:r>
            <a:br>
              <a:rPr lang="uk-UA" sz="3600" b="1" i="1" dirty="0"/>
            </a:br>
            <a:r>
              <a:rPr lang="ru-RU" sz="3600" b="1" i="1" dirty="0"/>
              <a:t>«</a:t>
            </a:r>
            <a:r>
              <a:rPr lang="ru-RU" sz="3600" b="1" i="1" dirty="0" err="1"/>
              <a:t>Опіумні</a:t>
            </a:r>
            <a:r>
              <a:rPr lang="ru-RU" sz="3600" b="1" i="1" dirty="0"/>
              <a:t> </a:t>
            </a:r>
            <a:r>
              <a:rPr lang="ru-RU" sz="3600" b="1" i="1" dirty="0" err="1"/>
              <a:t>війни</a:t>
            </a:r>
            <a:r>
              <a:rPr lang="ru-RU" sz="3600" b="1" i="1" dirty="0"/>
              <a:t> у </a:t>
            </a:r>
            <a:r>
              <a:rPr lang="ru-RU" sz="3600" b="1" i="1" dirty="0" err="1"/>
              <a:t>Китаї</a:t>
            </a:r>
            <a:r>
              <a:rPr lang="ru-RU" sz="3600" b="1" i="1" dirty="0"/>
              <a:t>».</a:t>
            </a:r>
            <a:r>
              <a:rPr lang="uk-UA" sz="3600" b="1" i="1" dirty="0"/>
              <a:t/>
            </a:r>
            <a:br>
              <a:rPr lang="uk-UA" sz="3600" b="1" i="1" dirty="0"/>
            </a:br>
            <a:endParaRPr lang="uk-UA" sz="3600" b="1" i="1" dirty="0"/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085126"/>
              </p:ext>
            </p:extLst>
          </p:nvPr>
        </p:nvGraphicFramePr>
        <p:xfrm>
          <a:off x="216309" y="1347020"/>
          <a:ext cx="8681884" cy="52897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9630">
                  <a:extLst>
                    <a:ext uri="{9D8B030D-6E8A-4147-A177-3AD203B41FA5}">
                      <a16:colId xmlns:a16="http://schemas.microsoft.com/office/drawing/2014/main" val="184025065"/>
                    </a:ext>
                  </a:extLst>
                </a:gridCol>
                <a:gridCol w="995993">
                  <a:extLst>
                    <a:ext uri="{9D8B030D-6E8A-4147-A177-3AD203B41FA5}">
                      <a16:colId xmlns:a16="http://schemas.microsoft.com/office/drawing/2014/main" val="3093030257"/>
                    </a:ext>
                  </a:extLst>
                </a:gridCol>
                <a:gridCol w="1249839">
                  <a:extLst>
                    <a:ext uri="{9D8B030D-6E8A-4147-A177-3AD203B41FA5}">
                      <a16:colId xmlns:a16="http://schemas.microsoft.com/office/drawing/2014/main" val="464061098"/>
                    </a:ext>
                  </a:extLst>
                </a:gridCol>
                <a:gridCol w="2901565">
                  <a:extLst>
                    <a:ext uri="{9D8B030D-6E8A-4147-A177-3AD203B41FA5}">
                      <a16:colId xmlns:a16="http://schemas.microsoft.com/office/drawing/2014/main" val="3411103650"/>
                    </a:ext>
                  </a:extLst>
                </a:gridCol>
                <a:gridCol w="1814857">
                  <a:extLst>
                    <a:ext uri="{9D8B030D-6E8A-4147-A177-3AD203B41FA5}">
                      <a16:colId xmlns:a16="http://schemas.microsoft.com/office/drawing/2014/main" val="863110384"/>
                    </a:ext>
                  </a:extLst>
                </a:gridCol>
              </a:tblGrid>
              <a:tr h="6179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Дати</a:t>
                      </a:r>
                      <a:endParaRPr lang="uk-UA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Учасники</a:t>
                      </a:r>
                      <a:endParaRPr lang="uk-UA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</a:t>
                      </a:r>
                      <a:endParaRPr lang="uk-UA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Причини 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поразки</a:t>
                      </a:r>
                      <a:endParaRPr lang="uk-UA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88864285"/>
                  </a:ext>
                </a:extLst>
              </a:tr>
              <a:tr h="1648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опіумна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війна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1840–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1842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рр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Китай,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Англія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Підписання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Нанкінського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договору: передача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Англії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острова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Ґонконґ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відкриття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портів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іноземних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купців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Економічна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військово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технічна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відсталість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Китаю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4896226"/>
                  </a:ext>
                </a:extLst>
              </a:tr>
              <a:tr h="3022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ІІ–ІІІ опіумні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війни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1856–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1860 рр.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Китай,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Англія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Франція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Пекінський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договір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іноземцям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дозволена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торгівля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усіх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найважливіших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портах і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надані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виняткові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привілеї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Англійці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французи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непідсудні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китайським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законам.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перетворювався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напівколонію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300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72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9822" y="296301"/>
            <a:ext cx="5477183" cy="991726"/>
          </a:xfrm>
          <a:solidFill>
            <a:srgbClr val="FF0066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 «</a:t>
            </a:r>
            <a:r>
              <a:rPr lang="uk-UA" dirty="0"/>
              <a:t>П</a:t>
            </a:r>
            <a:r>
              <a:rPr lang="uk-UA" dirty="0" smtClean="0"/>
              <a:t>олітика  </a:t>
            </a:r>
            <a:r>
              <a:rPr lang="uk-UA" dirty="0" err="1"/>
              <a:t>самопосилення</a:t>
            </a:r>
            <a:r>
              <a:rPr lang="uk-UA" dirty="0"/>
              <a:t>»</a:t>
            </a: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373010" y="1531819"/>
            <a:ext cx="5663995" cy="3000852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dirty="0"/>
              <a:t>У 60-70-х рр. ХІХ ст. </a:t>
            </a:r>
            <a:r>
              <a:rPr lang="uk-UA" dirty="0" err="1"/>
              <a:t>Цінська</a:t>
            </a:r>
            <a:r>
              <a:rPr lang="uk-UA" dirty="0"/>
              <a:t> імперія переживає найглибшу кризу за всю історію свого існування. її називали «хворою людиною Азії». Вихід із цього становища Ціни спробували знайти у «політиці </a:t>
            </a:r>
            <a:r>
              <a:rPr lang="uk-UA" dirty="0" err="1"/>
              <a:t>самопосилення</a:t>
            </a:r>
            <a:r>
              <a:rPr lang="uk-UA" dirty="0"/>
              <a:t>», метою якої проголошувалося «досягнення багатств» шляхом засвоєння «варварських справ» та «заморських здобутків</a:t>
            </a:r>
            <a:r>
              <a:rPr lang="uk-UA" dirty="0" smtClean="0"/>
              <a:t>».</a:t>
            </a:r>
            <a:r>
              <a:rPr lang="uk-UA" dirty="0"/>
              <a:t> </a:t>
            </a:r>
          </a:p>
          <a:p>
            <a:endParaRPr lang="uk-UA" dirty="0"/>
          </a:p>
        </p:txBody>
      </p:sp>
      <p:sp>
        <p:nvSpPr>
          <p:cNvPr id="10" name="Прямокутник 9"/>
          <p:cNvSpPr/>
          <p:nvPr/>
        </p:nvSpPr>
        <p:spPr>
          <a:xfrm>
            <a:off x="117988" y="4776463"/>
            <a:ext cx="8849032" cy="178510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— досягти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самопосилення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Китаю, якому загрожувала остаточна втрата самостійності. Для цього потрібно було подолати економічну та військово-технічну відсталість Китаю. Тому китайські сановники виступали за реорганізацію армії, оснащення її сучасними видами зброї, розвиток крупної індустрії і сучасних засобів транспорту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696" y="777323"/>
            <a:ext cx="2622167" cy="3529206"/>
          </a:xfrm>
          <a:prstGeom prst="rect">
            <a:avLst/>
          </a:prstGeom>
        </p:spPr>
      </p:pic>
      <p:sp>
        <p:nvSpPr>
          <p:cNvPr id="12" name="Прямокутник 11"/>
          <p:cNvSpPr/>
          <p:nvPr/>
        </p:nvSpPr>
        <p:spPr>
          <a:xfrm>
            <a:off x="6528731" y="3825807"/>
            <a:ext cx="22862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Імператор </a:t>
            </a:r>
            <a:r>
              <a:rPr lang="uk-UA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Гуансюй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68131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72" y="275303"/>
            <a:ext cx="8714585" cy="5427408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742335" y="5844870"/>
            <a:ext cx="8047703" cy="83099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Гасло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самопосилення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: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«</a:t>
            </a:r>
            <a:r>
              <a:rPr lang="ru-RU" sz="2400" b="1" i="1" dirty="0" err="1">
                <a:solidFill>
                  <a:srgbClr val="FF0000"/>
                </a:solidFill>
                <a:latin typeface="arial" panose="020B0604020202020204" pitchFamily="34" charset="0"/>
              </a:rPr>
              <a:t>Китайська</a:t>
            </a:r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 наука - основа, </a:t>
            </a:r>
            <a:r>
              <a:rPr lang="ru-RU" sz="2400" b="1" i="1" dirty="0" err="1">
                <a:solidFill>
                  <a:srgbClr val="FF0000"/>
                </a:solidFill>
                <a:latin typeface="arial" panose="020B0604020202020204" pitchFamily="34" charset="0"/>
              </a:rPr>
              <a:t>західна</a:t>
            </a:r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 - </a:t>
            </a:r>
            <a:r>
              <a:rPr lang="ru-RU" sz="2400" b="1" i="1" dirty="0" err="1">
                <a:solidFill>
                  <a:srgbClr val="FF0000"/>
                </a:solidFill>
                <a:latin typeface="arial" panose="020B0604020202020204" pitchFamily="34" charset="0"/>
              </a:rPr>
              <a:t>прикладна</a:t>
            </a:r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». </a:t>
            </a:r>
            <a:endParaRPr lang="uk-UA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8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639" y="474081"/>
            <a:ext cx="4552336" cy="883571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2060"/>
                </a:solidFill>
              </a:rPr>
              <a:t>«Сто </a:t>
            </a:r>
            <a:r>
              <a:rPr lang="uk-UA" b="1" i="1" dirty="0">
                <a:solidFill>
                  <a:srgbClr val="002060"/>
                </a:solidFill>
              </a:rPr>
              <a:t>днів" реформ</a:t>
            </a:r>
            <a:endParaRPr lang="uk-UA" b="1" i="1" dirty="0">
              <a:solidFill>
                <a:srgbClr val="002060"/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4687852" y="6063139"/>
            <a:ext cx="435569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Курс 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самопосилення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дав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367615" y="1402151"/>
            <a:ext cx="4204385" cy="224676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 за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очолив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Ювей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конституційної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монархії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парламентській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демократизації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активного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переймання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західних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т. ч.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приватного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6" name="Picture 8" descr="https://disted.edu.vn.ua/media/images/alex_s61/kitai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9" y="4096519"/>
            <a:ext cx="2073172" cy="259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12"/>
          <p:cNvSpPr/>
          <p:nvPr/>
        </p:nvSpPr>
        <p:spPr>
          <a:xfrm>
            <a:off x="4803705" y="245216"/>
            <a:ext cx="4123987" cy="584775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період від 11 червня до 20 вересня 1898 р. ("сто днів" реформ)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Гуансюй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під впливом Кан </a:t>
            </a:r>
            <a:r>
              <a:rPr lang="uk-UA" sz="2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Ювея</a:t>
            </a: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видав 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понад 60 указів, які передбачали оновлення Китаю та перетворення його на могутню й незалежну державу. Але внаслідок державного перевороту </a:t>
            </a:r>
            <a:r>
              <a:rPr lang="uk-UA" sz="2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21 вересня 1898 р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Гуансюй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був позбавлений трону на користь імператриці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Ци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Сі, деяких реформаторів стратили; Кан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Ювею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вдалося втекти до Гонконгу. Таким чином, спроба вивести країну з кризового стану шляхом реформ зазнала невдачі.</a:t>
            </a:r>
            <a:endParaRPr lang="uk-UA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475770" y="6338203"/>
            <a:ext cx="130978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Ювей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484" y="4096519"/>
            <a:ext cx="2256547" cy="2723017"/>
          </a:xfrm>
          <a:prstGeom prst="rect">
            <a:avLst/>
          </a:prstGeom>
        </p:spPr>
      </p:pic>
      <p:sp>
        <p:nvSpPr>
          <p:cNvPr id="18" name="Прямокутник 17"/>
          <p:cNvSpPr/>
          <p:nvPr/>
        </p:nvSpPr>
        <p:spPr>
          <a:xfrm>
            <a:off x="3225097" y="6386304"/>
            <a:ext cx="851515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Ци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Сі</a:t>
            </a:r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394219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84522" y="1661652"/>
            <a:ext cx="4877414" cy="4975122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dirty="0"/>
              <a:t>Остаточний крах «політики </a:t>
            </a:r>
            <a:r>
              <a:rPr lang="uk-UA" dirty="0" err="1"/>
              <a:t>самопосилення</a:t>
            </a:r>
            <a:r>
              <a:rPr lang="uk-UA" dirty="0"/>
              <a:t>» показала </a:t>
            </a:r>
            <a:r>
              <a:rPr lang="uk-UA" dirty="0" err="1" smtClean="0"/>
              <a:t>японо</a:t>
            </a:r>
            <a:r>
              <a:rPr lang="uk-UA" dirty="0" smtClean="0"/>
              <a:t>-китайська війна, </a:t>
            </a:r>
            <a:r>
              <a:rPr lang="uk-UA" dirty="0"/>
              <a:t>що розпочалася із суперечки через Корею. </a:t>
            </a:r>
            <a:r>
              <a:rPr lang="uk-UA" dirty="0" smtClean="0"/>
              <a:t> Безвихідна  </a:t>
            </a:r>
            <a:r>
              <a:rPr lang="uk-UA" dirty="0"/>
              <a:t>ситуація змусила </a:t>
            </a:r>
            <a:r>
              <a:rPr lang="uk-UA" dirty="0" err="1"/>
              <a:t>Цінів</a:t>
            </a:r>
            <a:r>
              <a:rPr lang="uk-UA" dirty="0"/>
              <a:t> підписати черговий принизливий договір у м. </a:t>
            </a:r>
            <a:r>
              <a:rPr lang="uk-UA" dirty="0" err="1"/>
              <a:t>С</a:t>
            </a:r>
            <a:r>
              <a:rPr lang="uk-UA" dirty="0" err="1" smtClean="0"/>
              <a:t>імоносекі</a:t>
            </a:r>
            <a:r>
              <a:rPr lang="uk-UA" dirty="0" smtClean="0"/>
              <a:t> </a:t>
            </a:r>
            <a:r>
              <a:rPr lang="uk-UA" dirty="0"/>
              <a:t>17 квітня 1895 р. За цим договором Корея отримувала «незалежність» (що насправді означало її підпорядкування Японії), Китай сплачував контрибуцію розміром 200 млн </a:t>
            </a:r>
            <a:r>
              <a:rPr lang="uk-UA" dirty="0" err="1"/>
              <a:t>лянів</a:t>
            </a:r>
            <a:r>
              <a:rPr lang="uk-UA" dirty="0"/>
              <a:t> та передавав низку територій Японії (Ляодунський півострів, </a:t>
            </a:r>
            <a:r>
              <a:rPr lang="uk-UA" dirty="0" smtClean="0"/>
              <a:t>Тайвань).</a:t>
            </a:r>
            <a:endParaRPr lang="uk-UA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4521" y="229312"/>
            <a:ext cx="5044563" cy="1325563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i="1" dirty="0" err="1" smtClean="0">
                <a:solidFill>
                  <a:srgbClr val="FF0000"/>
                </a:solidFill>
              </a:rPr>
              <a:t>Японо</a:t>
            </a:r>
            <a:r>
              <a:rPr lang="uk-UA" b="1" i="1" dirty="0" smtClean="0">
                <a:solidFill>
                  <a:srgbClr val="FF0000"/>
                </a:solidFill>
              </a:rPr>
              <a:t> -</a:t>
            </a:r>
            <a:r>
              <a:rPr lang="uk-UA" b="1" i="1" dirty="0">
                <a:solidFill>
                  <a:srgbClr val="FF0000"/>
                </a:solidFill>
              </a:rPr>
              <a:t>китайська </a:t>
            </a:r>
            <a:r>
              <a:rPr lang="uk-UA" b="1" i="1" dirty="0" smtClean="0">
                <a:solidFill>
                  <a:srgbClr val="FF0000"/>
                </a:solidFill>
              </a:rPr>
              <a:t>війна</a:t>
            </a:r>
            <a:endParaRPr lang="uk-UA" b="1" i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709" y="2744262"/>
            <a:ext cx="3600118" cy="16765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910" y="85616"/>
            <a:ext cx="3657917" cy="25483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910" y="4531104"/>
            <a:ext cx="3657917" cy="2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6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mozok.click/uploads/vsesvitnia-istoriya-9-koliada/vsesvitnia-istoriya-9-koliada-1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87" y="1209367"/>
            <a:ext cx="8422826" cy="537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638" y="285135"/>
            <a:ext cx="7718323" cy="523220"/>
          </a:xfrm>
          <a:prstGeom prst="rect">
            <a:avLst/>
          </a:prstGeom>
          <a:solidFill>
            <a:srgbClr val="2DF336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/>
              <a:t>Присутність іноземців в Китаї</a:t>
            </a:r>
            <a:endParaRPr lang="uk-UA" sz="2800" b="1" i="1" dirty="0"/>
          </a:p>
        </p:txBody>
      </p:sp>
    </p:spTree>
    <p:extLst>
      <p:ext uri="{BB962C8B-B14F-4D97-AF65-F5344CB8AC3E}">
        <p14:creationId xmlns:p14="http://schemas.microsoft.com/office/powerpoint/2010/main" val="301659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030" y="167149"/>
            <a:ext cx="4484125" cy="1199536"/>
          </a:xfrm>
          <a:prstGeom prst="downArrowCallout">
            <a:avLst>
              <a:gd name="adj1" fmla="val 25000"/>
              <a:gd name="adj2" fmla="val 219579"/>
              <a:gd name="adj3" fmla="val 25000"/>
              <a:gd name="adj4" fmla="val 64977"/>
            </a:avLst>
          </a:prstGeom>
          <a:solidFill>
            <a:srgbClr val="CC00FF"/>
          </a:solidFill>
        </p:spPr>
        <p:txBody>
          <a:bodyPr>
            <a:normAutofit/>
          </a:bodyPr>
          <a:lstStyle/>
          <a:p>
            <a:pPr algn="ctr"/>
            <a:r>
              <a:rPr lang="uk-UA" sz="3600" b="1" i="1" dirty="0" smtClean="0"/>
              <a:t>Повстання </a:t>
            </a:r>
            <a:r>
              <a:rPr lang="uk-UA" sz="3600" b="1" i="1" dirty="0" err="1" smtClean="0"/>
              <a:t>іхетуанів</a:t>
            </a:r>
            <a:endParaRPr lang="uk-UA" sz="36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96030" y="1514167"/>
            <a:ext cx="4504404" cy="50523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1898-1900 рр. спалахнув рух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іхетуанів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(товариство «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Іхетуань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 в перекладі означає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Кулак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ім’я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які створювали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«Загони справедливості та миру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Оскільки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систему тренувань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іхетуанів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входили китайська гімнастика і кулачний бій, пізніше в європейській пресі цей рух дістав назву «боксери». Рух був спрямований на боротьбу з іноземним пануванням. Досить швидко він поширився на значні території Китаю.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588" y="167148"/>
            <a:ext cx="3109298" cy="29890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909" y="3696929"/>
            <a:ext cx="3010977" cy="30170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17166" y="3241876"/>
            <a:ext cx="3274142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Загони </a:t>
            </a:r>
            <a:r>
              <a:rPr lang="uk-UA" b="1" i="1" dirty="0" err="1" smtClean="0">
                <a:solidFill>
                  <a:schemeClr val="bg1"/>
                </a:solidFill>
              </a:rPr>
              <a:t>їхетуанів</a:t>
            </a:r>
            <a:endParaRPr lang="uk-UA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5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471" y="325797"/>
            <a:ext cx="4808590" cy="1325563"/>
          </a:xfrm>
          <a:prstGeom prst="downArrowCallout">
            <a:avLst>
              <a:gd name="adj1" fmla="val 25000"/>
              <a:gd name="adj2" fmla="val 174090"/>
              <a:gd name="adj3" fmla="val 25000"/>
              <a:gd name="adj4" fmla="val 64977"/>
            </a:avLst>
          </a:prstGeo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Повстання </a:t>
            </a:r>
            <a:r>
              <a:rPr lang="uk-UA" b="1" i="1" dirty="0" err="1" smtClean="0">
                <a:solidFill>
                  <a:schemeClr val="bg1"/>
                </a:solidFill>
              </a:rPr>
              <a:t>іхетуанів</a:t>
            </a:r>
            <a:endParaRPr lang="uk-UA" b="1" i="1" dirty="0">
              <a:solidFill>
                <a:schemeClr val="bg1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65471" y="1825624"/>
            <a:ext cx="4984955" cy="4634169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 smtClean="0"/>
              <a:t>У 1900 </a:t>
            </a:r>
            <a:r>
              <a:rPr lang="uk-UA" dirty="0"/>
              <a:t>р. загони </a:t>
            </a:r>
            <a:r>
              <a:rPr lang="uk-UA" dirty="0" err="1"/>
              <a:t>іхетуанів</a:t>
            </a:r>
            <a:r>
              <a:rPr lang="uk-UA" dirty="0"/>
              <a:t> зібралися поблизу Пекіна. </a:t>
            </a:r>
            <a:r>
              <a:rPr lang="uk-UA" dirty="0" err="1" smtClean="0"/>
              <a:t>Ци</a:t>
            </a:r>
            <a:r>
              <a:rPr lang="uk-UA" dirty="0" smtClean="0"/>
              <a:t> </a:t>
            </a:r>
            <a:r>
              <a:rPr lang="uk-UA" dirty="0"/>
              <a:t>Сі вирішила за допомогою </a:t>
            </a:r>
            <a:r>
              <a:rPr lang="uk-UA" dirty="0" err="1"/>
              <a:t>іхету­анів</a:t>
            </a:r>
            <a:r>
              <a:rPr lang="uk-UA" dirty="0"/>
              <a:t> ліквідувати вплив європейців. Вона </a:t>
            </a:r>
            <a:r>
              <a:rPr lang="uk-UA" dirty="0" smtClean="0"/>
              <a:t>звернулася </a:t>
            </a:r>
            <a:r>
              <a:rPr lang="uk-UA" dirty="0"/>
              <a:t>до них із закликом: "Настав час повернутися на ста­рий і випробуваний шлях наших предків... Смерть іноземцям!". У Пекі­ні повсталі влаштували різанину в європейських дипломатичних місіях.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5336" r="15847"/>
          <a:stretch/>
        </p:blipFill>
        <p:spPr>
          <a:xfrm>
            <a:off x="5437240" y="730077"/>
            <a:ext cx="3342966" cy="4665838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5569974" y="5638787"/>
            <a:ext cx="3210232" cy="646331"/>
          </a:xfrm>
          <a:prstGeom prst="rect">
            <a:avLst/>
          </a:prstGeom>
          <a:solidFill>
            <a:srgbClr val="FF3399"/>
          </a:solidFill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latin typeface="Helvetica Neue"/>
              </a:rPr>
              <a:t>Боксерське повстання</a:t>
            </a:r>
            <a:r>
              <a:rPr lang="uk-UA" b="1" i="1" dirty="0" smtClean="0">
                <a:latin typeface="Helvetica Neue"/>
              </a:rPr>
              <a:t>.</a:t>
            </a:r>
          </a:p>
          <a:p>
            <a:pPr algn="ctr"/>
            <a:r>
              <a:rPr lang="uk-UA" b="1" i="1" dirty="0" smtClean="0">
                <a:latin typeface="Helvetica Neue"/>
              </a:rPr>
              <a:t> </a:t>
            </a:r>
            <a:r>
              <a:rPr lang="uk-UA" b="1" i="1" dirty="0">
                <a:latin typeface="Helvetica Neue"/>
              </a:rPr>
              <a:t>Китайська картина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260488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5956" y="145499"/>
            <a:ext cx="3857625" cy="2914932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756970" y="718291"/>
            <a:ext cx="3886200" cy="552803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dirty="0"/>
              <a:t>У відповідь вісім держав — Англія, США, Росія, Японія, Франція, Італія, Німеччина, Австро-Угорщина — спрямували свої війська до Ки­таю. У серпні </a:t>
            </a:r>
            <a:r>
              <a:rPr lang="uk-UA" dirty="0" smtClean="0"/>
              <a:t>1900 </a:t>
            </a:r>
            <a:r>
              <a:rPr lang="uk-UA" dirty="0"/>
              <a:t>р. вони вступили в Пекін. Імператриця вдала, що не причетна до повстання і віддала наказ урядовим військам розгромити загони </a:t>
            </a:r>
            <a:r>
              <a:rPr lang="uk-UA" dirty="0" err="1"/>
              <a:t>іхетуанів</a:t>
            </a:r>
            <a:r>
              <a:rPr lang="uk-UA" dirty="0"/>
              <a:t>, що й було зроблено з особливою жорстокістю.</a:t>
            </a:r>
          </a:p>
          <a:p>
            <a:pPr algn="ctr"/>
            <a:endParaRPr lang="uk-UA" dirty="0"/>
          </a:p>
        </p:txBody>
      </p:sp>
      <p:sp>
        <p:nvSpPr>
          <p:cNvPr id="7" name="Прямокутник 6"/>
          <p:cNvSpPr/>
          <p:nvPr/>
        </p:nvSpPr>
        <p:spPr>
          <a:xfrm>
            <a:off x="613977" y="2702852"/>
            <a:ext cx="3561581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i="1" dirty="0" err="1">
                <a:solidFill>
                  <a:srgbClr val="333333"/>
                </a:solidFill>
                <a:latin typeface="Helvetica Neue"/>
              </a:rPr>
              <a:t>Війська</a:t>
            </a:r>
            <a:r>
              <a:rPr lang="ru-RU" i="1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Helvetica Neue"/>
              </a:rPr>
              <a:t>європейських</a:t>
            </a:r>
            <a:r>
              <a:rPr lang="ru-RU" i="1" dirty="0">
                <a:solidFill>
                  <a:srgbClr val="333333"/>
                </a:solidFill>
                <a:latin typeface="Helvetica Neue"/>
              </a:rPr>
              <a:t> держав </a:t>
            </a:r>
            <a:r>
              <a:rPr lang="ru-RU" i="1" dirty="0" err="1">
                <a:solidFill>
                  <a:srgbClr val="333333"/>
                </a:solidFill>
                <a:latin typeface="Helvetica Neue"/>
              </a:rPr>
              <a:t>вступають</a:t>
            </a:r>
            <a:r>
              <a:rPr lang="ru-RU" i="1" dirty="0">
                <a:solidFill>
                  <a:srgbClr val="333333"/>
                </a:solidFill>
                <a:latin typeface="Helvetica Neue"/>
              </a:rPr>
              <a:t> до Пекіна,1900 р.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56" y="3482308"/>
            <a:ext cx="3907875" cy="31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9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265471" y="4050890"/>
            <a:ext cx="8588061" cy="234991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dirty="0"/>
              <a:t>Після придушення повстання Китай був змушений підписати нові нерівноправні угоди. Він мав сплатити велику контрибуцію, у посольсь­кий квартал Пекіна вводилися іноземні війська, а за вбивство європейця, японця чи американця передбачалася смертна кара.</a:t>
            </a:r>
          </a:p>
          <a:p>
            <a:pPr algn="ctr"/>
            <a:r>
              <a:rPr lang="uk-UA" dirty="0"/>
              <a:t>Повстання </a:t>
            </a:r>
            <a:r>
              <a:rPr lang="uk-UA" dirty="0" err="1"/>
              <a:t>іхетуанів</a:t>
            </a:r>
            <a:r>
              <a:rPr lang="uk-UA" dirty="0"/>
              <a:t> стало останньою спробою зберегти в Китаї тра­диційні порядки.</a:t>
            </a:r>
          </a:p>
          <a:p>
            <a:pPr marL="0" indent="0" algn="ctr">
              <a:buNone/>
            </a:pP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210" y="176880"/>
            <a:ext cx="3999323" cy="3175920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6937623" y="2961116"/>
            <a:ext cx="191590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/>
              <a:t>Страта «боксера»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39" y="176880"/>
            <a:ext cx="3859102" cy="31759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239" y="2961116"/>
            <a:ext cx="274691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3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8650" y="-78658"/>
            <a:ext cx="7453466" cy="1569986"/>
          </a:xfrm>
          <a:prstGeom prst="horizont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b="1" i="1" u="sng" dirty="0" smtClean="0"/>
              <a:t>Мовою </a:t>
            </a:r>
            <a:r>
              <a:rPr lang="uk-UA" b="1" i="1" u="sng" dirty="0"/>
              <a:t>джерела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628650" y="1491328"/>
            <a:ext cx="7886700" cy="4978298"/>
          </a:xfrm>
        </p:spPr>
        <p:txBody>
          <a:bodyPr>
            <a:normAutofit fontScale="77500" lnSpcReduction="20000"/>
          </a:bodyPr>
          <a:lstStyle/>
          <a:p>
            <a:r>
              <a:rPr lang="uk-UA" b="1" dirty="0" smtClean="0"/>
              <a:t>1901 </a:t>
            </a:r>
            <a:r>
              <a:rPr lang="uk-UA" b="1" dirty="0"/>
              <a:t>р. Із Заключного («боксерського») протоколу між Китаєм та іноземними державами. </a:t>
            </a:r>
            <a:r>
              <a:rPr lang="uk-UA" dirty="0"/>
              <a:t>Ст. 6. Імператор Китаю зобов’язався сплатити державам винагороду в чотириста п’ятдесят мільйонів </a:t>
            </a:r>
            <a:r>
              <a:rPr lang="uk-UA" dirty="0" err="1"/>
              <a:t>хайгуаньських</a:t>
            </a:r>
            <a:r>
              <a:rPr lang="uk-UA" dirty="0"/>
              <a:t> </a:t>
            </a:r>
            <a:r>
              <a:rPr lang="uk-UA" dirty="0" err="1"/>
              <a:t>лянів</a:t>
            </a:r>
            <a:r>
              <a:rPr lang="uk-UA" dirty="0"/>
              <a:t> (</a:t>
            </a:r>
            <a:r>
              <a:rPr lang="uk-UA" dirty="0" err="1"/>
              <a:t>таелів</a:t>
            </a:r>
            <a:r>
              <a:rPr lang="uk-UA" dirty="0"/>
              <a:t>)... Ст. 7. Китайський уряд погодився вважати квартал, який займають місії, спеціально призначеним для їх користування і поставленим під охорону їх власної поліції; в цьому кварталі китайці не матимуть права оселятися...</a:t>
            </a:r>
          </a:p>
          <a:p>
            <a:r>
              <a:rPr lang="uk-UA" b="1" i="1" dirty="0">
                <a:solidFill>
                  <a:srgbClr val="002060"/>
                </a:solidFill>
              </a:rPr>
              <a:t>У чому виявилась нерівноправність у взаєминах із Китаєм?</a:t>
            </a:r>
          </a:p>
          <a:p>
            <a:r>
              <a:rPr lang="uk-UA" b="1" dirty="0"/>
              <a:t>Із газетного повідомлення про повстання </a:t>
            </a:r>
            <a:r>
              <a:rPr lang="uk-UA" b="1" dirty="0" err="1"/>
              <a:t>іхетуанів</a:t>
            </a:r>
            <a:r>
              <a:rPr lang="uk-UA" b="1" dirty="0"/>
              <a:t> </a:t>
            </a:r>
            <a:r>
              <a:rPr lang="uk-UA" b="1" dirty="0" smtClean="0"/>
              <a:t>1900р </a:t>
            </a:r>
            <a:r>
              <a:rPr lang="uk-UA" dirty="0" smtClean="0"/>
              <a:t>«Іхетуани </a:t>
            </a:r>
            <a:r>
              <a:rPr lang="uk-UA" dirty="0"/>
              <a:t>озброєні великими мечами та довгими списами, вилами, ножами та камінням. Вони підперезані жовтими та червоними пасками, голови їх прикрашають такого ж кольору пов’язки. </a:t>
            </a:r>
            <a:r>
              <a:rPr lang="uk-UA" dirty="0" err="1"/>
              <a:t>Іхетуани</a:t>
            </a:r>
            <a:r>
              <a:rPr lang="uk-UA" dirty="0"/>
              <a:t> сміливо та рішуче атакують. Над їх головами майорять великі червоні полотнища з ієрогліфами: «</a:t>
            </a:r>
            <a:r>
              <a:rPr lang="uk-UA" dirty="0" err="1"/>
              <a:t>Фу</a:t>
            </a:r>
            <a:r>
              <a:rPr lang="uk-UA" dirty="0"/>
              <a:t> Цін, </a:t>
            </a:r>
            <a:r>
              <a:rPr lang="uk-UA" dirty="0" err="1"/>
              <a:t>мей</a:t>
            </a:r>
            <a:r>
              <a:rPr lang="uk-UA" dirty="0"/>
              <a:t> </a:t>
            </a:r>
            <a:r>
              <a:rPr lang="uk-UA" dirty="0" err="1"/>
              <a:t>ян</a:t>
            </a:r>
            <a:r>
              <a:rPr lang="uk-UA" dirty="0"/>
              <a:t>» (Підтримаймо Цін, смерть іноземцям!)» </a:t>
            </a:r>
            <a:endParaRPr lang="uk-UA" dirty="0" smtClean="0"/>
          </a:p>
          <a:p>
            <a:r>
              <a:rPr lang="uk-UA" b="1" i="1" dirty="0" smtClean="0">
                <a:solidFill>
                  <a:srgbClr val="002060"/>
                </a:solidFill>
              </a:rPr>
              <a:t>Чому </a:t>
            </a:r>
            <a:r>
              <a:rPr lang="uk-UA" b="1" i="1" dirty="0">
                <a:solidFill>
                  <a:srgbClr val="002060"/>
                </a:solidFill>
              </a:rPr>
              <a:t>повсталі сподівались на підтримку імператриці </a:t>
            </a:r>
            <a:r>
              <a:rPr lang="uk-UA" b="1" i="1" dirty="0" err="1">
                <a:solidFill>
                  <a:srgbClr val="002060"/>
                </a:solidFill>
              </a:rPr>
              <a:t>Ци</a:t>
            </a:r>
            <a:r>
              <a:rPr lang="uk-UA" b="1" i="1" dirty="0">
                <a:solidFill>
                  <a:srgbClr val="002060"/>
                </a:solidFill>
              </a:rPr>
              <a:t> Сі?</a:t>
            </a:r>
          </a:p>
          <a:p>
            <a:endParaRPr lang="uk-UA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91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Сунь </a:t>
            </a:r>
            <a:r>
              <a:rPr 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Ятсен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Сінхайська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революція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/>
              <a:t>Підтримка імператрицею </a:t>
            </a:r>
            <a:r>
              <a:rPr lang="uk-UA" dirty="0" err="1"/>
              <a:t>Ци</a:t>
            </a:r>
            <a:r>
              <a:rPr lang="uk-UA" dirty="0"/>
              <a:t> Сі іноземної інтервенції та придушення </a:t>
            </a:r>
            <a:r>
              <a:rPr lang="uk-UA" dirty="0" err="1"/>
              <a:t>іхетуанів</a:t>
            </a:r>
            <a:r>
              <a:rPr lang="uk-UA" dirty="0"/>
              <a:t> спричинили революційний </a:t>
            </a:r>
            <a:r>
              <a:rPr lang="uk-UA" dirty="0" err="1" smtClean="0"/>
              <a:t>антицінський</a:t>
            </a:r>
            <a:r>
              <a:rPr lang="uk-UA" dirty="0" smtClean="0"/>
              <a:t> </a:t>
            </a:r>
            <a:r>
              <a:rPr lang="uk-UA" dirty="0"/>
              <a:t>рух. </a:t>
            </a: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Його </a:t>
            </a:r>
            <a:r>
              <a:rPr lang="uk-UA" dirty="0"/>
              <a:t>лідером був Сунь </a:t>
            </a:r>
            <a:r>
              <a:rPr lang="uk-UA" dirty="0" err="1"/>
              <a:t>Ятсен</a:t>
            </a:r>
            <a:r>
              <a:rPr lang="uk-UA" dirty="0"/>
              <a:t> (1866-1925).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239" y="1904282"/>
            <a:ext cx="3001296" cy="3698025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6188323" y="5807631"/>
            <a:ext cx="1566454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rgbClr val="1B1F21"/>
                </a:solidFill>
                <a:latin typeface="Trebuchet MS" panose="020B0603020202020204" pitchFamily="34" charset="0"/>
              </a:rPr>
              <a:t>СУНЬ ЯТСЕН</a:t>
            </a:r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23303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674" y="1810468"/>
            <a:ext cx="7886700" cy="1001559"/>
          </a:xfrm>
          <a:prstGeom prst="downArrowCallout">
            <a:avLst>
              <a:gd name="adj1" fmla="val 25000"/>
              <a:gd name="adj2" fmla="val 393721"/>
              <a:gd name="adj3" fmla="val 25000"/>
              <a:gd name="adj4" fmla="val 64977"/>
            </a:avLst>
          </a:prstGeom>
          <a:solidFill>
            <a:srgbClr val="FF0066"/>
          </a:solidFill>
        </p:spPr>
        <p:txBody>
          <a:bodyPr>
            <a:noAutofit/>
          </a:bodyPr>
          <a:lstStyle/>
          <a:p>
            <a:pPr algn="ctr"/>
            <a:r>
              <a:rPr lang="uk-UA" sz="3200" b="1" i="1" dirty="0" smtClean="0"/>
              <a:t/>
            </a:r>
            <a:br>
              <a:rPr lang="uk-UA" sz="3200" b="1" i="1" dirty="0" smtClean="0"/>
            </a:br>
            <a:r>
              <a:rPr lang="uk-UA" sz="3200" b="1" i="1" dirty="0" smtClean="0">
                <a:solidFill>
                  <a:srgbClr val="002060"/>
                </a:solidFill>
              </a:rPr>
              <a:t>«Три </a:t>
            </a:r>
            <a:r>
              <a:rPr lang="uk-UA" sz="3200" b="1" i="1" dirty="0">
                <a:solidFill>
                  <a:srgbClr val="002060"/>
                </a:solidFill>
              </a:rPr>
              <a:t>народних принципи</a:t>
            </a:r>
            <a:r>
              <a:rPr lang="uk-UA" sz="3200" b="1" i="1" dirty="0" smtClean="0">
                <a:solidFill>
                  <a:srgbClr val="002060"/>
                </a:solidFill>
              </a:rPr>
              <a:t>» Сунь </a:t>
            </a:r>
            <a:r>
              <a:rPr lang="uk-UA" sz="3200" b="1" i="1" dirty="0" err="1" smtClean="0">
                <a:solidFill>
                  <a:srgbClr val="002060"/>
                </a:solidFill>
              </a:rPr>
              <a:t>Ятсена</a:t>
            </a:r>
            <a:r>
              <a:rPr lang="uk-UA" sz="3200" b="1" i="1" dirty="0" smtClean="0">
                <a:solidFill>
                  <a:srgbClr val="002060"/>
                </a:solidFill>
              </a:rPr>
              <a:t> </a:t>
            </a:r>
            <a:r>
              <a:rPr lang="uk-UA" sz="3600" b="1" i="1" dirty="0">
                <a:solidFill>
                  <a:srgbClr val="002060"/>
                </a:solidFill>
              </a:rPr>
              <a:t/>
            </a:r>
            <a:br>
              <a:rPr lang="uk-UA" sz="3600" b="1" i="1" dirty="0">
                <a:solidFill>
                  <a:srgbClr val="002060"/>
                </a:solidFill>
              </a:rPr>
            </a:br>
            <a:endParaRPr lang="uk-UA" sz="3600" b="1" i="1" dirty="0">
              <a:solidFill>
                <a:srgbClr val="00206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1670" y="91436"/>
            <a:ext cx="8249878" cy="13376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i="1" dirty="0"/>
              <a:t>Улітку 1905 р. </a:t>
            </a:r>
            <a:r>
              <a:rPr lang="uk-UA" b="1" i="1" dirty="0" smtClean="0"/>
              <a:t>розрізнені </a:t>
            </a:r>
            <a:r>
              <a:rPr lang="uk-UA" b="1" i="1" dirty="0"/>
              <a:t>революційні групи з’єдналися в «Об’єднаний союз», основу програми організації становили розроблені Сунь </a:t>
            </a:r>
            <a:r>
              <a:rPr lang="uk-UA" b="1" i="1" dirty="0" err="1" smtClean="0"/>
              <a:t>Ятсеном</a:t>
            </a:r>
            <a:endParaRPr lang="uk-UA" dirty="0" smtClean="0"/>
          </a:p>
          <a:p>
            <a:endParaRPr lang="uk-UA" dirty="0"/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33617882"/>
              </p:ext>
            </p:extLst>
          </p:nvPr>
        </p:nvGraphicFramePr>
        <p:xfrm>
          <a:off x="353653" y="2566219"/>
          <a:ext cx="8445912" cy="4129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060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863" y="237307"/>
            <a:ext cx="4670937" cy="1325563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000" b="1" i="1" dirty="0" smtClean="0"/>
              <a:t>Початок революції</a:t>
            </a:r>
            <a:endParaRPr lang="uk-UA" sz="40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382844" y="1825625"/>
            <a:ext cx="3886200" cy="435133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algn="ctr"/>
            <a:r>
              <a:rPr lang="uk-UA" b="1" i="1" dirty="0"/>
              <a:t>10 жовтня 1911 р</a:t>
            </a:r>
            <a:r>
              <a:rPr lang="uk-UA" dirty="0"/>
              <a:t>. проти уряду повстав гарнізон в </a:t>
            </a:r>
            <a:r>
              <a:rPr lang="uk-UA" dirty="0" err="1" smtClean="0"/>
              <a:t>Учані</a:t>
            </a:r>
            <a:r>
              <a:rPr lang="uk-UA" dirty="0" smtClean="0"/>
              <a:t>, </a:t>
            </a:r>
            <a:r>
              <a:rPr lang="uk-UA" dirty="0"/>
              <a:t>підтриманий робітниками і студентами. Цей день вважається днем початку революції. Наступного дня владу </a:t>
            </a:r>
            <a:r>
              <a:rPr lang="uk-UA" dirty="0" err="1"/>
              <a:t>Цінів</a:t>
            </a:r>
            <a:r>
              <a:rPr lang="uk-UA" dirty="0"/>
              <a:t> було повалено у містах </a:t>
            </a:r>
            <a:r>
              <a:rPr lang="uk-UA" dirty="0" err="1"/>
              <a:t>Ханькоу</a:t>
            </a:r>
            <a:r>
              <a:rPr lang="uk-UA" dirty="0"/>
              <a:t> і </a:t>
            </a:r>
            <a:r>
              <a:rPr lang="uk-UA" dirty="0" err="1"/>
              <a:t>Ханьяні</a:t>
            </a:r>
            <a:r>
              <a:rPr lang="uk-UA" dirty="0"/>
              <a:t>. До початку грудня вже 15 провінцій Китаю з 18 відмовилися підкорятися </a:t>
            </a:r>
            <a:r>
              <a:rPr lang="uk-UA" dirty="0" err="1"/>
              <a:t>цінському</a:t>
            </a:r>
            <a:r>
              <a:rPr lang="uk-UA" dirty="0"/>
              <a:t> уряду.</a:t>
            </a:r>
            <a:endParaRPr lang="uk-UA" dirty="0"/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05899" y="237307"/>
            <a:ext cx="3425759" cy="24525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799" y="3111438"/>
            <a:ext cx="4080387" cy="346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20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336026" y="4001293"/>
            <a:ext cx="4552950" cy="2674809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лютого 1912 р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від імені малолітнього імператора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було оголошено про зречення </a:t>
            </a:r>
            <a:r>
              <a:rPr lang="uk-UA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Цінської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династії </a:t>
            </a:r>
            <a:endParaRPr lang="uk-U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лютого 1912 р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Національні збори обрали Юань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Шікая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тимчасовим президентом Китайської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республіки, який відразу взяв курс на встановлення одноосібної влади та воєнної диктатури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30" y="199001"/>
            <a:ext cx="3839496" cy="3597352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72065" y="3938313"/>
            <a:ext cx="4163961" cy="2800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грудні 1911 р. представники революційних провінцій зібралися в Нанкіні на конференцію, яка оголосила себе Національними зборами Китаю.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грудня 1911 р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Китай проголошено республікою. </a:t>
            </a:r>
          </a:p>
        </p:txBody>
      </p:sp>
      <p:pic>
        <p:nvPicPr>
          <p:cNvPr id="9218" name="Picture 2" descr="袁 世凱 : 【第一次世界大戦】大日本帝国軍の奮闘！アメリカは日本に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553" y="190270"/>
            <a:ext cx="4019896" cy="360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кутник 7"/>
          <p:cNvSpPr/>
          <p:nvPr/>
        </p:nvSpPr>
        <p:spPr>
          <a:xfrm>
            <a:off x="7045727" y="3415805"/>
            <a:ext cx="150047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Юань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Шікай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  <p:sp>
        <p:nvSpPr>
          <p:cNvPr id="9" name="Прямокутник 8"/>
          <p:cNvSpPr/>
          <p:nvPr/>
        </p:nvSpPr>
        <p:spPr>
          <a:xfrm>
            <a:off x="3651844" y="3362207"/>
            <a:ext cx="60144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7528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86469"/>
            <a:ext cx="7886700" cy="1011390"/>
          </a:xfrm>
        </p:spPr>
        <p:txBody>
          <a:bodyPr/>
          <a:lstStyle/>
          <a:p>
            <a:pPr algn="ctr"/>
            <a:r>
              <a:rPr lang="uk-UA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Закріплення вивченого</a:t>
            </a:r>
            <a:endParaRPr lang="uk-UA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Яка </a:t>
            </a:r>
            <a:r>
              <a:rPr lang="uk-UA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династія була при владі в Китаї в середині </a:t>
            </a:r>
            <a:r>
              <a:rPr lang="en-US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XIX </a:t>
            </a:r>
            <a:r>
              <a:rPr lang="uk-UA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ст.?</a:t>
            </a:r>
          </a:p>
          <a:p>
            <a:pPr marL="0" indent="0" fontAlgn="t">
              <a:buNone/>
            </a:pPr>
            <a:r>
              <a:rPr lang="uk-UA" dirty="0" smtClean="0"/>
              <a:t>А) Династія Мін</a:t>
            </a:r>
            <a:endParaRPr lang="uk-UA" dirty="0"/>
          </a:p>
          <a:p>
            <a:pPr marL="0" indent="0" fontAlgn="t">
              <a:buNone/>
            </a:pPr>
            <a:r>
              <a:rPr lang="uk-UA" dirty="0" smtClean="0"/>
              <a:t>Б) Династія Цін</a:t>
            </a:r>
            <a:endParaRPr lang="uk-UA" dirty="0"/>
          </a:p>
          <a:p>
            <a:pPr marL="0" indent="0" fontAlgn="t">
              <a:buNone/>
            </a:pPr>
            <a:r>
              <a:rPr lang="uk-UA" dirty="0"/>
              <a:t> </a:t>
            </a:r>
            <a:r>
              <a:rPr lang="uk-UA" dirty="0" smtClean="0"/>
              <a:t>В) Династія Хун</a:t>
            </a:r>
            <a:endParaRPr lang="uk-UA" dirty="0"/>
          </a:p>
          <a:p>
            <a:pPr marL="0" indent="0" fontAlgn="t">
              <a:buNone/>
            </a:pPr>
            <a:r>
              <a:rPr lang="uk-UA" dirty="0"/>
              <a:t> </a:t>
            </a:r>
            <a:r>
              <a:rPr lang="uk-UA" dirty="0" smtClean="0"/>
              <a:t>Г) Династія Вень</a:t>
            </a:r>
          </a:p>
          <a:p>
            <a:pPr marL="0" indent="0">
              <a:buNone/>
            </a:pPr>
            <a:r>
              <a:rPr lang="uk-UA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Хто очолив </a:t>
            </a:r>
            <a:r>
              <a:rPr lang="uk-UA" b="1" i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Тайпінське</a:t>
            </a:r>
            <a:r>
              <a:rPr lang="uk-UA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повстання в Китаї?</a:t>
            </a:r>
          </a:p>
          <a:p>
            <a:pPr marL="0" indent="0" fontAlgn="t">
              <a:buNone/>
            </a:pPr>
            <a:r>
              <a:rPr lang="uk-UA" dirty="0"/>
              <a:t>А) Сунь </a:t>
            </a:r>
            <a:r>
              <a:rPr lang="uk-UA" dirty="0" err="1"/>
              <a:t>Ятсен</a:t>
            </a:r>
            <a:endParaRPr lang="uk-UA" dirty="0"/>
          </a:p>
          <a:p>
            <a:pPr marL="0" indent="0" fontAlgn="t">
              <a:buNone/>
            </a:pPr>
            <a:r>
              <a:rPr lang="uk-UA" dirty="0"/>
              <a:t>Б) Циндао</a:t>
            </a:r>
          </a:p>
          <a:p>
            <a:pPr marL="0" indent="0" fontAlgn="t">
              <a:buNone/>
            </a:pPr>
            <a:r>
              <a:rPr lang="uk-UA" dirty="0"/>
              <a:t>В) Хун </a:t>
            </a:r>
            <a:r>
              <a:rPr lang="uk-UA" dirty="0" err="1"/>
              <a:t>Сюцюань</a:t>
            </a:r>
            <a:endParaRPr lang="uk-UA" dirty="0"/>
          </a:p>
          <a:p>
            <a:pPr marL="0" indent="0" fontAlgn="t">
              <a:buNone/>
            </a:pPr>
            <a:r>
              <a:rPr lang="uk-UA" dirty="0"/>
              <a:t>Г) Гуанчжоу</a:t>
            </a:r>
          </a:p>
          <a:p>
            <a:pPr marL="0" indent="0" fontAlgn="t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2631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36805" y="281960"/>
            <a:ext cx="7886700" cy="63351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Перша </a:t>
            </a:r>
            <a:r>
              <a:rPr lang="uk-UA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опіумна війна:</a:t>
            </a:r>
          </a:p>
          <a:p>
            <a:pPr marL="0" indent="0" fontAlgn="t">
              <a:buNone/>
            </a:pPr>
            <a:r>
              <a:rPr lang="uk-UA" dirty="0"/>
              <a:t> </a:t>
            </a:r>
            <a:r>
              <a:rPr lang="uk-UA" dirty="0" smtClean="0"/>
              <a:t>А) 1856 </a:t>
            </a:r>
            <a:r>
              <a:rPr lang="uk-UA" dirty="0"/>
              <a:t>– 1860 </a:t>
            </a:r>
            <a:r>
              <a:rPr lang="uk-UA" dirty="0" smtClean="0"/>
              <a:t>рр.</a:t>
            </a:r>
            <a:r>
              <a:rPr lang="uk-UA" dirty="0"/>
              <a:t>	</a:t>
            </a:r>
            <a:r>
              <a:rPr lang="uk-UA" dirty="0" smtClean="0"/>
              <a:t>Б) 1852 </a:t>
            </a:r>
            <a:r>
              <a:rPr lang="uk-UA" dirty="0"/>
              <a:t>– 1860 рр</a:t>
            </a:r>
            <a:r>
              <a:rPr lang="uk-UA" dirty="0" smtClean="0"/>
              <a:t>.</a:t>
            </a:r>
            <a:endParaRPr lang="uk-UA" dirty="0"/>
          </a:p>
          <a:p>
            <a:pPr marL="0" indent="0" fontAlgn="t">
              <a:buNone/>
            </a:pPr>
            <a:r>
              <a:rPr lang="uk-UA" dirty="0"/>
              <a:t> </a:t>
            </a:r>
            <a:r>
              <a:rPr lang="uk-UA" dirty="0" smtClean="0"/>
              <a:t>В) 1842 </a:t>
            </a:r>
            <a:r>
              <a:rPr lang="uk-UA" dirty="0"/>
              <a:t>– 1854 </a:t>
            </a:r>
            <a:r>
              <a:rPr lang="uk-UA" dirty="0" smtClean="0"/>
              <a:t>рр.</a:t>
            </a:r>
            <a:r>
              <a:rPr lang="uk-UA" dirty="0"/>
              <a:t>	</a:t>
            </a:r>
            <a:r>
              <a:rPr lang="uk-UA" dirty="0" smtClean="0"/>
              <a:t>Г)</a:t>
            </a:r>
            <a:r>
              <a:rPr lang="uk-UA" dirty="0"/>
              <a:t> 1840 – 1842 рр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uk-UA" b="1" i="1" u="sng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Іхетуанське</a:t>
            </a:r>
            <a:r>
              <a:rPr lang="uk-UA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повстання відбулося:</a:t>
            </a:r>
          </a:p>
          <a:p>
            <a:pPr marL="0" indent="0" fontAlgn="t">
              <a:buNone/>
            </a:pPr>
            <a:r>
              <a:rPr lang="uk-UA" dirty="0" smtClean="0"/>
              <a:t>А) 1897 </a:t>
            </a:r>
            <a:r>
              <a:rPr lang="uk-UA" dirty="0"/>
              <a:t>– </a:t>
            </a:r>
            <a:r>
              <a:rPr lang="uk-UA" dirty="0" smtClean="0"/>
              <a:t>1900рр.		Б) 1899 </a:t>
            </a:r>
            <a:r>
              <a:rPr lang="uk-UA" dirty="0"/>
              <a:t>– 1901рр.</a:t>
            </a:r>
          </a:p>
          <a:p>
            <a:pPr marL="0" indent="0" fontAlgn="t">
              <a:buNone/>
            </a:pPr>
            <a:r>
              <a:rPr lang="uk-UA" dirty="0" smtClean="0"/>
              <a:t>В) 1891 </a:t>
            </a:r>
            <a:r>
              <a:rPr lang="uk-UA" dirty="0"/>
              <a:t>– 1901рр. </a:t>
            </a:r>
            <a:r>
              <a:rPr lang="uk-UA" dirty="0" smtClean="0"/>
              <a:t>		Г) 1897 </a:t>
            </a:r>
            <a:r>
              <a:rPr lang="uk-UA" dirty="0"/>
              <a:t>– 1902рр. </a:t>
            </a:r>
          </a:p>
          <a:p>
            <a:pPr marL="0" indent="0">
              <a:buNone/>
            </a:pPr>
            <a:r>
              <a:rPr lang="uk-UA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uk-UA" b="1" i="1" u="sng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Сіньхайська</a:t>
            </a:r>
            <a:r>
              <a:rPr lang="uk-UA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революція відбулася в:</a:t>
            </a:r>
          </a:p>
          <a:p>
            <a:pPr marL="0" indent="0">
              <a:buNone/>
            </a:pPr>
            <a:r>
              <a:rPr lang="uk-UA" dirty="0" smtClean="0"/>
              <a:t>А) 1911-1916р.р.		Б) 1900 </a:t>
            </a:r>
            <a:r>
              <a:rPr lang="uk-UA" dirty="0"/>
              <a:t>-1913р.р.</a:t>
            </a:r>
          </a:p>
          <a:p>
            <a:pPr marL="0" indent="0" fontAlgn="t">
              <a:buNone/>
            </a:pPr>
            <a:r>
              <a:rPr lang="uk-UA" dirty="0" smtClean="0"/>
              <a:t>В) 1911-1919р.р.		Г) 1911-1913р.р.</a:t>
            </a:r>
          </a:p>
          <a:p>
            <a:pPr marL="0" indent="0">
              <a:buNone/>
            </a:pPr>
            <a:r>
              <a:rPr lang="uk-UA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Хто </a:t>
            </a:r>
            <a:r>
              <a:rPr lang="uk-UA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ця історична особа?</a:t>
            </a:r>
          </a:p>
          <a:p>
            <a:pPr marL="0" indent="0" fontAlgn="t">
              <a:buNone/>
            </a:pPr>
            <a:r>
              <a:rPr lang="uk-UA" dirty="0" smtClean="0"/>
              <a:t>А) Чай </a:t>
            </a:r>
            <a:r>
              <a:rPr lang="uk-UA" dirty="0" err="1"/>
              <a:t>Канші</a:t>
            </a:r>
            <a:endParaRPr lang="uk-UA" dirty="0"/>
          </a:p>
          <a:p>
            <a:pPr marL="0" indent="0" fontAlgn="t">
              <a:buNone/>
            </a:pPr>
            <a:r>
              <a:rPr lang="uk-UA" dirty="0" smtClean="0"/>
              <a:t>Б) Юань </a:t>
            </a:r>
            <a:r>
              <a:rPr lang="uk-UA" dirty="0"/>
              <a:t>Шикай</a:t>
            </a:r>
          </a:p>
          <a:p>
            <a:pPr marL="0" indent="0" fontAlgn="t">
              <a:buNone/>
            </a:pPr>
            <a:r>
              <a:rPr lang="uk-UA" dirty="0" smtClean="0"/>
              <a:t>В) Сунь </a:t>
            </a:r>
            <a:r>
              <a:rPr lang="uk-UA" dirty="0" err="1"/>
              <a:t>Ятсен</a:t>
            </a:r>
            <a:endParaRPr lang="uk-UA" dirty="0"/>
          </a:p>
          <a:p>
            <a:pPr marL="0" indent="0" fontAlgn="t">
              <a:buNone/>
            </a:pPr>
            <a:r>
              <a:rPr lang="uk-UA" dirty="0" smtClean="0"/>
              <a:t>Г) Кан </a:t>
            </a:r>
            <a:r>
              <a:rPr lang="uk-UA" dirty="0" err="1"/>
              <a:t>Ювей</a:t>
            </a:r>
            <a:endParaRPr lang="uk-UA" dirty="0"/>
          </a:p>
          <a:p>
            <a:pPr marL="0" indent="0" fontAlgn="t">
              <a:buNone/>
            </a:pPr>
            <a:endParaRPr lang="uk-UA" dirty="0"/>
          </a:p>
          <a:p>
            <a:pPr marL="0" indent="0" fontAlgn="t">
              <a:buNone/>
            </a:pPr>
            <a:endParaRPr lang="uk-UA" dirty="0" smtClean="0"/>
          </a:p>
          <a:p>
            <a:pPr marL="0" indent="0" fontAlgn="t">
              <a:buNone/>
            </a:pPr>
            <a:endParaRPr lang="uk-UA" dirty="0"/>
          </a:p>
          <a:p>
            <a:pPr marL="0" indent="0" fontAlgn="t">
              <a:buNone/>
            </a:pPr>
            <a:endParaRPr lang="uk-UA" dirty="0" smtClean="0"/>
          </a:p>
          <a:p>
            <a:pPr marL="0" indent="0" fontAlgn="t">
              <a:buNone/>
            </a:pPr>
            <a:endParaRPr lang="uk-UA" dirty="0"/>
          </a:p>
          <a:p>
            <a:pPr marL="0" indent="0" fontAlgn="t">
              <a:buNone/>
            </a:pPr>
            <a:endParaRPr lang="uk-UA" dirty="0"/>
          </a:p>
          <a:p>
            <a:pPr marL="0" indent="0" fontAlgn="t">
              <a:buNone/>
            </a:pPr>
            <a:endParaRPr lang="uk-UA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956" y="4720109"/>
            <a:ext cx="1537601" cy="18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8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77496" y="2556387"/>
            <a:ext cx="392307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u="sng" dirty="0" smtClean="0">
                <a:solidFill>
                  <a:schemeClr val="bg1"/>
                </a:solidFill>
              </a:rPr>
              <a:t>Домашнє завдання</a:t>
            </a:r>
          </a:p>
          <a:p>
            <a:endParaRPr lang="uk-UA" sz="3200" b="1" i="1" u="sng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r>
              <a:rPr lang="uk-UA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 §24</a:t>
            </a:r>
          </a:p>
          <a:p>
            <a:pPr marL="514350" indent="-514350">
              <a:buAutoNum type="arabicPeriod"/>
            </a:pPr>
            <a:r>
              <a:rPr lang="uk-UA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Письмово в робочий зошит виконати  завдання 13 на ст.204</a:t>
            </a:r>
          </a:p>
          <a:p>
            <a:pPr marL="514350" indent="-514350">
              <a:buAutoNum type="arabicPeriod"/>
            </a:pPr>
            <a:r>
              <a:rPr lang="uk-UA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Виконані завдання скинути для перевірки на </a:t>
            </a:r>
            <a:r>
              <a:rPr lang="uk-UA" sz="2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вайбер</a:t>
            </a:r>
            <a:r>
              <a:rPr lang="uk-UA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096 832 34 71</a:t>
            </a:r>
            <a:endParaRPr lang="uk-UA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38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2134</Words>
  <Application>Microsoft Office PowerPoint</Application>
  <PresentationFormat>Екран (4:3)</PresentationFormat>
  <Paragraphs>201</Paragraphs>
  <Slides>46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46</vt:i4>
      </vt:variant>
    </vt:vector>
  </HeadingPairs>
  <TitlesOfParts>
    <vt:vector size="55" baseType="lpstr">
      <vt:lpstr>Arial</vt:lpstr>
      <vt:lpstr>Arial</vt:lpstr>
      <vt:lpstr>Calibri</vt:lpstr>
      <vt:lpstr>Calibri Light</vt:lpstr>
      <vt:lpstr>Helvetica Neue</vt:lpstr>
      <vt:lpstr>Roboto</vt:lpstr>
      <vt:lpstr>Times New Roman</vt:lpstr>
      <vt:lpstr>Trebuchet MS</vt:lpstr>
      <vt:lpstr>Тема Office</vt:lpstr>
      <vt:lpstr>Китай в другій половині ХІХ -  на початку ХХ ст</vt:lpstr>
      <vt:lpstr>Презентація PowerPoint</vt:lpstr>
      <vt:lpstr>Презентація PowerPoint</vt:lpstr>
      <vt:lpstr>Презентація PowerPoint</vt:lpstr>
      <vt:lpstr>Опіумні війни</vt:lpstr>
      <vt:lpstr>Перша опіумна війна</vt:lpstr>
      <vt:lpstr>Презентація PowerPoint</vt:lpstr>
      <vt:lpstr>Словничок </vt:lpstr>
      <vt:lpstr>Нанкінський договір</vt:lpstr>
      <vt:lpstr> Мовою джерела </vt:lpstr>
      <vt:lpstr>Презентація PowerPoint</vt:lpstr>
      <vt:lpstr>Причини повстання</vt:lpstr>
      <vt:lpstr>Презентація PowerPoint</vt:lpstr>
      <vt:lpstr> Мовою джерела </vt:lpstr>
      <vt:lpstr>Повстання тайпінів</vt:lpstr>
      <vt:lpstr>Презентація PowerPoint</vt:lpstr>
      <vt:lpstr>«Земельна система Небесної династії»</vt:lpstr>
      <vt:lpstr>Реформи тайпінів</vt:lpstr>
      <vt:lpstr>Придушення повстання тайпінів</vt:lpstr>
      <vt:lpstr>Придушення повстання тайпінів</vt:lpstr>
      <vt:lpstr>Друга опіумна війна</vt:lpstr>
      <vt:lpstr>Друга опіумна війна</vt:lpstr>
      <vt:lpstr>Пекінський договір</vt:lpstr>
      <vt:lpstr>Презентація PowerPoint</vt:lpstr>
      <vt:lpstr>Презентація PowerPoint</vt:lpstr>
      <vt:lpstr>Словничок </vt:lpstr>
      <vt:lpstr>Презентація PowerPoint</vt:lpstr>
      <vt:lpstr>Робота з схемою</vt:lpstr>
      <vt:lpstr> Робота з таблицею «Опіумні війни у Китаї». </vt:lpstr>
      <vt:lpstr> «Політика  самопосилення»</vt:lpstr>
      <vt:lpstr>Презентація PowerPoint</vt:lpstr>
      <vt:lpstr>«Сто днів" реформ</vt:lpstr>
      <vt:lpstr>Японо -китайська війна</vt:lpstr>
      <vt:lpstr>Презентація PowerPoint</vt:lpstr>
      <vt:lpstr>Повстання іхетуанів</vt:lpstr>
      <vt:lpstr>Повстання іхетуанів</vt:lpstr>
      <vt:lpstr>Презентація PowerPoint</vt:lpstr>
      <vt:lpstr>Презентація PowerPoint</vt:lpstr>
      <vt:lpstr> Мовою джерела </vt:lpstr>
      <vt:lpstr>Сунь Ятсен. Сінхайська революція</vt:lpstr>
      <vt:lpstr> «Три народних принципи» Сунь Ятсена  </vt:lpstr>
      <vt:lpstr>Початок революції</vt:lpstr>
      <vt:lpstr>Презентація PowerPoint</vt:lpstr>
      <vt:lpstr>Закріплення вивченого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Китай в другій половині ХІХ -  на початку ХХ ст</dc:title>
  <dc:creator>Ліля</dc:creator>
  <cp:lastModifiedBy>Ліля</cp:lastModifiedBy>
  <cp:revision>51</cp:revision>
  <dcterms:created xsi:type="dcterms:W3CDTF">2020-04-12T15:28:50Z</dcterms:created>
  <dcterms:modified xsi:type="dcterms:W3CDTF">2020-04-13T19:53:42Z</dcterms:modified>
</cp:coreProperties>
</file>