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6" r:id="rId7"/>
    <p:sldId id="264" r:id="rId8"/>
    <p:sldId id="261" r:id="rId9"/>
    <p:sldId id="262" r:id="rId10"/>
    <p:sldId id="277" r:id="rId11"/>
    <p:sldId id="274" r:id="rId12"/>
    <p:sldId id="275" r:id="rId13"/>
    <p:sldId id="278" r:id="rId14"/>
    <p:sldId id="279" r:id="rId15"/>
    <p:sldId id="286" r:id="rId16"/>
    <p:sldId id="281" r:id="rId17"/>
    <p:sldId id="282" r:id="rId18"/>
    <p:sldId id="285" r:id="rId19"/>
    <p:sldId id="284" r:id="rId20"/>
    <p:sldId id="287" r:id="rId21"/>
    <p:sldId id="280" r:id="rId22"/>
    <p:sldId id="288" r:id="rId23"/>
    <p:sldId id="283" r:id="rId24"/>
    <p:sldId id="289" r:id="rId25"/>
    <p:sldId id="263" r:id="rId26"/>
    <p:sldId id="267" r:id="rId27"/>
    <p:sldId id="270" r:id="rId28"/>
    <p:sldId id="27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>
        <p:scale>
          <a:sx n="64" d="100"/>
          <a:sy n="64" d="100"/>
        </p:scale>
        <p:origin x="-1978" y="-4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0B2D424-C1C5-43FA-B85B-2EB342737FD1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AB8ADBE-7CE2-4F8F-BE40-9AD6FD3359B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jpeg"/><Relationship Id="rId12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27.xml"/><Relationship Id="rId11" Type="http://schemas.openxmlformats.org/officeDocument/2006/relationships/image" Target="../media/image21.png"/><Relationship Id="rId5" Type="http://schemas.openxmlformats.org/officeDocument/2006/relationships/image" Target="../media/image17.jpg"/><Relationship Id="rId10" Type="http://schemas.openxmlformats.org/officeDocument/2006/relationships/image" Target="../media/image20.png"/><Relationship Id="rId4" Type="http://schemas.openxmlformats.org/officeDocument/2006/relationships/image" Target="../media/image16.jp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slide" Target="slide6.xml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5" Type="http://schemas.openxmlformats.org/officeDocument/2006/relationships/image" Target="../media/image17.jpg"/><Relationship Id="rId4" Type="http://schemas.openxmlformats.org/officeDocument/2006/relationships/slide" Target="slid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13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8524" y="5157192"/>
            <a:ext cx="5506952" cy="1559008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Література, театр і музичне </a:t>
            </a:r>
            <a:r>
              <a:rPr lang="uk-UA" b="1" dirty="0" smtClean="0">
                <a:solidFill>
                  <a:srgbClr val="FFFF00"/>
                </a:solidFill>
              </a:rPr>
              <a:t>мистецтво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129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552871" cy="62646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33256"/>
            <a:ext cx="8183880" cy="893792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Перевірка домашнього завдання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89039"/>
            <a:ext cx="3480793" cy="2145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4664"/>
            <a:ext cx="2404492" cy="2404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114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370"/>
            <a:ext cx="8782172" cy="6473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404664"/>
            <a:ext cx="3479844" cy="1051560"/>
          </a:xfrm>
        </p:spPr>
        <p:txBody>
          <a:bodyPr/>
          <a:lstStyle/>
          <a:p>
            <a:r>
              <a:rPr lang="uk-UA" dirty="0" smtClean="0"/>
              <a:t>Основні дати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23528" y="3068960"/>
            <a:ext cx="8496944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971600" y="2883800"/>
            <a:ext cx="1138956" cy="6120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1864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4788024" y="2852936"/>
            <a:ext cx="1138956" cy="6120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1904</a:t>
            </a:r>
            <a:endParaRPr lang="ru-RU" sz="2400" b="1" dirty="0"/>
          </a:p>
        </p:txBody>
      </p:sp>
      <p:sp>
        <p:nvSpPr>
          <p:cNvPr id="7" name="Овал 6"/>
          <p:cNvSpPr/>
          <p:nvPr/>
        </p:nvSpPr>
        <p:spPr>
          <a:xfrm>
            <a:off x="2843808" y="2908086"/>
            <a:ext cx="1138956" cy="6120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1882</a:t>
            </a:r>
            <a:endParaRPr lang="ru-RU" sz="2400" b="1" dirty="0"/>
          </a:p>
        </p:txBody>
      </p:sp>
      <p:sp>
        <p:nvSpPr>
          <p:cNvPr id="8" name="Овал 7"/>
          <p:cNvSpPr/>
          <p:nvPr/>
        </p:nvSpPr>
        <p:spPr>
          <a:xfrm>
            <a:off x="6804248" y="2852936"/>
            <a:ext cx="1138956" cy="6120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1907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06952" y="1106634"/>
            <a:ext cx="2268252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заснування у </a:t>
            </a:r>
            <a:r>
              <a:rPr lang="uk-UA" dirty="0"/>
              <a:t>Л</a:t>
            </a:r>
            <a:r>
              <a:rPr lang="uk-UA" dirty="0" smtClean="0"/>
              <a:t>ьвові першого в західноукраїнських землях професійного українського театру «Руська бесіда»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365877" y="3535066"/>
            <a:ext cx="2094818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створення </a:t>
            </a:r>
            <a:r>
              <a:rPr lang="uk-UA" dirty="0" err="1" smtClean="0"/>
              <a:t>М.Кропивницьким</a:t>
            </a:r>
            <a:r>
              <a:rPr lang="uk-UA" dirty="0" smtClean="0"/>
              <a:t> в </a:t>
            </a:r>
            <a:r>
              <a:rPr lang="uk-UA" dirty="0" err="1" smtClean="0"/>
              <a:t>Єлисаветграді</a:t>
            </a:r>
            <a:r>
              <a:rPr lang="uk-UA" dirty="0" smtClean="0"/>
              <a:t> театру корифеїв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77382" y="1652607"/>
            <a:ext cx="2160240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заснування </a:t>
            </a:r>
            <a:r>
              <a:rPr lang="uk-UA" dirty="0" err="1" smtClean="0"/>
              <a:t>М.Лисенком</a:t>
            </a:r>
            <a:r>
              <a:rPr lang="uk-UA" dirty="0" smtClean="0"/>
              <a:t> першої в Україні Музично-драматичної школи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401618" y="3491564"/>
            <a:ext cx="1944216" cy="147732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створення в Києві першого стаціонарного професійного театру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642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92896"/>
            <a:ext cx="8640960" cy="41764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66182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uk-UA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165618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uk-UA" dirty="0" smtClean="0"/>
              <a:t>Розвиток театрального мистецтва</a:t>
            </a:r>
          </a:p>
          <a:p>
            <a:pPr marL="514350" indent="-514350">
              <a:buAutoNum type="arabicPeriod"/>
            </a:pPr>
            <a:r>
              <a:rPr lang="uk-UA" dirty="0" smtClean="0"/>
              <a:t>Розвиток музичної культури</a:t>
            </a:r>
          </a:p>
          <a:p>
            <a:pPr marL="514350" indent="-514350">
              <a:buAutoNum type="arabicPeriod"/>
            </a:pPr>
            <a:r>
              <a:rPr lang="uk-UA" dirty="0" smtClean="0"/>
              <a:t>Розвиток української літератури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1894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2645"/>
            <a:ext cx="4625345" cy="3096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2628531"/>
            <a:ext cx="4032448" cy="4028142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Провідним </a:t>
            </a:r>
            <a:r>
              <a:rPr lang="uk-UA" sz="2000" dirty="0"/>
              <a:t>осередком театрального життя другої половини 19 ст. стало провінційне місто </a:t>
            </a:r>
            <a:r>
              <a:rPr lang="uk-UA" sz="2000" b="1" dirty="0" err="1" smtClean="0"/>
              <a:t>Єлисаветград</a:t>
            </a:r>
            <a:r>
              <a:rPr lang="uk-UA" sz="2000" b="1" dirty="0" smtClean="0"/>
              <a:t>. </a:t>
            </a:r>
          </a:p>
          <a:p>
            <a:pPr marL="0" indent="0">
              <a:buNone/>
            </a:pPr>
            <a:r>
              <a:rPr lang="uk-UA" sz="2000" dirty="0" smtClean="0"/>
              <a:t>Ще </a:t>
            </a:r>
            <a:r>
              <a:rPr lang="uk-UA" sz="2000" dirty="0"/>
              <a:t>від </a:t>
            </a:r>
            <a:r>
              <a:rPr lang="uk-UA" sz="2000" b="1" dirty="0"/>
              <a:t>1864 р.</a:t>
            </a:r>
            <a:r>
              <a:rPr lang="uk-UA" sz="2000" dirty="0"/>
              <a:t> тут активно діяв аматорський </a:t>
            </a:r>
            <a:r>
              <a:rPr lang="uk-UA" sz="2000" dirty="0" smtClean="0"/>
              <a:t>театр.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В</a:t>
            </a:r>
            <a:r>
              <a:rPr lang="uk-UA" sz="2000" dirty="0" smtClean="0"/>
              <a:t> </a:t>
            </a:r>
            <a:r>
              <a:rPr lang="uk-UA" sz="2000" b="1" dirty="0"/>
              <a:t>1882 р.</a:t>
            </a:r>
            <a:r>
              <a:rPr lang="uk-UA" sz="2000" dirty="0"/>
              <a:t> </a:t>
            </a:r>
            <a:r>
              <a:rPr lang="uk-UA" sz="2000" dirty="0" smtClean="0"/>
              <a:t>було створено </a:t>
            </a:r>
            <a:r>
              <a:rPr lang="uk-UA" sz="2000" dirty="0"/>
              <a:t>першу професійну театральну трупу. Її організаторами була група драматургів та акторів, яких називають корифеї українського театру. 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67087"/>
            <a:ext cx="4625345" cy="3089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390906" y="6097603"/>
            <a:ext cx="1442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 smtClean="0"/>
              <a:t>Театр корифеїв</a:t>
            </a:r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2987660"/>
            <a:ext cx="3685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err="1" smtClean="0"/>
              <a:t>місто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Єлисаветград</a:t>
            </a:r>
            <a:r>
              <a:rPr lang="ru-RU" sz="1400" b="1" dirty="0" smtClean="0"/>
              <a:t> (</a:t>
            </a:r>
            <a:r>
              <a:rPr lang="ru-RU" sz="1400" b="1" dirty="0" err="1" smtClean="0"/>
              <a:t>нині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Кропивницький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1" y="175615"/>
            <a:ext cx="4104455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Театральне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мистецтво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322">
            <a:off x="2817869" y="1388310"/>
            <a:ext cx="1595039" cy="1505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5122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200" y="4077072"/>
            <a:ext cx="8796074" cy="2520280"/>
          </a:xfr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Саме </a:t>
            </a:r>
            <a:r>
              <a:rPr lang="uk-UA" sz="2000" dirty="0"/>
              <a:t>цим діячам належить слава творців класичного репертуару українського театру.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У </a:t>
            </a:r>
            <a:r>
              <a:rPr lang="uk-UA" sz="2000" dirty="0"/>
              <a:t>1885 р. трупа </a:t>
            </a:r>
            <a:r>
              <a:rPr lang="uk-UA" sz="2000" dirty="0" err="1"/>
              <a:t>розпалася</a:t>
            </a:r>
            <a:r>
              <a:rPr lang="uk-UA" sz="2000" dirty="0"/>
              <a:t> на дві частини: однією керував Марко Кропивницький, другою - Михайло Старицький. 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/>
              <a:t>З</a:t>
            </a:r>
            <a:r>
              <a:rPr lang="uk-UA" sz="2000" dirty="0" smtClean="0"/>
              <a:t> </a:t>
            </a:r>
            <a:r>
              <a:rPr lang="uk-UA" sz="2000" dirty="0"/>
              <a:t>1907 р. український професійний театр дістав своє перше постійне приміщення - у Києві, у Троїцькому народному домі (нині Театр оперети), і тут успішно працювала трупа Миколи Садовського.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42841" y="188639"/>
            <a:ext cx="3854325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uk-UA" sz="4000" b="1" dirty="0" smtClean="0"/>
              <a:t>Театр </a:t>
            </a:r>
            <a:r>
              <a:rPr lang="uk-UA" sz="4000" b="1" dirty="0" err="1" smtClean="0"/>
              <a:t>корифеєв</a:t>
            </a:r>
            <a:endParaRPr lang="ru-RU" sz="4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39"/>
            <a:ext cx="3888432" cy="3447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592" y="1158213"/>
            <a:ext cx="4443682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69388">
            <a:off x="4166105" y="2224257"/>
            <a:ext cx="636974" cy="63697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380312" y="1052736"/>
            <a:ext cx="12827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1882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р.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197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6096" y="515587"/>
            <a:ext cx="3480380" cy="3241242"/>
          </a:xfr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На </a:t>
            </a:r>
            <a:r>
              <a:rPr lang="uk-UA" sz="2000" dirty="0"/>
              <a:t>початку 20 ст. у Львові продовжував діяти єдиний у західноукраїнських землях український професійний театр «Руська бесіда», основу репертуару якого становили класичні п’єси М. Кропивницького, М. Старицького, І. Карпенка-Карого. </a:t>
            </a:r>
            <a:endParaRPr lang="uk-UA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7504" y="188640"/>
            <a:ext cx="5255734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uk-UA" sz="4000" b="1" dirty="0" smtClean="0"/>
              <a:t>Театр «Руська бесіда»</a:t>
            </a:r>
            <a:endParaRPr lang="ru-RU" sz="4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1" y="980728"/>
            <a:ext cx="4948914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44531" y="4365104"/>
            <a:ext cx="4118453" cy="16312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dirty="0">
                <a:solidFill>
                  <a:prstClr val="black"/>
                </a:solidFill>
              </a:rPr>
              <a:t>Проте театральні колективи дедалі частіше зверталися до творів Лесі Українки, І. Франка, Г. </a:t>
            </a:r>
            <a:r>
              <a:rPr lang="uk-UA" sz="2000" dirty="0" err="1">
                <a:solidFill>
                  <a:prstClr val="black"/>
                </a:solidFill>
              </a:rPr>
              <a:t>Хоткевича</a:t>
            </a:r>
            <a:r>
              <a:rPr lang="uk-UA" sz="2000" dirty="0">
                <a:solidFill>
                  <a:prstClr val="black"/>
                </a:solidFill>
              </a:rPr>
              <a:t>, а також російських і західноєвропейських класиків.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251" y="4005064"/>
            <a:ext cx="3970245" cy="2765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5066251" y="5996320"/>
            <a:ext cx="39702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Сцена з опери П. </a:t>
            </a:r>
            <a:r>
              <a:rPr lang="ru-RU" sz="1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Чайковського</a:t>
            </a:r>
            <a:r>
              <a:rPr lang="ru-R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«Мазепа» у </a:t>
            </a:r>
            <a:r>
              <a:rPr lang="ru-RU" sz="1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виконанні</a:t>
            </a:r>
            <a:r>
              <a:rPr lang="ru-R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артистів</a:t>
            </a:r>
            <a:r>
              <a:rPr lang="ru-R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київського</a:t>
            </a:r>
            <a:r>
              <a:rPr lang="ru-R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театру М. </a:t>
            </a:r>
            <a:r>
              <a:rPr lang="ru-RU" sz="16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Садовського</a:t>
            </a:r>
            <a:r>
              <a:rPr lang="ru-RU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1913</a:t>
            </a:r>
            <a:endParaRPr lang="ru-RU" sz="1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760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51" y="3284984"/>
            <a:ext cx="4528932" cy="3435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24744"/>
            <a:ext cx="2470863" cy="3589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1124744"/>
            <a:ext cx="3456384" cy="1944216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000" dirty="0" smtClean="0"/>
              <a:t>Переломне </a:t>
            </a:r>
            <a:r>
              <a:rPr lang="uk-UA" sz="2000" dirty="0"/>
              <a:t>значення для розвитку української національної класичної музики мала творчість її основоположника Миколи </a:t>
            </a:r>
            <a:r>
              <a:rPr lang="ru-RU" sz="2000" dirty="0"/>
              <a:t>Лисенка. </a:t>
            </a:r>
          </a:p>
        </p:txBody>
      </p:sp>
      <p:sp>
        <p:nvSpPr>
          <p:cNvPr id="4" name="Прямоугольник 3">
            <a:hlinkClick r:id="rId6" action="ppaction://hlinksldjump"/>
          </p:cNvPr>
          <p:cNvSpPr/>
          <p:nvPr/>
        </p:nvSpPr>
        <p:spPr>
          <a:xfrm>
            <a:off x="262815" y="4260342"/>
            <a:ext cx="2160240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Микола</a:t>
            </a:r>
            <a:r>
              <a:rPr lang="ru-RU" sz="1400" b="1" dirty="0" smtClean="0"/>
              <a:t> Лисенко</a:t>
            </a:r>
            <a:endParaRPr lang="ru-RU" sz="1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928" y="240925"/>
            <a:ext cx="2481072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hlinkClick r:id="rId8" action="ppaction://hlinksldjump"/>
          </p:cNvPr>
          <p:cNvSpPr txBox="1"/>
          <p:nvPr/>
        </p:nvSpPr>
        <p:spPr>
          <a:xfrm>
            <a:off x="6660232" y="3472610"/>
            <a:ext cx="2321768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uk-UA" sz="1400" b="1" dirty="0" smtClean="0"/>
              <a:t>Соломія Крушельницька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76255" y="4365104"/>
            <a:ext cx="2125081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dirty="0" err="1" smtClean="0"/>
              <a:t>Викладачі</a:t>
            </a:r>
            <a:r>
              <a:rPr lang="ru-RU" dirty="0" smtClean="0"/>
              <a:t> та </a:t>
            </a: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відділу</a:t>
            </a:r>
            <a:r>
              <a:rPr lang="ru-RU" dirty="0" smtClean="0"/>
              <a:t> </a:t>
            </a:r>
            <a:r>
              <a:rPr lang="ru-RU" dirty="0" err="1" smtClean="0"/>
              <a:t>української</a:t>
            </a:r>
            <a:r>
              <a:rPr lang="ru-RU" dirty="0" smtClean="0"/>
              <a:t> </a:t>
            </a:r>
            <a:r>
              <a:rPr lang="ru-RU" dirty="0" err="1" smtClean="0"/>
              <a:t>драми</a:t>
            </a:r>
            <a:r>
              <a:rPr lang="ru-RU" dirty="0" smtClean="0"/>
              <a:t> </a:t>
            </a:r>
            <a:r>
              <a:rPr lang="ru-RU" dirty="0" err="1" smtClean="0"/>
              <a:t>Музично-драматичної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 М. Лисенка в </a:t>
            </a:r>
            <a:r>
              <a:rPr lang="ru-RU" dirty="0" err="1" smtClean="0"/>
              <a:t>Києві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Рисунок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6848">
            <a:off x="201994" y="4426976"/>
            <a:ext cx="470798" cy="470798"/>
          </a:xfrm>
          <a:prstGeom prst="rect">
            <a:avLst/>
          </a:prstGeom>
        </p:spPr>
      </p:pic>
      <p:pic>
        <p:nvPicPr>
          <p:cNvPr id="5122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280" y="3563961"/>
            <a:ext cx="66516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86441" y="240925"/>
            <a:ext cx="501598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Музична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культура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1" y="4869160"/>
            <a:ext cx="1753547" cy="1543121"/>
          </a:xfrm>
          <a:prstGeom prst="rect">
            <a:avLst/>
          </a:prstGeom>
        </p:spPr>
      </p:pic>
      <p:pic>
        <p:nvPicPr>
          <p:cNvPr id="14" name="neizvesten-lisenko-natalka-poltavka-opera-p-snya-vibornogo--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15" name="neizvesten-lisenko-natalka-poltavka-opera-p-snya-vibornogo--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34065" y="6083410"/>
            <a:ext cx="662684" cy="662684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496100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06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6445" y="3144962"/>
            <a:ext cx="4344481" cy="870501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sz="2000" b="1" dirty="0" smtClean="0"/>
              <a:t>У </a:t>
            </a:r>
            <a:r>
              <a:rPr lang="uk-UA" sz="2000" b="1" dirty="0"/>
              <a:t>70-90-х рр. 19 ст. українське письменство зосереджується на соціальних і психологічних проблемах</a:t>
            </a:r>
            <a:r>
              <a:rPr lang="uk-UA" sz="2000" dirty="0"/>
              <a:t>. </a:t>
            </a:r>
            <a:endParaRPr lang="uk-UA" sz="2000" dirty="0" smtClean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464690"/>
            <a:ext cx="1951331" cy="2926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79512" y="194737"/>
            <a:ext cx="832336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Розвиток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української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літератури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25578" y="4526058"/>
            <a:ext cx="3247475" cy="21775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 smtClean="0">
                <a:solidFill>
                  <a:prstClr val="black"/>
                </a:solidFill>
              </a:rPr>
              <a:t>Панас </a:t>
            </a:r>
            <a:r>
              <a:rPr lang="uk-UA" sz="2000" b="1" dirty="0">
                <a:solidFill>
                  <a:prstClr val="black"/>
                </a:solidFill>
              </a:rPr>
              <a:t>Мирний 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en-US" b="1" dirty="0" smtClean="0">
                <a:solidFill>
                  <a:prstClr val="black"/>
                </a:solidFill>
              </a:rPr>
              <a:t>  </a:t>
            </a:r>
            <a:r>
              <a:rPr lang="uk-UA" dirty="0" smtClean="0">
                <a:solidFill>
                  <a:prstClr val="black"/>
                </a:solidFill>
              </a:rPr>
              <a:t>(</a:t>
            </a:r>
            <a:r>
              <a:rPr lang="uk-UA" dirty="0">
                <a:solidFill>
                  <a:prstClr val="black"/>
                </a:solidFill>
              </a:rPr>
              <a:t>Панас Рудченко) </a:t>
            </a:r>
            <a:endParaRPr lang="en-US" dirty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соціально-психологічних </a:t>
            </a:r>
            <a:r>
              <a:rPr lang="uk-UA" dirty="0">
                <a:solidFill>
                  <a:prstClr val="black"/>
                </a:solidFill>
              </a:rPr>
              <a:t>романів і </a:t>
            </a:r>
            <a:r>
              <a:rPr lang="uk-UA" dirty="0" smtClean="0">
                <a:solidFill>
                  <a:prstClr val="black"/>
                </a:solidFill>
              </a:rPr>
              <a:t>повістей </a:t>
            </a:r>
            <a:endParaRPr lang="en-US" dirty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роман у </a:t>
            </a:r>
            <a:r>
              <a:rPr lang="uk-UA" dirty="0">
                <a:solidFill>
                  <a:prstClr val="black"/>
                </a:solidFill>
              </a:rPr>
              <a:t>співавторстві з І. </a:t>
            </a:r>
            <a:r>
              <a:rPr lang="uk-UA" dirty="0" smtClean="0">
                <a:solidFill>
                  <a:prstClr val="black"/>
                </a:solidFill>
              </a:rPr>
              <a:t>Біликом </a:t>
            </a:r>
            <a:r>
              <a:rPr lang="uk-UA" dirty="0">
                <a:solidFill>
                  <a:prstClr val="black"/>
                </a:solidFill>
              </a:rPr>
              <a:t>«Хіба ревуть воли, як ясла повні</a:t>
            </a:r>
            <a:r>
              <a:rPr lang="uk-UA" dirty="0" smtClean="0">
                <a:solidFill>
                  <a:prstClr val="black"/>
                </a:solidFill>
              </a:rPr>
              <a:t>?»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68420" y="1090560"/>
            <a:ext cx="3600400" cy="186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 smtClean="0">
                <a:solidFill>
                  <a:prstClr val="black"/>
                </a:solidFill>
              </a:rPr>
              <a:t>Іван </a:t>
            </a:r>
            <a:r>
              <a:rPr lang="uk-UA" sz="2000" b="1" dirty="0">
                <a:solidFill>
                  <a:prstClr val="black"/>
                </a:solidFill>
              </a:rPr>
              <a:t>Нечуй-Левицький</a:t>
            </a:r>
            <a:r>
              <a:rPr lang="uk-UA" sz="2000" dirty="0">
                <a:solidFill>
                  <a:prstClr val="black"/>
                </a:solidFill>
              </a:rPr>
              <a:t> 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утвердив </a:t>
            </a:r>
            <a:r>
              <a:rPr lang="uk-UA" dirty="0">
                <a:solidFill>
                  <a:prstClr val="black"/>
                </a:solidFill>
              </a:rPr>
              <a:t>в українській літературі жанр соціальної повісті </a:t>
            </a:r>
            <a:endParaRPr lang="en-US" dirty="0" smtClean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«</a:t>
            </a:r>
            <a:r>
              <a:rPr lang="uk-UA" dirty="0">
                <a:solidFill>
                  <a:prstClr val="black"/>
                </a:solidFill>
              </a:rPr>
              <a:t>Бурлачка», «Микола Джеря», «Кайдашева сім’я»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65" y="1121043"/>
            <a:ext cx="2520280" cy="3587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002960"/>
            <a:ext cx="2455387" cy="27006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4" y="4708242"/>
            <a:ext cx="2520656" cy="1889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8362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5" y="188640"/>
            <a:ext cx="4320480" cy="3240360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dirty="0"/>
              <a:t>На межі 19-20 ст. в українській літературі утверджуються нові мистецькі </a:t>
            </a:r>
            <a:r>
              <a:rPr lang="uk-UA" sz="2000" dirty="0" smtClean="0"/>
              <a:t>принципи, </a:t>
            </a:r>
            <a:r>
              <a:rPr lang="uk-UA" sz="2000" dirty="0"/>
              <a:t>що свідчило про модерністський переворот. </a:t>
            </a:r>
            <a:endParaRPr lang="en-US" sz="2000" dirty="0" smtClean="0"/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Ознаками </a:t>
            </a:r>
            <a:r>
              <a:rPr lang="uk-UA" sz="2000" dirty="0"/>
              <a:t>нової мистецької філософії були </a:t>
            </a:r>
            <a:r>
              <a:rPr lang="uk-UA" sz="2000" dirty="0" smtClean="0"/>
              <a:t>естетизм, інтелектуалізм</a:t>
            </a:r>
            <a:r>
              <a:rPr lang="uk-UA" sz="2000" dirty="0"/>
              <a:t>, </a:t>
            </a:r>
            <a:r>
              <a:rPr lang="uk-UA" sz="2000" dirty="0" err="1"/>
              <a:t>європеїзм</a:t>
            </a:r>
            <a:r>
              <a:rPr lang="uk-UA" sz="2000" dirty="0"/>
              <a:t>, глибокий психологізм, інтерес до внутрішнього життя і світогляду людини. </a:t>
            </a:r>
            <a:endParaRPr lang="en-US" sz="2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293096"/>
            <a:ext cx="3960440" cy="24160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 smtClean="0">
                <a:solidFill>
                  <a:prstClr val="black"/>
                </a:solidFill>
              </a:rPr>
              <a:t>Ольга </a:t>
            </a:r>
            <a:r>
              <a:rPr lang="uk-UA" sz="2000" b="1" dirty="0">
                <a:solidFill>
                  <a:prstClr val="black"/>
                </a:solidFill>
              </a:rPr>
              <a:t>Кобилянська 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«</a:t>
            </a:r>
            <a:r>
              <a:rPr lang="uk-UA" dirty="0">
                <a:solidFill>
                  <a:prstClr val="black"/>
                </a:solidFill>
              </a:rPr>
              <a:t>Природа», «Меланхолійний вальс», «Некультурна» </a:t>
            </a:r>
            <a:endParaRPr lang="en-US" dirty="0" smtClean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Героїні </a:t>
            </a:r>
            <a:r>
              <a:rPr lang="uk-UA" dirty="0">
                <a:solidFill>
                  <a:prstClr val="black"/>
                </a:solidFill>
              </a:rPr>
              <a:t>О. Кобилянської - «аристократки духу», які прагнуть досягти ідеалу надлюдини, не звертаючи уваги на суспільні стереотипи.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7371" y="1700808"/>
            <a:ext cx="4409820" cy="24545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 smtClean="0">
                <a:solidFill>
                  <a:prstClr val="black"/>
                </a:solidFill>
              </a:rPr>
              <a:t>                Леся Українка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</a:rPr>
              <a:t>       </a:t>
            </a:r>
            <a:r>
              <a:rPr lang="en-US" dirty="0" smtClean="0">
                <a:solidFill>
                  <a:prstClr val="black"/>
                </a:solidFill>
              </a:rPr>
              <a:t>(</a:t>
            </a:r>
            <a:r>
              <a:rPr lang="uk-UA" dirty="0" smtClean="0">
                <a:solidFill>
                  <a:prstClr val="black"/>
                </a:solidFill>
              </a:rPr>
              <a:t>Лариса Петрівна Косач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r>
              <a:rPr lang="uk-UA" dirty="0" smtClean="0">
                <a:solidFill>
                  <a:prstClr val="black"/>
                </a:solidFill>
              </a:rPr>
              <a:t> </a:t>
            </a:r>
            <a:endParaRPr lang="ru-RU" dirty="0">
              <a:solidFill>
                <a:prstClr val="black"/>
              </a:solidFill>
            </a:endParaRPr>
          </a:p>
          <a:p>
            <a:pPr marL="265176" lvl="0" indent="-265176">
              <a:spcBef>
                <a:spcPts val="250"/>
              </a:spcBef>
              <a:buClr>
                <a:srgbClr val="D34817"/>
              </a:buClr>
              <a:buSzPct val="80000"/>
              <a:buFont typeface="Wingdings 2"/>
              <a:buChar char=""/>
            </a:pPr>
            <a:r>
              <a:rPr lang="uk-UA" dirty="0" smtClean="0">
                <a:solidFill>
                  <a:prstClr val="black"/>
                </a:solidFill>
              </a:rPr>
              <a:t>«</a:t>
            </a:r>
            <a:r>
              <a:rPr lang="uk-UA" dirty="0">
                <a:solidFill>
                  <a:prstClr val="black"/>
                </a:solidFill>
              </a:rPr>
              <a:t>Одержима», «Вавилонський полон», «Кассандра», «Руфін і </a:t>
            </a:r>
            <a:r>
              <a:rPr lang="uk-UA" dirty="0" err="1">
                <a:solidFill>
                  <a:prstClr val="black"/>
                </a:solidFill>
              </a:rPr>
              <a:t>Прісцілла</a:t>
            </a:r>
            <a:r>
              <a:rPr lang="uk-UA" dirty="0">
                <a:solidFill>
                  <a:prstClr val="black"/>
                </a:solidFill>
              </a:rPr>
              <a:t>», «Оргія», «Камінний господар</a:t>
            </a:r>
            <a:r>
              <a:rPr lang="uk-UA" dirty="0" smtClean="0">
                <a:solidFill>
                  <a:prstClr val="black"/>
                </a:solidFill>
              </a:rPr>
              <a:t>», «</a:t>
            </a:r>
            <a:r>
              <a:rPr lang="uk-UA" dirty="0">
                <a:solidFill>
                  <a:prstClr val="black"/>
                </a:solidFill>
              </a:rPr>
              <a:t>Лісова пісня». </a:t>
            </a:r>
            <a:endParaRPr lang="uk-UA" dirty="0" smtClean="0">
              <a:solidFill>
                <a:prstClr val="black"/>
              </a:solidFill>
            </a:endParaRPr>
          </a:p>
          <a:p>
            <a:pPr marL="265176" lvl="0" indent="-265176">
              <a:spcBef>
                <a:spcPts val="250"/>
              </a:spcBef>
              <a:buClr>
                <a:srgbClr val="D34817"/>
              </a:buClr>
              <a:buSzPct val="80000"/>
              <a:buFont typeface="Wingdings 2"/>
              <a:buChar char=""/>
            </a:pPr>
            <a:r>
              <a:rPr lang="uk-UA" dirty="0" smtClean="0">
                <a:solidFill>
                  <a:prstClr val="black"/>
                </a:solidFill>
              </a:rPr>
              <a:t>відома </a:t>
            </a:r>
            <a:r>
              <a:rPr lang="uk-UA" dirty="0">
                <a:solidFill>
                  <a:prstClr val="black"/>
                </a:solidFill>
              </a:rPr>
              <a:t>як перекладач світової класики - </a:t>
            </a:r>
            <a:r>
              <a:rPr lang="ru-RU" dirty="0">
                <a:solidFill>
                  <a:prstClr val="black"/>
                </a:solidFill>
              </a:rPr>
              <a:t>Байрона, Данте, </a:t>
            </a:r>
            <a:r>
              <a:rPr lang="uk-UA" dirty="0">
                <a:solidFill>
                  <a:prstClr val="black"/>
                </a:solidFill>
              </a:rPr>
              <a:t>Шекспіра.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4531623"/>
            <a:ext cx="250019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>
                <a:solidFill>
                  <a:prstClr val="black"/>
                </a:solidFill>
              </a:rPr>
              <a:t>Важливою рисою літературного модерну в Україні було створення жіночої мистецької традиції. </a:t>
            </a:r>
            <a:endParaRPr lang="ru-RU" sz="2000" b="1" dirty="0"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286" y="110952"/>
            <a:ext cx="1446905" cy="2208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254526"/>
            <a:ext cx="1902974" cy="2412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0799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5064" y="422360"/>
            <a:ext cx="4141088" cy="2898648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b="1" dirty="0" smtClean="0"/>
              <a:t>Михайло Коцюбинський </a:t>
            </a:r>
          </a:p>
          <a:p>
            <a:r>
              <a:rPr lang="uk-UA" sz="1800" dirty="0"/>
              <a:t>т</a:t>
            </a:r>
            <a:r>
              <a:rPr lang="uk-UA" sz="1800" dirty="0" smtClean="0"/>
              <a:t>ворам властивий </a:t>
            </a:r>
            <a:r>
              <a:rPr lang="uk-UA" sz="1800" dirty="0"/>
              <a:t>і</a:t>
            </a:r>
            <a:r>
              <a:rPr lang="uk-UA" sz="1800" dirty="0" smtClean="0"/>
              <a:t>мпресіоністський </a:t>
            </a:r>
            <a:r>
              <a:rPr lang="uk-UA" sz="1800" dirty="0"/>
              <a:t>характер </a:t>
            </a:r>
          </a:p>
          <a:p>
            <a:r>
              <a:rPr lang="uk-UA" sz="1800" dirty="0"/>
              <a:t> «</a:t>
            </a:r>
            <a:r>
              <a:rPr lang="en-US" sz="1800" dirty="0"/>
              <a:t>Intermezzo</a:t>
            </a:r>
            <a:r>
              <a:rPr lang="uk-UA" sz="1800" dirty="0"/>
              <a:t>», «Сміх», «Цвіт яблуні», «Хвала життю</a:t>
            </a:r>
            <a:r>
              <a:rPr lang="uk-UA" sz="1800" dirty="0" smtClean="0"/>
              <a:t>»,</a:t>
            </a:r>
            <a:r>
              <a:rPr lang="uk-UA" sz="1800" dirty="0"/>
              <a:t> «Тіні забутих предків»,  «</a:t>
            </a:r>
            <a:r>
              <a:rPr lang="en-US" sz="1800" dirty="0"/>
              <a:t>Fata morgana</a:t>
            </a:r>
            <a:r>
              <a:rPr lang="uk-UA" sz="1800" dirty="0"/>
              <a:t>» </a:t>
            </a:r>
            <a:endParaRPr lang="uk-UA" sz="1800" dirty="0" smtClean="0"/>
          </a:p>
          <a:p>
            <a:r>
              <a:rPr lang="uk-UA" sz="1800" dirty="0" smtClean="0"/>
              <a:t>майстерно </a:t>
            </a:r>
            <a:r>
              <a:rPr lang="uk-UA" sz="1800" dirty="0"/>
              <a:t>поєднано риси реалістичного та імпресіоністського зображення соціальної </a:t>
            </a:r>
            <a:r>
              <a:rPr lang="uk-UA" sz="1800" dirty="0" smtClean="0"/>
              <a:t>дійсності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4005064"/>
            <a:ext cx="3888432" cy="24160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 smtClean="0">
                <a:solidFill>
                  <a:prstClr val="black"/>
                </a:solidFill>
              </a:rPr>
              <a:t>Василь Стефаник</a:t>
            </a: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новели </a:t>
            </a:r>
            <a:r>
              <a:rPr lang="uk-UA" dirty="0">
                <a:solidFill>
                  <a:prstClr val="black"/>
                </a:solidFill>
              </a:rPr>
              <a:t>«Новина», «Виводили з села», «Синя книжечка», «У корчмі», «Катруся», «Кленове листя», «Стратився», «Бесараби» </a:t>
            </a:r>
            <a:endParaRPr lang="uk-UA" dirty="0" smtClean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однією </a:t>
            </a:r>
            <a:r>
              <a:rPr lang="uk-UA" dirty="0">
                <a:solidFill>
                  <a:prstClr val="black"/>
                </a:solidFill>
              </a:rPr>
              <a:t>з тем </a:t>
            </a:r>
            <a:r>
              <a:rPr lang="uk-UA" dirty="0" smtClean="0">
                <a:solidFill>
                  <a:prstClr val="black"/>
                </a:solidFill>
              </a:rPr>
              <a:t>була </a:t>
            </a:r>
            <a:r>
              <a:rPr lang="uk-UA" dirty="0">
                <a:solidFill>
                  <a:prstClr val="black"/>
                </a:solidFill>
              </a:rPr>
              <a:t>вимушена еміграція галицьких українців до Канади і США.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2232248" cy="3366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721" y="3501008"/>
            <a:ext cx="2271142" cy="3150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32656"/>
            <a:ext cx="2232248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05064"/>
            <a:ext cx="1872208" cy="2497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8397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2588029"/>
            <a:ext cx="3168352" cy="1561051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2000" b="1" dirty="0" smtClean="0"/>
              <a:t>На </a:t>
            </a:r>
            <a:r>
              <a:rPr lang="uk-UA" sz="2000" b="1" dirty="0"/>
              <a:t>початку 20 ст. п</a:t>
            </a:r>
            <a:r>
              <a:rPr lang="uk-UA" sz="2000" b="1" dirty="0" smtClean="0"/>
              <a:t>исьменники </a:t>
            </a:r>
            <a:r>
              <a:rPr lang="uk-UA" sz="2000" b="1" dirty="0"/>
              <a:t>дедалі гостріше висловлювали своє ставлення до соціальних </a:t>
            </a:r>
            <a:r>
              <a:rPr lang="uk-UA" sz="2000" b="1" dirty="0" smtClean="0"/>
              <a:t>проблем.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36094" y="4293096"/>
            <a:ext cx="4748052" cy="22159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 smtClean="0">
                <a:solidFill>
                  <a:prstClr val="black"/>
                </a:solidFill>
              </a:rPr>
              <a:t>Олександр </a:t>
            </a:r>
            <a:r>
              <a:rPr lang="uk-UA" sz="2000" b="1" dirty="0">
                <a:solidFill>
                  <a:prstClr val="black"/>
                </a:solidFill>
              </a:rPr>
              <a:t>Олесь </a:t>
            </a:r>
            <a:endParaRPr lang="uk-UA" sz="2000" b="1" dirty="0" smtClean="0">
              <a:solidFill>
                <a:prstClr val="black"/>
              </a:solidFill>
            </a:endParaRPr>
          </a:p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</a:rPr>
              <a:t>(</a:t>
            </a:r>
            <a:r>
              <a:rPr lang="uk-UA" dirty="0">
                <a:solidFill>
                  <a:prstClr val="black"/>
                </a:solidFill>
              </a:rPr>
              <a:t>Кандиба</a:t>
            </a:r>
            <a:r>
              <a:rPr lang="uk-UA" dirty="0" smtClean="0">
                <a:solidFill>
                  <a:prstClr val="black"/>
                </a:solidFill>
              </a:rPr>
              <a:t>)</a:t>
            </a:r>
          </a:p>
          <a:p>
            <a:pPr lvl="0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</a:rPr>
              <a:t>переймався </a:t>
            </a:r>
            <a:r>
              <a:rPr lang="uk-UA" dirty="0">
                <a:solidFill>
                  <a:prstClr val="black"/>
                </a:solidFill>
              </a:rPr>
              <a:t>демократичними ідеалами. </a:t>
            </a:r>
            <a:endParaRPr lang="uk-UA" dirty="0" smtClean="0">
              <a:solidFill>
                <a:prstClr val="black"/>
              </a:solidFill>
            </a:endParaRPr>
          </a:p>
          <a:p>
            <a:pPr lvl="0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</a:rPr>
              <a:t>створив </a:t>
            </a:r>
            <a:r>
              <a:rPr lang="uk-UA" dirty="0">
                <a:solidFill>
                  <a:prstClr val="black"/>
                </a:solidFill>
              </a:rPr>
              <a:t>чимало віршів громадянського звучання, у яких революційні гасла поєднав із людськими почуттями і клопотами </a:t>
            </a:r>
            <a:r>
              <a:rPr lang="uk-UA" dirty="0" smtClean="0">
                <a:solidFill>
                  <a:prstClr val="black"/>
                </a:solidFill>
              </a:rPr>
              <a:t>буднів</a:t>
            </a:r>
            <a:endParaRPr lang="uk-UA" dirty="0">
              <a:solidFill>
                <a:prstClr val="black"/>
              </a:solidFill>
            </a:endParaRPr>
          </a:p>
          <a:p>
            <a:pPr lvl="0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</a:rPr>
              <a:t>«Айстри</a:t>
            </a:r>
            <a:r>
              <a:rPr lang="uk-UA" dirty="0">
                <a:solidFill>
                  <a:prstClr val="black"/>
                </a:solidFill>
              </a:rPr>
              <a:t>», «З журбою радість обнялась».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24148" y="609606"/>
            <a:ext cx="4748052" cy="186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D34817"/>
              </a:buClr>
              <a:buSzPct val="80000"/>
            </a:pPr>
            <a:r>
              <a:rPr lang="uk-UA" sz="2000" b="1" dirty="0" smtClean="0">
                <a:solidFill>
                  <a:prstClr val="black"/>
                </a:solidFill>
              </a:rPr>
              <a:t>Володимир Винниченко</a:t>
            </a: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b="1" dirty="0" smtClean="0">
                <a:solidFill>
                  <a:prstClr val="black"/>
                </a:solidFill>
              </a:rPr>
              <a:t> </a:t>
            </a:r>
            <a:r>
              <a:rPr lang="uk-UA" dirty="0" smtClean="0">
                <a:solidFill>
                  <a:prstClr val="black"/>
                </a:solidFill>
              </a:rPr>
              <a:t>«Краса </a:t>
            </a:r>
            <a:r>
              <a:rPr lang="uk-UA" dirty="0">
                <a:solidFill>
                  <a:prstClr val="black"/>
                </a:solidFill>
              </a:rPr>
              <a:t>і сила», «Голота», «Талісман», «Записки кирпатого Мефістофеля</a:t>
            </a:r>
            <a:r>
              <a:rPr lang="uk-UA" dirty="0" smtClean="0">
                <a:solidFill>
                  <a:prstClr val="black"/>
                </a:solidFill>
              </a:rPr>
              <a:t>», </a:t>
            </a:r>
            <a:r>
              <a:rPr lang="uk-UA" dirty="0">
                <a:solidFill>
                  <a:prstClr val="black"/>
                </a:solidFill>
              </a:rPr>
              <a:t>«Контрасти», «Хто ворог», «Голота» та ін. </a:t>
            </a:r>
          </a:p>
          <a:p>
            <a:pPr marL="342900" lvl="0" indent="-342900">
              <a:spcBef>
                <a:spcPts val="250"/>
              </a:spcBef>
              <a:buClr>
                <a:srgbClr val="D34817"/>
              </a:buClr>
              <a:buSzPct val="80000"/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prstClr val="black"/>
                </a:solidFill>
              </a:rPr>
              <a:t>майстерно </a:t>
            </a:r>
            <a:r>
              <a:rPr lang="uk-UA" dirty="0">
                <a:solidFill>
                  <a:prstClr val="black"/>
                </a:solidFill>
              </a:rPr>
              <a:t>відтворив гірке життя бідняків, процес пролетаризації українського </a:t>
            </a:r>
            <a:r>
              <a:rPr lang="uk-UA" dirty="0" smtClean="0">
                <a:solidFill>
                  <a:prstClr val="black"/>
                </a:solidFill>
              </a:rPr>
              <a:t>села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34" y="3161436"/>
            <a:ext cx="2499160" cy="3511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88640"/>
            <a:ext cx="2571316" cy="3481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95170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Митець якої культурної сфери?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04664"/>
            <a:ext cx="3496227" cy="4787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21088"/>
            <a:ext cx="3898698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375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uk-UA" sz="6000" dirty="0" smtClean="0"/>
          </a:p>
          <a:p>
            <a:pPr marL="0" indent="0" algn="ctr">
              <a:buNone/>
            </a:pPr>
            <a:endParaRPr lang="uk-UA" sz="6000" dirty="0"/>
          </a:p>
          <a:p>
            <a:pPr marL="0" indent="0" algn="ctr">
              <a:buNone/>
            </a:pPr>
            <a:r>
              <a:rPr lang="uk-UA" sz="6000" b="1" dirty="0" smtClean="0"/>
              <a:t>ТЕАТР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300640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88640"/>
            <a:ext cx="3223798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49080"/>
            <a:ext cx="29686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922022"/>
            <a:ext cx="818197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383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uk-UA" sz="6000" b="1" dirty="0" smtClean="0"/>
          </a:p>
          <a:p>
            <a:pPr marL="0" indent="0" algn="ctr">
              <a:buNone/>
            </a:pPr>
            <a:endParaRPr lang="uk-UA" sz="6000" b="1" dirty="0"/>
          </a:p>
          <a:p>
            <a:pPr marL="0" indent="0" algn="ctr">
              <a:buNone/>
            </a:pPr>
            <a:r>
              <a:rPr lang="uk-UA" sz="6000" b="1" dirty="0" smtClean="0"/>
              <a:t>МУЗИКА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1795004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88640"/>
            <a:ext cx="3245743" cy="4561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987824" y="4005064"/>
            <a:ext cx="2862064" cy="6771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/>
              <a:t>Олександр</a:t>
            </a:r>
            <a:r>
              <a:rPr lang="ru-RU" sz="2000" b="1" dirty="0" smtClean="0"/>
              <a:t> Олесь </a:t>
            </a:r>
          </a:p>
          <a:p>
            <a:pPr algn="ctr"/>
            <a:r>
              <a:rPr lang="ru-RU" dirty="0" smtClean="0"/>
              <a:t>(</a:t>
            </a:r>
            <a:r>
              <a:rPr lang="ru-RU" dirty="0" err="1" smtClean="0"/>
              <a:t>Кандиба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97152"/>
            <a:ext cx="818197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757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uk-UA" sz="6000" b="1" dirty="0" smtClean="0"/>
          </a:p>
          <a:p>
            <a:pPr marL="0" indent="0" algn="ctr">
              <a:buNone/>
            </a:pPr>
            <a:endParaRPr lang="uk-UA" sz="6000" b="1" dirty="0"/>
          </a:p>
          <a:p>
            <a:pPr marL="0" indent="0" algn="ctr">
              <a:buNone/>
            </a:pPr>
            <a:r>
              <a:rPr lang="uk-UA" sz="6000" b="1" dirty="0" smtClean="0"/>
              <a:t>ЛІТЕРАТУРА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63136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332088" cy="5131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69160"/>
            <a:ext cx="818197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13301"/>
            <a:ext cx="3047925" cy="94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25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7" y="530225"/>
            <a:ext cx="8180583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17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60648"/>
            <a:ext cx="3408772" cy="4951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157192"/>
            <a:ext cx="8183880" cy="1051560"/>
          </a:xfrm>
        </p:spPr>
        <p:txBody>
          <a:bodyPr/>
          <a:lstStyle/>
          <a:p>
            <a:pPr algn="ctr"/>
            <a:r>
              <a:rPr lang="uk-UA" dirty="0" smtClean="0"/>
              <a:t>Митець якої культурної сфери?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04532"/>
            <a:ext cx="2802756" cy="93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181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7" y="530225"/>
            <a:ext cx="8180583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6600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33" y="188640"/>
            <a:ext cx="3640733" cy="4615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7500" y="4149080"/>
            <a:ext cx="3349000" cy="594392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2000" b="1" dirty="0"/>
              <a:t>Ольга </a:t>
            </a:r>
            <a:r>
              <a:rPr lang="ru-RU" sz="2000" b="1" dirty="0" err="1"/>
              <a:t>Кобилянська</a:t>
            </a:r>
            <a:r>
              <a:rPr lang="ru-RU" sz="2000" b="1" dirty="0"/>
              <a:t> 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581128"/>
            <a:ext cx="818197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541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7" y="530225"/>
            <a:ext cx="8180583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66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527696" cy="1051560"/>
          </a:xfrm>
        </p:spPr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2088232"/>
          </a:xfrm>
        </p:spPr>
        <p:txBody>
          <a:bodyPr/>
          <a:lstStyle/>
          <a:p>
            <a:r>
              <a:rPr lang="uk-UA" dirty="0" smtClean="0"/>
              <a:t>Опрацювати </a:t>
            </a:r>
            <a:r>
              <a:rPr lang="uk-UA" dirty="0"/>
              <a:t>§ 34. </a:t>
            </a:r>
            <a:endParaRPr lang="uk-UA" dirty="0" smtClean="0"/>
          </a:p>
          <a:p>
            <a:r>
              <a:rPr lang="uk-UA" dirty="0" smtClean="0"/>
              <a:t>Створити </a:t>
            </a:r>
            <a:r>
              <a:rPr lang="en-US" dirty="0" smtClean="0"/>
              <a:t>Facebook</a:t>
            </a:r>
            <a:r>
              <a:rPr lang="uk-UA" dirty="0" smtClean="0"/>
              <a:t>-профіль Миколи Лисенка, Володимира Винниченка, </a:t>
            </a:r>
            <a:r>
              <a:rPr lang="ru-RU" dirty="0" smtClean="0"/>
              <a:t>Марка </a:t>
            </a:r>
            <a:r>
              <a:rPr lang="ru-RU" dirty="0" err="1" smtClean="0"/>
              <a:t>Кропивницького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Марії</a:t>
            </a:r>
            <a:r>
              <a:rPr lang="ru-RU" dirty="0" smtClean="0"/>
              <a:t> </a:t>
            </a:r>
            <a:r>
              <a:rPr lang="ru-RU" dirty="0" err="1" smtClean="0"/>
              <a:t>Заньковецької</a:t>
            </a:r>
            <a:r>
              <a:rPr lang="ru-RU" dirty="0" smtClean="0"/>
              <a:t> (на </a:t>
            </a:r>
            <a:r>
              <a:rPr lang="ru-RU" dirty="0" err="1" smtClean="0"/>
              <a:t>вибір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3284984"/>
            <a:ext cx="2397102" cy="335699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84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16983"/>
            <a:ext cx="3103397" cy="3799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40" y="175374"/>
            <a:ext cx="2766789" cy="3789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087" y="197305"/>
            <a:ext cx="2540000" cy="3767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579516" y="3335747"/>
            <a:ext cx="220714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dirty="0" err="1" smtClean="0"/>
              <a:t>Марія</a:t>
            </a:r>
            <a:r>
              <a:rPr lang="ru-RU" dirty="0" smtClean="0"/>
              <a:t> </a:t>
            </a:r>
            <a:r>
              <a:rPr lang="ru-RU" dirty="0" err="1" smtClean="0"/>
              <a:t>Заньковецька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(1854-1934)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5122" y="3290915"/>
            <a:ext cx="272882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Марко </a:t>
            </a:r>
            <a:r>
              <a:rPr lang="ru-RU" b="1" dirty="0" err="1" smtClean="0"/>
              <a:t>Кропивницький</a:t>
            </a:r>
            <a:r>
              <a:rPr lang="ru-RU" b="1" dirty="0" smtClean="0"/>
              <a:t> </a:t>
            </a:r>
          </a:p>
          <a:p>
            <a:pPr algn="ctr"/>
            <a:r>
              <a:rPr lang="ru-RU" dirty="0" smtClean="0"/>
              <a:t>(1840-1910)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5949280"/>
            <a:ext cx="167545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uk-UA" dirty="0" smtClean="0">
                <a:hlinkClick r:id="rId5" action="ppaction://hlinksldjump"/>
              </a:rPr>
              <a:t>Театр</a:t>
            </a:r>
            <a:r>
              <a:rPr lang="uk-UA" dirty="0" smtClean="0"/>
              <a:t> </a:t>
            </a:r>
            <a:r>
              <a:rPr lang="uk-UA" dirty="0" smtClean="0">
                <a:hlinkClick r:id="rId5" action="ppaction://hlinksldjump"/>
              </a:rPr>
              <a:t>корифеїв</a:t>
            </a:r>
            <a:endParaRPr lang="ru-RU" dirty="0"/>
          </a:p>
        </p:txBody>
      </p:sp>
      <p:pic>
        <p:nvPicPr>
          <p:cNvPr id="9" name="Рисунок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33" y="6133946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21200" y="5954086"/>
            <a:ext cx="23246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/>
              <a:t>Михайло Старицький</a:t>
            </a:r>
          </a:p>
          <a:p>
            <a:pPr algn="ctr"/>
            <a:r>
              <a:rPr lang="uk-UA" dirty="0" smtClean="0"/>
              <a:t>(1839-1904)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80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57" y="118373"/>
            <a:ext cx="3648818" cy="5139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995936" y="332656"/>
            <a:ext cx="4896544" cy="62478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 smtClean="0"/>
              <a:t>У 1904 р. створив першу в Україні Музично-драматичну школу. </a:t>
            </a:r>
            <a:endParaRPr lang="uk-U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 smtClean="0"/>
              <a:t>Працював майже в усіх музичних жанрах: </a:t>
            </a:r>
            <a:r>
              <a:rPr lang="ru-RU" sz="2000" dirty="0" err="1" smtClean="0"/>
              <a:t>історико-героїчну</a:t>
            </a:r>
            <a:r>
              <a:rPr lang="ru-RU" sz="2000" dirty="0" smtClean="0"/>
              <a:t>, </a:t>
            </a:r>
            <a:r>
              <a:rPr lang="ru-RU" sz="2000" dirty="0" err="1" smtClean="0"/>
              <a:t>лірично-побутову</a:t>
            </a:r>
            <a:r>
              <a:rPr lang="ru-RU" sz="2000" dirty="0" smtClean="0"/>
              <a:t>, </a:t>
            </a:r>
            <a:r>
              <a:rPr lang="ru-RU" sz="2000" dirty="0" err="1" smtClean="0"/>
              <a:t>лірично-фантастичну</a:t>
            </a:r>
            <a:endParaRPr lang="uk-UA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/>
              <a:t>З</a:t>
            </a:r>
            <a:r>
              <a:rPr lang="uk-UA" sz="2000" dirty="0" smtClean="0"/>
              <a:t>аклав підвалини вищої спеціальної музичної освіти в Україні, теоретичними працями істотно розвинув вітчизняну науку про народну музично-пісенну творчість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 smtClean="0"/>
              <a:t>підготував</a:t>
            </a:r>
            <a:r>
              <a:rPr lang="ru-RU" sz="2000" dirty="0" smtClean="0"/>
              <a:t> 7 </a:t>
            </a:r>
            <a:r>
              <a:rPr lang="ru-RU" sz="2000" dirty="0" err="1" smtClean="0"/>
              <a:t>збірок</a:t>
            </a:r>
            <a:r>
              <a:rPr lang="ru-RU" sz="2000" dirty="0" smtClean="0"/>
              <a:t> </a:t>
            </a:r>
            <a:r>
              <a:rPr lang="ru-RU" sz="2000" dirty="0" err="1" smtClean="0"/>
              <a:t>народних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пісень</a:t>
            </a:r>
            <a:r>
              <a:rPr lang="ru-RU" sz="2000" dirty="0" smtClean="0"/>
              <a:t>, </a:t>
            </a:r>
            <a:r>
              <a:rPr lang="ru-RU" sz="2000" dirty="0" err="1" smtClean="0"/>
              <a:t>покладених</a:t>
            </a:r>
            <a:r>
              <a:rPr lang="ru-RU" sz="2000" dirty="0" smtClean="0"/>
              <a:t> на </a:t>
            </a:r>
            <a:r>
              <a:rPr lang="ru-RU" sz="2000" dirty="0" err="1" smtClean="0"/>
              <a:t>фортепіано</a:t>
            </a:r>
            <a:r>
              <a:rPr lang="ru-RU" sz="2000" dirty="0" smtClean="0"/>
              <a:t>, </a:t>
            </a:r>
            <a:r>
              <a:rPr lang="ru-RU" sz="2000" dirty="0" err="1" smtClean="0"/>
              <a:t>загалом</a:t>
            </a:r>
            <a:r>
              <a:rPr lang="ru-RU" sz="2000" dirty="0" smtClean="0"/>
              <a:t> </a:t>
            </a:r>
            <a:r>
              <a:rPr lang="ru-RU" sz="2000" dirty="0" err="1" smtClean="0"/>
              <a:t>опублікувавши</a:t>
            </a:r>
            <a:r>
              <a:rPr lang="ru-RU" sz="2000" dirty="0" smtClean="0"/>
              <a:t> 600 </a:t>
            </a:r>
            <a:r>
              <a:rPr lang="ru-RU" sz="2000" dirty="0" err="1" smtClean="0"/>
              <a:t>пісень</a:t>
            </a:r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опери «Утоплена», «Наталка Полтавка», «</a:t>
            </a:r>
            <a:r>
              <a:rPr lang="ru-RU" sz="2000" dirty="0" err="1" smtClean="0"/>
              <a:t>Енеїда</a:t>
            </a:r>
            <a:r>
              <a:rPr lang="ru-RU" sz="2000" dirty="0" smtClean="0"/>
              <a:t>», «Ноктюрн». </a:t>
            </a:r>
            <a:r>
              <a:rPr lang="ru-RU" sz="2000" dirty="0" err="1" smtClean="0"/>
              <a:t>Найвищим</a:t>
            </a:r>
            <a:r>
              <a:rPr lang="ru-RU" sz="2000" dirty="0" smtClean="0"/>
              <a:t> </a:t>
            </a:r>
            <a:r>
              <a:rPr lang="ru-RU" sz="2000" dirty="0" err="1" smtClean="0"/>
              <a:t>досягненням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оперної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творчості</a:t>
            </a:r>
            <a:r>
              <a:rPr lang="ru-RU" sz="2000" dirty="0" smtClean="0"/>
              <a:t> М. Лисенка </a:t>
            </a:r>
            <a:r>
              <a:rPr lang="ru-RU" sz="2000" dirty="0" err="1" smtClean="0"/>
              <a:t>вважають</a:t>
            </a:r>
            <a:r>
              <a:rPr lang="ru-RU" sz="2000" dirty="0" smtClean="0"/>
              <a:t> оперу «Тарас Бульба». Написав М. Лисенко й </a:t>
            </a:r>
            <a:r>
              <a:rPr lang="ru-RU" sz="2000" dirty="0" err="1" smtClean="0"/>
              <a:t>перші</a:t>
            </a:r>
            <a:r>
              <a:rPr lang="ru-RU" sz="2000" dirty="0" smtClean="0"/>
              <a:t> </a:t>
            </a:r>
            <a:r>
              <a:rPr lang="ru-RU" sz="2000" dirty="0" err="1" smtClean="0"/>
              <a:t>дитячі</a:t>
            </a:r>
            <a:r>
              <a:rPr lang="ru-RU" sz="2000" dirty="0" smtClean="0"/>
              <a:t> опери «Коза-Дереза», «Пан </a:t>
            </a:r>
            <a:r>
              <a:rPr lang="ru-RU" sz="2000" dirty="0" err="1" smtClean="0"/>
              <a:t>Коцький</a:t>
            </a:r>
            <a:r>
              <a:rPr lang="ru-RU" sz="2000" dirty="0" smtClean="0"/>
              <a:t>».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1466" y="4509120"/>
            <a:ext cx="22860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lvl="0" algn="ctr"/>
            <a:r>
              <a:rPr lang="uk-UA" b="1" dirty="0">
                <a:solidFill>
                  <a:prstClr val="black"/>
                </a:solidFill>
              </a:rPr>
              <a:t>Микола </a:t>
            </a:r>
            <a:r>
              <a:rPr lang="ru-RU" b="1" dirty="0" smtClean="0">
                <a:solidFill>
                  <a:prstClr val="black"/>
                </a:solidFill>
              </a:rPr>
              <a:t>Лисенко</a:t>
            </a:r>
          </a:p>
          <a:p>
            <a:pPr lvl="0" algn="ctr"/>
            <a:r>
              <a:rPr lang="ru-RU" b="1" dirty="0">
                <a:solidFill>
                  <a:prstClr val="black"/>
                </a:solidFill>
              </a:rPr>
              <a:t> </a:t>
            </a:r>
            <a:r>
              <a:rPr lang="uk-UA" b="1" dirty="0">
                <a:solidFill>
                  <a:prstClr val="black"/>
                </a:solidFill>
              </a:rPr>
              <a:t>(1842</a:t>
            </a:r>
            <a:r>
              <a:rPr lang="ru-RU" b="1" dirty="0">
                <a:solidFill>
                  <a:prstClr val="black"/>
                </a:solidFill>
              </a:rPr>
              <a:t>-</a:t>
            </a:r>
            <a:r>
              <a:rPr lang="uk-UA" b="1" dirty="0">
                <a:solidFill>
                  <a:prstClr val="black"/>
                </a:solidFill>
              </a:rPr>
              <a:t>1912)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2" name="m-v-lisenko-opera-natalka-poltavka-1d-p-snya-voznogo-vsyak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6416" y="5904310"/>
            <a:ext cx="720080" cy="720080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0145">
            <a:off x="83913" y="3876493"/>
            <a:ext cx="637188" cy="63718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02851" y="5701060"/>
            <a:ext cx="364939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Опера "Наталка Полтавка". 1д. </a:t>
            </a:r>
            <a:r>
              <a:rPr lang="ru-RU" dirty="0" err="1" smtClean="0"/>
              <a:t>Пісня</a:t>
            </a:r>
            <a:r>
              <a:rPr lang="ru-RU" dirty="0" smtClean="0"/>
              <a:t> </a:t>
            </a:r>
            <a:r>
              <a:rPr lang="ru-RU" dirty="0" err="1" smtClean="0"/>
              <a:t>Возного</a:t>
            </a:r>
            <a:r>
              <a:rPr lang="ru-RU" dirty="0" smtClean="0"/>
              <a:t> "Всякому городу нрав і права"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848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3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94" y="620688"/>
            <a:ext cx="3625754" cy="5343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8707" y="5157192"/>
            <a:ext cx="295232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 err="1">
                <a:solidFill>
                  <a:prstClr val="black"/>
                </a:solidFill>
              </a:rPr>
              <a:t>Соломія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Крушельницька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endParaRPr lang="ru-RU" b="1" dirty="0" smtClean="0">
              <a:solidFill>
                <a:prstClr val="black"/>
              </a:solidFill>
            </a:endParaRPr>
          </a:p>
          <a:p>
            <a:pPr lvl="0" algn="ctr"/>
            <a:r>
              <a:rPr lang="ru-RU" dirty="0" smtClean="0">
                <a:solidFill>
                  <a:prstClr val="black"/>
                </a:solidFill>
              </a:rPr>
              <a:t>(</a:t>
            </a:r>
            <a:r>
              <a:rPr lang="ru-RU" dirty="0">
                <a:solidFill>
                  <a:prstClr val="black"/>
                </a:solidFill>
              </a:rPr>
              <a:t>1872-1952)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188640"/>
            <a:ext cx="4823558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/>
              <a:t>У</a:t>
            </a:r>
            <a:r>
              <a:rPr lang="ru-RU" sz="2000" dirty="0" err="1" smtClean="0"/>
              <a:t>країнська</a:t>
            </a:r>
            <a:r>
              <a:rPr lang="ru-RU" sz="2000" dirty="0" smtClean="0"/>
              <a:t> </a:t>
            </a:r>
            <a:r>
              <a:rPr lang="ru-RU" sz="2000" dirty="0" err="1" smtClean="0"/>
              <a:t>оперна</a:t>
            </a:r>
            <a:r>
              <a:rPr lang="ru-RU" sz="2000" dirty="0" smtClean="0"/>
              <a:t> </a:t>
            </a:r>
            <a:r>
              <a:rPr lang="ru-RU" sz="2000" dirty="0" err="1" smtClean="0"/>
              <a:t>співачка</a:t>
            </a:r>
            <a:r>
              <a:rPr lang="ru-RU" sz="2000" dirty="0" smtClean="0"/>
              <a:t>, педагог.</a:t>
            </a:r>
          </a:p>
          <a:p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За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Соломію</a:t>
            </a:r>
            <a:r>
              <a:rPr lang="ru-RU" sz="2000" dirty="0" smtClean="0"/>
              <a:t> </a:t>
            </a:r>
            <a:r>
              <a:rPr lang="ru-RU" sz="2000" dirty="0" err="1" smtClean="0"/>
              <a:t>Крушельницьку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визнали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найвидатнішою</a:t>
            </a:r>
            <a:r>
              <a:rPr lang="ru-RU" sz="2000" dirty="0" smtClean="0"/>
              <a:t> </a:t>
            </a:r>
            <a:r>
              <a:rPr lang="ru-RU" sz="2000" dirty="0" err="1" smtClean="0"/>
              <a:t>співачкою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світу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/>
              <a:t>Маючи</a:t>
            </a:r>
            <a:r>
              <a:rPr lang="ru-RU" sz="2000" dirty="0" smtClean="0"/>
              <a:t> </a:t>
            </a:r>
            <a:r>
              <a:rPr lang="ru-RU" sz="2000" dirty="0" err="1" smtClean="0"/>
              <a:t>виняткові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природні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вокальні</a:t>
            </a:r>
            <a:r>
              <a:rPr lang="ru-RU" sz="2000" dirty="0" smtClean="0"/>
              <a:t> й </a:t>
            </a:r>
            <a:r>
              <a:rPr lang="ru-RU" sz="2000" dirty="0" err="1" smtClean="0"/>
              <a:t>сценічні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здібності</a:t>
            </a:r>
            <a:r>
              <a:rPr lang="ru-RU" sz="2000" dirty="0" smtClean="0"/>
              <a:t>, </a:t>
            </a:r>
            <a:r>
              <a:rPr lang="ru-RU" sz="2000" dirty="0" err="1" smtClean="0"/>
              <a:t>виступала</a:t>
            </a:r>
            <a:r>
              <a:rPr lang="ru-RU" sz="2000" dirty="0" smtClean="0"/>
              <a:t> на сценах </a:t>
            </a:r>
            <a:r>
              <a:rPr lang="ru-RU" sz="2000" dirty="0" err="1" smtClean="0"/>
              <a:t>провідних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театрів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світу</a:t>
            </a:r>
            <a:r>
              <a:rPr lang="ru-RU" sz="2000" dirty="0" smtClean="0"/>
              <a:t>, </a:t>
            </a:r>
            <a:r>
              <a:rPr lang="ru-RU" sz="2000" dirty="0" err="1" smtClean="0"/>
              <a:t>виконуючи</a:t>
            </a:r>
            <a:r>
              <a:rPr lang="ru-RU" sz="2000" dirty="0" smtClean="0"/>
              <a:t> </a:t>
            </a:r>
            <a:r>
              <a:rPr lang="ru-RU" sz="2000" dirty="0" err="1" smtClean="0"/>
              <a:t>партії</a:t>
            </a:r>
            <a:r>
              <a:rPr lang="ru-RU" sz="2000" dirty="0" smtClean="0"/>
              <a:t> з 60 опер.</a:t>
            </a:r>
          </a:p>
          <a:p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/>
              <a:t>Серед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численних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нагород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відзнак</a:t>
            </a:r>
            <a:r>
              <a:rPr lang="ru-RU" sz="2000" dirty="0" smtClean="0"/>
              <a:t>, </a:t>
            </a:r>
            <a:r>
              <a:rPr lang="ru-RU" sz="2000" dirty="0" err="1" smtClean="0"/>
              <a:t>зокрема</a:t>
            </a:r>
            <a:r>
              <a:rPr lang="ru-RU" sz="2000" dirty="0" smtClean="0"/>
              <a:t>, </a:t>
            </a:r>
            <a:r>
              <a:rPr lang="ru-RU" sz="2000" dirty="0" err="1" smtClean="0"/>
              <a:t>звання</a:t>
            </a:r>
            <a:r>
              <a:rPr lang="ru-RU" sz="2000" dirty="0" smtClean="0"/>
              <a:t> «</a:t>
            </a:r>
            <a:r>
              <a:rPr lang="ru-RU" sz="2000" dirty="0" err="1" smtClean="0"/>
              <a:t>Вагнерівська</a:t>
            </a:r>
            <a:r>
              <a:rPr lang="ru-RU" sz="2000" dirty="0" smtClean="0"/>
              <a:t> примадонна» </a:t>
            </a:r>
            <a:r>
              <a:rPr lang="en-US" sz="2000" dirty="0" smtClean="0"/>
              <a:t>XX </a:t>
            </a:r>
            <a:r>
              <a:rPr lang="ru-RU" sz="2000" dirty="0" err="1" smtClean="0"/>
              <a:t>століття</a:t>
            </a:r>
            <a:r>
              <a:rPr lang="ru-RU" sz="2000" dirty="0" smtClean="0"/>
              <a:t>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525441"/>
            <a:ext cx="1235968" cy="2206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557642"/>
            <a:ext cx="1388525" cy="214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820" y="4525441"/>
            <a:ext cx="1464715" cy="2206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9081">
            <a:off x="107504" y="4589845"/>
            <a:ext cx="620946" cy="62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1622</TotalTime>
  <Words>788</Words>
  <Application>Microsoft Office PowerPoint</Application>
  <PresentationFormat>Экран (4:3)</PresentationFormat>
  <Paragraphs>112</Paragraphs>
  <Slides>28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Аспект</vt:lpstr>
      <vt:lpstr>Література, театр і музичне мистецтво</vt:lpstr>
      <vt:lpstr>Перевірка домашнього завдання</vt:lpstr>
      <vt:lpstr>Основні дати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Митець якої культурної сфери?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Митець якої культурної сфери?</vt:lpstr>
      <vt:lpstr>Презентация PowerPoint</vt:lpstr>
      <vt:lpstr>Презентация PowerPoint</vt:lpstr>
      <vt:lpstr>Презентация PowerPoint</vt:lpstr>
      <vt:lpstr>Домашнє завдання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Література, театр і музичне мистецтво</dc:title>
  <dc:creator>danyamazur113@gmail.com</dc:creator>
  <cp:lastModifiedBy>danyamazur113@gmail.com</cp:lastModifiedBy>
  <cp:revision>42</cp:revision>
  <dcterms:created xsi:type="dcterms:W3CDTF">2021-04-09T19:29:09Z</dcterms:created>
  <dcterms:modified xsi:type="dcterms:W3CDTF">2021-04-10T22:32:04Z</dcterms:modified>
</cp:coreProperties>
</file>