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2" r:id="rId6"/>
    <p:sldId id="268" r:id="rId7"/>
    <p:sldId id="266" r:id="rId8"/>
    <p:sldId id="269" r:id="rId9"/>
    <p:sldId id="271" r:id="rId10"/>
    <p:sldId id="272" r:id="rId11"/>
    <p:sldId id="263" r:id="rId12"/>
    <p:sldId id="260" r:id="rId13"/>
    <p:sldId id="265" r:id="rId14"/>
    <p:sldId id="264" r:id="rId15"/>
    <p:sldId id="279" r:id="rId16"/>
    <p:sldId id="280" r:id="rId17"/>
    <p:sldId id="275" r:id="rId18"/>
    <p:sldId id="273" r:id="rId19"/>
    <p:sldId id="274" r:id="rId20"/>
    <p:sldId id="281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1290"/>
    <a:srgbClr val="B30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94ACBD-563B-49E8-BF9C-C8EC32F3D185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E0AF14-4685-45E7-8392-BBDCCA09921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55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22114"/>
          </a:xfrm>
        </p:spPr>
        <p:txBody>
          <a:bodyPr>
            <a:noAutofit/>
          </a:bodyPr>
          <a:lstStyle/>
          <a:p>
            <a:r>
              <a:rPr lang="uk-UA" sz="2800" dirty="0" err="1" smtClean="0">
                <a:solidFill>
                  <a:srgbClr val="B30DB7"/>
                </a:solidFill>
                <a:latin typeface="Times New Roman" pitchFamily="18" charset="0"/>
                <a:cs typeface="Times New Roman" pitchFamily="18" charset="0"/>
              </a:rPr>
              <a:t>Визначіть</a:t>
            </a:r>
            <a:r>
              <a:rPr lang="uk-UA" sz="2800" dirty="0" smtClean="0">
                <a:solidFill>
                  <a:srgbClr val="B30DB7"/>
                </a:solidFill>
                <a:latin typeface="Times New Roman" pitchFamily="18" charset="0"/>
                <a:cs typeface="Times New Roman" pitchFamily="18" charset="0"/>
              </a:rPr>
              <a:t>, які протоки відділяють Євразію від інших материків</a:t>
            </a:r>
            <a:endParaRPr lang="ru-RU" sz="2800" dirty="0">
              <a:solidFill>
                <a:srgbClr val="B30DB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2" y="758125"/>
            <a:ext cx="3096344" cy="305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098" y="782135"/>
            <a:ext cx="3227751" cy="300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14407"/>
            <a:ext cx="348114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53" y="3833664"/>
            <a:ext cx="36004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1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9" y="0"/>
            <a:ext cx="91519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44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9946"/>
            <a:ext cx="7776864" cy="582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27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32656"/>
            <a:ext cx="768085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341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21773"/>
            <a:ext cx="8072768" cy="536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1143000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Мис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Челюскін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Росія</a:t>
            </a:r>
            <a:r>
              <a:rPr lang="ru-RU" sz="2000" b="1" dirty="0" smtClean="0"/>
              <a:t> – </a:t>
            </a:r>
            <a:r>
              <a:rPr lang="ru-RU" sz="2000" b="1" dirty="0" err="1" smtClean="0"/>
              <a:t>найпівнічніша</a:t>
            </a:r>
            <a:r>
              <a:rPr lang="ru-RU" sz="2000" b="1" dirty="0" smtClean="0"/>
              <a:t> точка </a:t>
            </a:r>
            <a:r>
              <a:rPr lang="ru-RU" sz="2000" b="1" dirty="0" err="1" smtClean="0"/>
              <a:t>Євразії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6675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210493" cy="478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512511" cy="1143000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Мис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Піай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Малайзія</a:t>
            </a:r>
            <a:r>
              <a:rPr lang="ru-RU" sz="2000" b="1" dirty="0" smtClean="0"/>
              <a:t> – </a:t>
            </a:r>
            <a:r>
              <a:rPr lang="ru-RU" sz="2000" b="1" dirty="0" err="1" smtClean="0"/>
              <a:t>найпівденніша</a:t>
            </a:r>
            <a:r>
              <a:rPr lang="ru-RU" sz="2000" b="1" dirty="0" smtClean="0"/>
              <a:t> точка </a:t>
            </a:r>
            <a:r>
              <a:rPr lang="ru-RU" sz="2000" b="1" dirty="0" err="1" smtClean="0"/>
              <a:t>Євразії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33018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6984776" cy="52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882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522046" cy="470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512511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200" b="1" dirty="0" err="1" smtClean="0"/>
              <a:t>Мис</a:t>
            </a:r>
            <a:r>
              <a:rPr lang="ru-RU" sz="2200" b="1" dirty="0" smtClean="0"/>
              <a:t> Рока, </a:t>
            </a:r>
            <a:r>
              <a:rPr lang="ru-RU" sz="2200" b="1" dirty="0" err="1" smtClean="0"/>
              <a:t>Португалія</a:t>
            </a:r>
            <a:r>
              <a:rPr lang="ru-RU" sz="2200" b="1" dirty="0" smtClean="0"/>
              <a:t> – </a:t>
            </a:r>
            <a:r>
              <a:rPr lang="ru-RU" sz="2200" b="1" dirty="0" err="1" smtClean="0"/>
              <a:t>найзахідніша</a:t>
            </a:r>
            <a:r>
              <a:rPr lang="ru-RU" sz="2200" b="1" dirty="0" smtClean="0"/>
              <a:t> точка </a:t>
            </a:r>
            <a:r>
              <a:rPr lang="ru-RU" sz="2200" b="1" dirty="0" err="1" smtClean="0"/>
              <a:t>Євразії</a:t>
            </a:r>
            <a:r>
              <a:rPr lang="ru-RU" sz="2200" b="1" dirty="0" smtClean="0"/>
              <a:t>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09897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09274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7659" y="188640"/>
            <a:ext cx="6512511" cy="1143000"/>
          </a:xfrm>
        </p:spPr>
        <p:txBody>
          <a:bodyPr>
            <a:normAutofit/>
          </a:bodyPr>
          <a:lstStyle/>
          <a:p>
            <a:r>
              <a:rPr lang="uk-UA" sz="2000" b="1" dirty="0" smtClean="0"/>
              <a:t>Мис Дежньова, Росія </a:t>
            </a:r>
            <a:r>
              <a:rPr lang="uk-UA" sz="2000" b="1" dirty="0" err="1" smtClean="0"/>
              <a:t>найсхідніша</a:t>
            </a:r>
            <a:r>
              <a:rPr lang="uk-UA" sz="2000" b="1" dirty="0" smtClean="0"/>
              <a:t> точка Євразії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37904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52387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3210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0230"/>
            <a:ext cx="7344816" cy="535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B30DB7"/>
                </a:solidFill>
              </a:rPr>
              <a:t>Моря, що омивають береги материка</a:t>
            </a:r>
            <a:endParaRPr lang="ru-RU" sz="3600" b="1" dirty="0">
              <a:solidFill>
                <a:srgbClr val="B30D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08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456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92888" cy="599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37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Пригадайте</a:t>
            </a:r>
            <a:r>
              <a:rPr lang="ru-RU" sz="2400" b="1" dirty="0" smtClean="0"/>
              <a:t>: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 1. </a:t>
            </a:r>
            <a:r>
              <a:rPr lang="ru-RU" sz="2400" b="1" dirty="0" err="1" smtClean="0"/>
              <a:t>Які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частини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Євразії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були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відомі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європейцям</a:t>
            </a:r>
            <a:r>
              <a:rPr lang="ru-RU" sz="2400" b="1" dirty="0" smtClean="0"/>
              <a:t> з </a:t>
            </a:r>
            <a:r>
              <a:rPr lang="ru-RU" sz="2400" b="1" dirty="0" err="1" smtClean="0"/>
              <a:t>давніх-давен</a:t>
            </a:r>
            <a:r>
              <a:rPr lang="ru-RU" sz="2400" b="1" dirty="0" smtClean="0"/>
              <a:t>? </a:t>
            </a:r>
          </a:p>
          <a:p>
            <a:endParaRPr lang="ru-RU" sz="2400" b="1" dirty="0"/>
          </a:p>
          <a:p>
            <a:r>
              <a:rPr lang="ru-RU" sz="2400" b="1" dirty="0" err="1" smtClean="0"/>
              <a:t>Які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території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тривалий</a:t>
            </a:r>
            <a:r>
              <a:rPr lang="ru-RU" sz="2400" b="1" dirty="0" smtClean="0"/>
              <a:t> час і </a:t>
            </a:r>
            <a:r>
              <a:rPr lang="ru-RU" sz="2400" b="1" dirty="0" err="1" smtClean="0"/>
              <a:t>чому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були</a:t>
            </a:r>
            <a:r>
              <a:rPr lang="ru-RU" sz="2400" b="1" dirty="0" smtClean="0"/>
              <a:t> мало </a:t>
            </a:r>
            <a:r>
              <a:rPr lang="ru-RU" sz="2400" b="1" dirty="0" err="1" smtClean="0"/>
              <a:t>досліджені</a:t>
            </a:r>
            <a:r>
              <a:rPr lang="ru-RU" sz="2400" b="1" dirty="0" smtClean="0"/>
              <a:t>?</a:t>
            </a:r>
          </a:p>
          <a:p>
            <a:endParaRPr lang="uk-UA" sz="2400" b="1" dirty="0"/>
          </a:p>
          <a:p>
            <a:endParaRPr lang="ru-RU" sz="2400" b="1" dirty="0" smtClean="0"/>
          </a:p>
          <a:p>
            <a:r>
              <a:rPr lang="ru-RU" sz="2400" b="1" dirty="0" smtClean="0"/>
              <a:t> 2. Яке </a:t>
            </a:r>
            <a:r>
              <a:rPr lang="ru-RU" sz="2400" b="1" dirty="0" err="1" smtClean="0"/>
              <a:t>значення</a:t>
            </a:r>
            <a:r>
              <a:rPr lang="ru-RU" sz="2400" b="1" dirty="0" smtClean="0"/>
              <a:t> для </a:t>
            </a:r>
            <a:r>
              <a:rPr lang="ru-RU" sz="2400" b="1" dirty="0" err="1" smtClean="0"/>
              <a:t>дослідження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частин</a:t>
            </a:r>
            <a:r>
              <a:rPr lang="ru-RU" sz="2400" b="1" dirty="0" smtClean="0"/>
              <a:t> материка </a:t>
            </a:r>
            <a:r>
              <a:rPr lang="ru-RU" sz="2400" b="1" dirty="0" err="1" smtClean="0"/>
              <a:t>мали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пошуки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європейцями</a:t>
            </a:r>
            <a:r>
              <a:rPr lang="ru-RU" sz="2400" b="1" dirty="0" smtClean="0"/>
              <a:t> шляху до </a:t>
            </a:r>
            <a:r>
              <a:rPr lang="ru-RU" sz="2400" b="1" dirty="0" err="1" smtClean="0"/>
              <a:t>Індії</a:t>
            </a:r>
            <a:r>
              <a:rPr lang="ru-RU" sz="2400" b="1" dirty="0" smtClean="0"/>
              <a:t>? </a:t>
            </a:r>
          </a:p>
          <a:p>
            <a:endParaRPr lang="ru-RU" sz="2400" b="1" dirty="0"/>
          </a:p>
          <a:p>
            <a:r>
              <a:rPr lang="ru-RU" sz="2400" b="1" dirty="0" err="1" smtClean="0"/>
              <a:t>Хто</a:t>
            </a:r>
            <a:r>
              <a:rPr lang="ru-RU" sz="2400" b="1" dirty="0" smtClean="0"/>
              <a:t> з </a:t>
            </a:r>
            <a:r>
              <a:rPr lang="ru-RU" sz="2400" b="1" dirty="0" err="1" smtClean="0"/>
              <a:t>мандрівників</a:t>
            </a:r>
            <a:r>
              <a:rPr lang="ru-RU" sz="2400" b="1" dirty="0" smtClean="0"/>
              <a:t> особливо </a:t>
            </a:r>
            <a:r>
              <a:rPr lang="ru-RU" sz="2400" b="1" dirty="0" err="1" smtClean="0"/>
              <a:t>відзначився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цьому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7153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Розширення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знань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про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Євразію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давні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часи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та в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епоху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Середньовіччя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Європейці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здавна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прагнули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розширити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свої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знання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про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Європу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Азію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завойовуючи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й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освоюючи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землі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що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знаходилися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за межами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Середземного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моря.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Цьому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сприяли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зокрема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походи Александра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Македонського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римські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завоювання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хрестові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походи.</a:t>
            </a:r>
          </a:p>
          <a:p>
            <a:endParaRPr lang="ru-RU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3263" y="5013176"/>
            <a:ext cx="8027169" cy="1362075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tx1"/>
                </a:solidFill>
              </a:rPr>
              <a:t>Це</a:t>
            </a:r>
            <a:r>
              <a:rPr lang="ru-RU" sz="2000" dirty="0" smtClean="0">
                <a:solidFill>
                  <a:schemeClr val="tx1"/>
                </a:solidFill>
              </a:rPr>
              <a:t> й </a:t>
            </a:r>
            <a:r>
              <a:rPr lang="ru-RU" sz="2000" dirty="0" err="1" smtClean="0">
                <a:solidFill>
                  <a:schemeClr val="tx1"/>
                </a:solidFill>
              </a:rPr>
              <a:t>дорожні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нотатки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російського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купця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Афанасія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Нікітіна</a:t>
            </a:r>
            <a:r>
              <a:rPr lang="ru-RU" sz="2000" dirty="0" smtClean="0">
                <a:solidFill>
                  <a:schemeClr val="tx1"/>
                </a:solidFill>
              </a:rPr>
              <a:t> “</a:t>
            </a:r>
            <a:r>
              <a:rPr lang="ru-RU" sz="2000" dirty="0" err="1" smtClean="0">
                <a:solidFill>
                  <a:schemeClr val="tx1"/>
                </a:solidFill>
              </a:rPr>
              <a:t>Ходіння</a:t>
            </a:r>
            <a:r>
              <a:rPr lang="ru-RU" sz="2000" dirty="0" smtClean="0">
                <a:solidFill>
                  <a:schemeClr val="tx1"/>
                </a:solidFill>
              </a:rPr>
              <a:t> за три моря”, де </a:t>
            </a:r>
            <a:r>
              <a:rPr lang="ru-RU" sz="2000" dirty="0" err="1" smtClean="0">
                <a:solidFill>
                  <a:schemeClr val="tx1"/>
                </a:solidFill>
              </a:rPr>
              <a:t>оповідається</a:t>
            </a:r>
            <a:r>
              <a:rPr lang="ru-RU" sz="2000" dirty="0" smtClean="0">
                <a:solidFill>
                  <a:schemeClr val="tx1"/>
                </a:solidFill>
              </a:rPr>
              <a:t> про </a:t>
            </a:r>
            <a:r>
              <a:rPr lang="ru-RU" sz="2000" dirty="0" err="1" smtClean="0">
                <a:solidFill>
                  <a:schemeClr val="tx1"/>
                </a:solidFill>
              </a:rPr>
              <a:t>мандрівку</a:t>
            </a:r>
            <a:r>
              <a:rPr lang="ru-RU" sz="2000" dirty="0" smtClean="0">
                <a:solidFill>
                  <a:schemeClr val="tx1"/>
                </a:solidFill>
              </a:rPr>
              <a:t> до </a:t>
            </a:r>
            <a:r>
              <a:rPr lang="ru-RU" sz="2000" dirty="0" err="1" smtClean="0">
                <a:solidFill>
                  <a:schemeClr val="tx1"/>
                </a:solidFill>
              </a:rPr>
              <a:t>Індії</a:t>
            </a:r>
            <a:r>
              <a:rPr lang="ru-RU" sz="2000" dirty="0" smtClean="0">
                <a:solidFill>
                  <a:schemeClr val="tx1"/>
                </a:solidFill>
              </a:rPr>
              <a:t> (1466-1472) </a:t>
            </a:r>
            <a:r>
              <a:rPr lang="ru-RU" sz="2000" dirty="0" err="1" smtClean="0">
                <a:solidFill>
                  <a:schemeClr val="tx1"/>
                </a:solidFill>
              </a:rPr>
              <a:t>тощо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2204864"/>
            <a:ext cx="8027169" cy="3096344"/>
          </a:xfrm>
        </p:spPr>
        <p:txBody>
          <a:bodyPr>
            <a:normAutofit fontScale="77500" lnSpcReduction="20000"/>
          </a:bodyPr>
          <a:lstStyle/>
          <a:p>
            <a:r>
              <a:rPr lang="ru-RU" sz="2900" b="1" dirty="0" smtClean="0">
                <a:solidFill>
                  <a:srgbClr val="AE1290"/>
                </a:solidFill>
              </a:rPr>
              <a:t>У </a:t>
            </a:r>
            <a:r>
              <a:rPr lang="ru-RU" sz="2900" b="1" dirty="0" err="1" smtClean="0">
                <a:solidFill>
                  <a:srgbClr val="AE1290"/>
                </a:solidFill>
              </a:rPr>
              <a:t>середні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віки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європейці</a:t>
            </a:r>
            <a:r>
              <a:rPr lang="ru-RU" sz="2900" b="1" dirty="0" smtClean="0">
                <a:solidFill>
                  <a:srgbClr val="AE1290"/>
                </a:solidFill>
              </a:rPr>
              <a:t>, </a:t>
            </a:r>
            <a:r>
              <a:rPr lang="ru-RU" sz="2900" b="1" dirty="0" err="1" smtClean="0">
                <a:solidFill>
                  <a:srgbClr val="AE1290"/>
                </a:solidFill>
              </a:rPr>
              <a:t>прагнучи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розширити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торгівлю</a:t>
            </a:r>
            <a:r>
              <a:rPr lang="ru-RU" sz="2900" b="1" dirty="0" smtClean="0">
                <a:solidFill>
                  <a:srgbClr val="AE1290"/>
                </a:solidFill>
              </a:rPr>
              <a:t> за </a:t>
            </a:r>
            <a:r>
              <a:rPr lang="ru-RU" sz="2900" b="1" dirty="0" err="1" smtClean="0">
                <a:solidFill>
                  <a:srgbClr val="AE1290"/>
                </a:solidFill>
              </a:rPr>
              <a:t>рахунок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нових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товарів</a:t>
            </a:r>
            <a:r>
              <a:rPr lang="ru-RU" sz="2900" b="1" dirty="0" smtClean="0">
                <a:solidFill>
                  <a:srgbClr val="AE1290"/>
                </a:solidFill>
              </a:rPr>
              <a:t>, </a:t>
            </a:r>
            <a:r>
              <a:rPr lang="ru-RU" sz="2900" b="1" dirty="0" err="1" smtClean="0">
                <a:solidFill>
                  <a:srgbClr val="AE1290"/>
                </a:solidFill>
              </a:rPr>
              <a:t>споряджали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експедиції</a:t>
            </a:r>
            <a:r>
              <a:rPr lang="ru-RU" sz="2900" b="1" dirty="0" smtClean="0">
                <a:solidFill>
                  <a:srgbClr val="AE1290"/>
                </a:solidFill>
              </a:rPr>
              <a:t> до далеких </a:t>
            </a:r>
            <a:r>
              <a:rPr lang="ru-RU" sz="2900" b="1" dirty="0" err="1" smtClean="0">
                <a:solidFill>
                  <a:srgbClr val="AE1290"/>
                </a:solidFill>
              </a:rPr>
              <a:t>країн</a:t>
            </a:r>
            <a:r>
              <a:rPr lang="ru-RU" sz="2900" b="1" dirty="0" smtClean="0">
                <a:solidFill>
                  <a:srgbClr val="AE1290"/>
                </a:solidFill>
              </a:rPr>
              <a:t>. </a:t>
            </a:r>
            <a:r>
              <a:rPr lang="ru-RU" sz="2900" b="1" dirty="0" err="1" smtClean="0">
                <a:solidFill>
                  <a:srgbClr val="AE1290"/>
                </a:solidFill>
              </a:rPr>
              <a:t>Венеціанські</a:t>
            </a:r>
            <a:r>
              <a:rPr lang="ru-RU" sz="2900" b="1" dirty="0" smtClean="0">
                <a:solidFill>
                  <a:srgbClr val="AE1290"/>
                </a:solidFill>
              </a:rPr>
              <a:t> й </a:t>
            </a:r>
            <a:r>
              <a:rPr lang="ru-RU" sz="2900" b="1" dirty="0" err="1" smtClean="0">
                <a:solidFill>
                  <a:srgbClr val="AE1290"/>
                </a:solidFill>
              </a:rPr>
              <a:t>арабські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купці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здійснювали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мандрівки</a:t>
            </a:r>
            <a:r>
              <a:rPr lang="ru-RU" sz="2900" b="1" dirty="0" smtClean="0">
                <a:solidFill>
                  <a:srgbClr val="AE1290"/>
                </a:solidFill>
              </a:rPr>
              <a:t> до Китаю та </a:t>
            </a:r>
            <a:r>
              <a:rPr lang="ru-RU" sz="2900" b="1" dirty="0" err="1" smtClean="0">
                <a:solidFill>
                  <a:srgbClr val="AE1290"/>
                </a:solidFill>
              </a:rPr>
              <a:t>Індії</a:t>
            </a:r>
            <a:r>
              <a:rPr lang="ru-RU" sz="2900" b="1" dirty="0" smtClean="0">
                <a:solidFill>
                  <a:srgbClr val="AE1290"/>
                </a:solidFill>
              </a:rPr>
              <a:t>, </a:t>
            </a:r>
            <a:r>
              <a:rPr lang="ru-RU" sz="2900" b="1" dirty="0" err="1" smtClean="0">
                <a:solidFill>
                  <a:srgbClr val="AE1290"/>
                </a:solidFill>
              </a:rPr>
              <a:t>новгородські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купці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обстежили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узбережжя</a:t>
            </a:r>
            <a:r>
              <a:rPr lang="ru-RU" sz="2900" b="1" dirty="0" smtClean="0">
                <a:solidFill>
                  <a:srgbClr val="AE1290"/>
                </a:solidFill>
              </a:rPr>
              <a:t> й </a:t>
            </a:r>
            <a:r>
              <a:rPr lang="ru-RU" sz="2900" b="1" dirty="0" err="1" smtClean="0">
                <a:solidFill>
                  <a:srgbClr val="AE1290"/>
                </a:solidFill>
              </a:rPr>
              <a:t>острови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Баренцового</a:t>
            </a:r>
            <a:r>
              <a:rPr lang="ru-RU" sz="2900" b="1" dirty="0" smtClean="0">
                <a:solidFill>
                  <a:srgbClr val="AE1290"/>
                </a:solidFill>
              </a:rPr>
              <a:t> та </a:t>
            </a:r>
            <a:r>
              <a:rPr lang="ru-RU" sz="2900" b="1" dirty="0" err="1" smtClean="0">
                <a:solidFill>
                  <a:srgbClr val="AE1290"/>
                </a:solidFill>
              </a:rPr>
              <a:t>Білого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морів</a:t>
            </a:r>
            <a:r>
              <a:rPr lang="ru-RU" sz="2900" b="1" dirty="0" smtClean="0">
                <a:solidFill>
                  <a:srgbClr val="AE1290"/>
                </a:solidFill>
              </a:rPr>
              <a:t> і </a:t>
            </a:r>
            <a:r>
              <a:rPr lang="ru-RU" sz="2900" b="1" dirty="0" err="1" smtClean="0">
                <a:solidFill>
                  <a:srgbClr val="AE1290"/>
                </a:solidFill>
              </a:rPr>
              <a:t>вийшли</a:t>
            </a:r>
            <a:r>
              <a:rPr lang="ru-RU" sz="2900" b="1" dirty="0" smtClean="0">
                <a:solidFill>
                  <a:srgbClr val="AE1290"/>
                </a:solidFill>
              </a:rPr>
              <a:t> до Уралу. </a:t>
            </a:r>
            <a:r>
              <a:rPr lang="ru-RU" sz="2900" b="1" dirty="0" err="1" smtClean="0">
                <a:solidFill>
                  <a:srgbClr val="AE1290"/>
                </a:solidFill>
              </a:rPr>
              <a:t>Нормани</a:t>
            </a:r>
            <a:r>
              <a:rPr lang="ru-RU" sz="2900" b="1" dirty="0" smtClean="0">
                <a:solidFill>
                  <a:srgbClr val="AE1290"/>
                </a:solidFill>
              </a:rPr>
              <a:t> (</a:t>
            </a:r>
            <a:r>
              <a:rPr lang="ru-RU" sz="2900" b="1" dirty="0" err="1" smtClean="0">
                <a:solidFill>
                  <a:srgbClr val="AE1290"/>
                </a:solidFill>
              </a:rPr>
              <a:t>вікінги</a:t>
            </a:r>
            <a:r>
              <a:rPr lang="ru-RU" sz="2900" b="1" dirty="0" smtClean="0">
                <a:solidFill>
                  <a:srgbClr val="AE1290"/>
                </a:solidFill>
              </a:rPr>
              <a:t>) </a:t>
            </a:r>
            <a:r>
              <a:rPr lang="ru-RU" sz="2900" b="1" dirty="0" err="1" smtClean="0">
                <a:solidFill>
                  <a:srgbClr val="AE1290"/>
                </a:solidFill>
              </a:rPr>
              <a:t>відкрили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північні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райони</a:t>
            </a:r>
            <a:r>
              <a:rPr lang="ru-RU" sz="2900" b="1" dirty="0" smtClean="0">
                <a:solidFill>
                  <a:srgbClr val="AE1290"/>
                </a:solidFill>
              </a:rPr>
              <a:t> Атлантики. </a:t>
            </a:r>
            <a:r>
              <a:rPr lang="ru-RU" sz="2900" b="1" dirty="0" err="1" smtClean="0">
                <a:solidFill>
                  <a:srgbClr val="AE1290"/>
                </a:solidFill>
              </a:rPr>
              <a:t>Деякі</a:t>
            </a:r>
            <a:r>
              <a:rPr lang="ru-RU" sz="2900" b="1" dirty="0" smtClean="0">
                <a:solidFill>
                  <a:srgbClr val="AE1290"/>
                </a:solidFill>
              </a:rPr>
              <a:t> описи </a:t>
            </a:r>
            <a:r>
              <a:rPr lang="ru-RU" sz="2900" b="1" dirty="0" err="1" smtClean="0">
                <a:solidFill>
                  <a:srgbClr val="AE1290"/>
                </a:solidFill>
              </a:rPr>
              <a:t>цих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мандрівок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збереглися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донині</a:t>
            </a:r>
            <a:r>
              <a:rPr lang="ru-RU" sz="2900" b="1" dirty="0" smtClean="0">
                <a:solidFill>
                  <a:srgbClr val="AE1290"/>
                </a:solidFill>
              </a:rPr>
              <a:t>. </a:t>
            </a:r>
            <a:r>
              <a:rPr lang="ru-RU" sz="2900" b="1" dirty="0" err="1" smtClean="0">
                <a:solidFill>
                  <a:srgbClr val="AE1290"/>
                </a:solidFill>
              </a:rPr>
              <a:t>Це</a:t>
            </a:r>
            <a:r>
              <a:rPr lang="ru-RU" sz="2900" b="1" dirty="0" smtClean="0">
                <a:solidFill>
                  <a:srgbClr val="AE1290"/>
                </a:solidFill>
              </a:rPr>
              <a:t> “Книга”, записана </a:t>
            </a:r>
            <a:r>
              <a:rPr lang="ru-RU" sz="2900" b="1" dirty="0" err="1" smtClean="0">
                <a:solidFill>
                  <a:srgbClr val="AE1290"/>
                </a:solidFill>
              </a:rPr>
              <a:t>зі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слів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венеціанця</a:t>
            </a:r>
            <a:r>
              <a:rPr lang="ru-RU" sz="2900" b="1" dirty="0" smtClean="0">
                <a:solidFill>
                  <a:srgbClr val="AE1290"/>
                </a:solidFill>
              </a:rPr>
              <a:t> Марко Поло , </a:t>
            </a:r>
            <a:r>
              <a:rPr lang="ru-RU" sz="2900" b="1" dirty="0" err="1" smtClean="0">
                <a:solidFill>
                  <a:srgbClr val="AE1290"/>
                </a:solidFill>
              </a:rPr>
              <a:t>який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пройшов</a:t>
            </a:r>
            <a:r>
              <a:rPr lang="ru-RU" sz="2900" b="1" dirty="0" smtClean="0">
                <a:solidFill>
                  <a:srgbClr val="AE1290"/>
                </a:solidFill>
              </a:rPr>
              <a:t> суходолом до Китаю, прожив там 17 </a:t>
            </a:r>
            <a:r>
              <a:rPr lang="ru-RU" sz="2900" b="1" dirty="0" err="1" smtClean="0">
                <a:solidFill>
                  <a:srgbClr val="AE1290"/>
                </a:solidFill>
              </a:rPr>
              <a:t>років</a:t>
            </a:r>
            <a:r>
              <a:rPr lang="ru-RU" sz="2900" b="1" dirty="0" smtClean="0">
                <a:solidFill>
                  <a:srgbClr val="AE1290"/>
                </a:solidFill>
              </a:rPr>
              <a:t> і </a:t>
            </a:r>
            <a:r>
              <a:rPr lang="ru-RU" sz="2900" b="1" dirty="0" err="1" smtClean="0">
                <a:solidFill>
                  <a:srgbClr val="AE1290"/>
                </a:solidFill>
              </a:rPr>
              <a:t>повернувся</a:t>
            </a:r>
            <a:r>
              <a:rPr lang="ru-RU" sz="2900" b="1" dirty="0" smtClean="0">
                <a:solidFill>
                  <a:srgbClr val="AE1290"/>
                </a:solidFill>
              </a:rPr>
              <a:t> </a:t>
            </a:r>
            <a:r>
              <a:rPr lang="ru-RU" sz="2900" b="1" dirty="0" err="1" smtClean="0">
                <a:solidFill>
                  <a:srgbClr val="AE1290"/>
                </a:solidFill>
              </a:rPr>
              <a:t>морським</a:t>
            </a:r>
            <a:r>
              <a:rPr lang="ru-RU" sz="2900" b="1" dirty="0" smtClean="0">
                <a:solidFill>
                  <a:srgbClr val="AE1290"/>
                </a:solidFill>
              </a:rPr>
              <a:t> шляхом через </a:t>
            </a:r>
            <a:r>
              <a:rPr lang="ru-RU" sz="2900" b="1" dirty="0" err="1" smtClean="0">
                <a:solidFill>
                  <a:srgbClr val="AE1290"/>
                </a:solidFill>
              </a:rPr>
              <a:t>Перську</a:t>
            </a:r>
            <a:r>
              <a:rPr lang="ru-RU" sz="2900" b="1" dirty="0" smtClean="0">
                <a:solidFill>
                  <a:srgbClr val="AE1290"/>
                </a:solidFill>
              </a:rPr>
              <a:t> затоку до </a:t>
            </a:r>
            <a:r>
              <a:rPr lang="ru-RU" sz="2900" b="1" dirty="0" err="1" smtClean="0">
                <a:solidFill>
                  <a:srgbClr val="AE1290"/>
                </a:solidFill>
              </a:rPr>
              <a:t>Венеції</a:t>
            </a:r>
            <a:r>
              <a:rPr lang="ru-RU" sz="2900" b="1" dirty="0" smtClean="0">
                <a:solidFill>
                  <a:srgbClr val="AE1290"/>
                </a:solidFill>
              </a:rPr>
              <a:t> (1271-1295).</a:t>
            </a:r>
            <a:endParaRPr lang="uk-UA" sz="2900" b="1" dirty="0">
              <a:solidFill>
                <a:srgbClr val="AE1290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1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105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1014"/>
            <a:ext cx="8064896" cy="604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464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2901787"/>
            <a:ext cx="6480175" cy="393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595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3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Коротко про головне!</a:t>
            </a:r>
          </a:p>
          <a:p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 err="1" smtClean="0"/>
              <a:t>Уявлення</a:t>
            </a:r>
            <a:r>
              <a:rPr lang="ru-RU" dirty="0" smtClean="0"/>
              <a:t> </a:t>
            </a:r>
            <a:r>
              <a:rPr lang="ru-RU" dirty="0" err="1" smtClean="0"/>
              <a:t>європейців</a:t>
            </a:r>
            <a:r>
              <a:rPr lang="ru-RU" dirty="0" smtClean="0"/>
              <a:t> про </a:t>
            </a:r>
            <a:r>
              <a:rPr lang="ru-RU" dirty="0" err="1" smtClean="0"/>
              <a:t>Євразію</a:t>
            </a:r>
            <a:r>
              <a:rPr lang="ru-RU" dirty="0" smtClean="0"/>
              <a:t> </a:t>
            </a:r>
            <a:r>
              <a:rPr lang="ru-RU" dirty="0" err="1" smtClean="0"/>
              <a:t>формувалися</a:t>
            </a:r>
            <a:r>
              <a:rPr lang="ru-RU" dirty="0" smtClean="0"/>
              <a:t> </a:t>
            </a:r>
            <a:r>
              <a:rPr lang="ru-RU" dirty="0" err="1" smtClean="0"/>
              <a:t>впродовж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століть</a:t>
            </a:r>
            <a:r>
              <a:rPr lang="ru-RU" dirty="0" smtClean="0"/>
              <a:t>, </a:t>
            </a:r>
            <a:r>
              <a:rPr lang="ru-RU" dirty="0" err="1" smtClean="0"/>
              <a:t>поступово</a:t>
            </a:r>
            <a:r>
              <a:rPr lang="ru-RU" dirty="0" smtClean="0"/>
              <a:t> </a:t>
            </a:r>
            <a:r>
              <a:rPr lang="ru-RU" dirty="0" err="1" smtClean="0"/>
              <a:t>розширюючись</a:t>
            </a:r>
            <a:r>
              <a:rPr lang="ru-RU" dirty="0" smtClean="0"/>
              <a:t> і </a:t>
            </a:r>
            <a:r>
              <a:rPr lang="ru-RU" dirty="0" err="1" smtClean="0"/>
              <a:t>поглиблюючись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– Через </a:t>
            </a:r>
            <a:r>
              <a:rPr lang="ru-RU" dirty="0" err="1" smtClean="0"/>
              <a:t>складні</a:t>
            </a:r>
            <a:r>
              <a:rPr lang="ru-RU" dirty="0" smtClean="0"/>
              <a:t> </a:t>
            </a:r>
            <a:r>
              <a:rPr lang="ru-RU" dirty="0" err="1" smtClean="0"/>
              <a:t>природні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європейцями</a:t>
            </a:r>
            <a:r>
              <a:rPr lang="ru-RU" dirty="0" smtClean="0"/>
              <a:t> </a:t>
            </a:r>
            <a:r>
              <a:rPr lang="ru-RU" dirty="0" err="1" smtClean="0"/>
              <a:t>північних</a:t>
            </a:r>
            <a:r>
              <a:rPr lang="ru-RU" dirty="0" smtClean="0"/>
              <a:t>, </a:t>
            </a:r>
            <a:r>
              <a:rPr lang="ru-RU" dirty="0" err="1" smtClean="0"/>
              <a:t>східних</a:t>
            </a:r>
            <a:r>
              <a:rPr lang="ru-RU" dirty="0" smtClean="0"/>
              <a:t> і </a:t>
            </a:r>
            <a:r>
              <a:rPr lang="ru-RU" dirty="0" err="1" smtClean="0"/>
              <a:t>центральних</a:t>
            </a:r>
            <a:r>
              <a:rPr lang="ru-RU" dirty="0" smtClean="0"/>
              <a:t> </a:t>
            </a:r>
            <a:r>
              <a:rPr lang="ru-RU" dirty="0" err="1" smtClean="0"/>
              <a:t>районів</a:t>
            </a:r>
            <a:r>
              <a:rPr lang="ru-RU" dirty="0" smtClean="0"/>
              <a:t> </a:t>
            </a:r>
            <a:r>
              <a:rPr lang="ru-RU" dirty="0" err="1" smtClean="0"/>
              <a:t>Азії</a:t>
            </a:r>
            <a:r>
              <a:rPr lang="ru-RU" dirty="0" smtClean="0"/>
              <a:t> </a:t>
            </a:r>
            <a:r>
              <a:rPr lang="ru-RU" dirty="0" err="1" smtClean="0"/>
              <a:t>розпочалося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з </a:t>
            </a:r>
            <a:r>
              <a:rPr lang="en-US" dirty="0" smtClean="0"/>
              <a:t>XVI </a:t>
            </a:r>
            <a:r>
              <a:rPr lang="ru-RU" dirty="0" smtClean="0"/>
              <a:t>ст. </a:t>
            </a:r>
            <a:r>
              <a:rPr lang="ru-RU" dirty="0" err="1" smtClean="0"/>
              <a:t>Освоєння</a:t>
            </a:r>
            <a:r>
              <a:rPr lang="ru-RU" dirty="0" smtClean="0"/>
              <a:t> </a:t>
            </a:r>
            <a:r>
              <a:rPr lang="ru-RU" dirty="0" err="1" smtClean="0"/>
              <a:t>Сибіру</a:t>
            </a:r>
            <a:r>
              <a:rPr lang="ru-RU" dirty="0" smtClean="0"/>
              <a:t> й Далекого Сходу </a:t>
            </a:r>
            <a:r>
              <a:rPr lang="ru-RU" dirty="0" err="1" smtClean="0"/>
              <a:t>відбувалося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</a:t>
            </a:r>
            <a:r>
              <a:rPr lang="ru-RU" dirty="0" err="1" smtClean="0"/>
              <a:t>зусиллям</a:t>
            </a:r>
            <a:r>
              <a:rPr lang="ru-RU" dirty="0" smtClean="0"/>
              <a:t> </a:t>
            </a:r>
            <a:r>
              <a:rPr lang="ru-RU" dirty="0" err="1" smtClean="0"/>
              <a:t>російських</a:t>
            </a:r>
            <a:r>
              <a:rPr lang="ru-RU" dirty="0" smtClean="0"/>
              <a:t> </a:t>
            </a:r>
            <a:r>
              <a:rPr lang="ru-RU" dirty="0" err="1" smtClean="0"/>
              <a:t>землепрохідців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Центральної</a:t>
            </a:r>
            <a:r>
              <a:rPr lang="ru-RU" dirty="0" smtClean="0"/>
              <a:t> </a:t>
            </a:r>
            <a:r>
              <a:rPr lang="ru-RU" dirty="0" err="1" smtClean="0"/>
              <a:t>Азії</a:t>
            </a:r>
            <a:r>
              <a:rPr lang="ru-RU" dirty="0" smtClean="0"/>
              <a:t> </a:t>
            </a:r>
            <a:r>
              <a:rPr lang="ru-RU" dirty="0" err="1" smtClean="0"/>
              <a:t>пов’язані</a:t>
            </a:r>
            <a:r>
              <a:rPr lang="ru-RU" dirty="0" smtClean="0"/>
              <a:t> з </a:t>
            </a:r>
            <a:r>
              <a:rPr lang="ru-RU" dirty="0" err="1" smtClean="0"/>
              <a:t>іменами</a:t>
            </a:r>
            <a:r>
              <a:rPr lang="ru-RU" dirty="0" smtClean="0"/>
              <a:t> Петра Семенова-</a:t>
            </a:r>
            <a:r>
              <a:rPr lang="ru-RU" dirty="0" err="1" smtClean="0"/>
              <a:t>Тян</a:t>
            </a:r>
            <a:r>
              <a:rPr lang="ru-RU" dirty="0" smtClean="0"/>
              <a:t>-</a:t>
            </a:r>
            <a:r>
              <a:rPr lang="ru-RU" dirty="0" err="1" smtClean="0"/>
              <a:t>Шанського</a:t>
            </a:r>
            <a:r>
              <a:rPr lang="ru-RU" dirty="0" smtClean="0"/>
              <a:t>, </a:t>
            </a:r>
            <a:r>
              <a:rPr lang="ru-RU" dirty="0" err="1" smtClean="0"/>
              <a:t>Миколи</a:t>
            </a:r>
            <a:r>
              <a:rPr lang="ru-RU" dirty="0" smtClean="0"/>
              <a:t> </a:t>
            </a:r>
            <a:r>
              <a:rPr lang="ru-RU" dirty="0" err="1" smtClean="0"/>
              <a:t>Пржевальського</a:t>
            </a:r>
            <a:r>
              <a:rPr lang="ru-RU" dirty="0" smtClean="0"/>
              <a:t>, Петра Козлова.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725144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Поміркуйте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які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території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Євразії</a:t>
            </a:r>
            <a:r>
              <a:rPr lang="ru-RU" b="1" dirty="0" smtClean="0">
                <a:solidFill>
                  <a:srgbClr val="FF0000"/>
                </a:solidFill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</a:rPr>
              <a:t>чому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залишаються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донині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недостатньо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дослідженими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2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73342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5445224"/>
            <a:ext cx="6512511" cy="1143000"/>
          </a:xfrm>
        </p:spPr>
        <p:txBody>
          <a:bodyPr/>
          <a:lstStyle/>
          <a:p>
            <a:r>
              <a:rPr lang="uk-UA" b="1" dirty="0" smtClean="0"/>
              <a:t>Перевір себе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51131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Знайди і виправ  помилки</a:t>
            </a:r>
            <a:endParaRPr lang="ru-RU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26" y="332656"/>
            <a:ext cx="798176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05001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</TotalTime>
  <Words>350</Words>
  <Application>Microsoft Office PowerPoint</Application>
  <PresentationFormat>Экран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Презентация PowerPoint</vt:lpstr>
      <vt:lpstr>Визначіть, які протоки відділяють Євразію від інших материків</vt:lpstr>
      <vt:lpstr>Презентация PowerPoint</vt:lpstr>
      <vt:lpstr>Презентация PowerPoint</vt:lpstr>
      <vt:lpstr>Презентация PowerPoint</vt:lpstr>
      <vt:lpstr>Мис Челюскін, Росія – найпівнічніша точка Євразії.</vt:lpstr>
      <vt:lpstr>Мис Піай, Малайзія – найпівденніша точка Євразії</vt:lpstr>
      <vt:lpstr>Презентация PowerPoint</vt:lpstr>
      <vt:lpstr> Мис Рока, Португалія – найзахідніша точка Євразії.</vt:lpstr>
      <vt:lpstr>Мис Дежньова, Росія найсхідніша точка Євразії</vt:lpstr>
      <vt:lpstr>Презентация PowerPoint</vt:lpstr>
      <vt:lpstr>Моря, що омивають береги материка</vt:lpstr>
      <vt:lpstr>Презентация PowerPoint</vt:lpstr>
      <vt:lpstr>Презентация PowerPoint</vt:lpstr>
      <vt:lpstr>Презентация PowerPoint</vt:lpstr>
      <vt:lpstr>Це й дорожні нотатки російського купця Афанасія Нікітіна “Ходіння за три моря”, де оповідається про мандрівку до Індії (1466-1472) тощо.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Перевір себе</vt:lpstr>
      <vt:lpstr>Знайди і виправ  помилки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слав</dc:creator>
  <cp:lastModifiedBy>слав</cp:lastModifiedBy>
  <cp:revision>17</cp:revision>
  <dcterms:created xsi:type="dcterms:W3CDTF">2020-03-24T07:19:10Z</dcterms:created>
  <dcterms:modified xsi:type="dcterms:W3CDTF">2020-03-24T08:52:49Z</dcterms:modified>
</cp:coreProperties>
</file>