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62" r:id="rId4"/>
    <p:sldId id="269" r:id="rId5"/>
    <p:sldId id="271" r:id="rId6"/>
    <p:sldId id="266" r:id="rId7"/>
    <p:sldId id="272" r:id="rId8"/>
    <p:sldId id="275" r:id="rId9"/>
    <p:sldId id="276" r:id="rId10"/>
    <p:sldId id="277" r:id="rId11"/>
    <p:sldId id="278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CF6B5C-A259-4D41-984D-4A237E444734}" type="datetimeFigureOut">
              <a:rPr lang="uk-UA" smtClean="0"/>
              <a:t>23.02.2022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62360E5-9C64-4827-B26F-A6CE19F6DCD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4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4.pn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4.pn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4.pn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Культура </a:t>
            </a:r>
            <a:r>
              <a:rPr lang="uk-UA" dirty="0" err="1" smtClean="0"/>
              <a:t>Галицько</a:t>
            </a:r>
            <a:r>
              <a:rPr lang="uk-UA" dirty="0" smtClean="0"/>
              <a:t> – Волинського князівства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uk-UA" sz="3600" b="1" dirty="0"/>
          </a:p>
        </p:txBody>
      </p:sp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10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5"/>
    </mc:Choice>
    <mc:Fallback xmlns="">
      <p:transition spd="slow" advTm="62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8559080" cy="6120680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6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59"/>
    </mc:Choice>
    <mc:Fallback xmlns="">
      <p:transition spd="slow" advTm="48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698604"/>
          </a:xfrm>
        </p:spPr>
        <p:txBody>
          <a:bodyPr>
            <a:noAutofit/>
          </a:bodyPr>
          <a:lstStyle/>
          <a:p>
            <a:r>
              <a:rPr lang="uk-UA" sz="4400" b="1" dirty="0" err="1" smtClean="0"/>
              <a:t>Галицько</a:t>
            </a:r>
            <a:r>
              <a:rPr lang="uk-UA" sz="4400" b="1" dirty="0" smtClean="0"/>
              <a:t> – Волинський літопис (ХІІІ ст.)</a:t>
            </a:r>
            <a:endParaRPr lang="uk-UA" sz="44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0849"/>
            <a:ext cx="3093213" cy="4055790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27984" y="2132856"/>
            <a:ext cx="4258816" cy="3993307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Написаний у </a:t>
            </a:r>
            <a:r>
              <a:rPr lang="uk-UA" b="1" dirty="0" err="1" smtClean="0"/>
              <a:t>Холмі</a:t>
            </a:r>
            <a:r>
              <a:rPr lang="uk-UA" b="1" dirty="0" smtClean="0"/>
              <a:t> і Володимирі</a:t>
            </a:r>
          </a:p>
          <a:p>
            <a:r>
              <a:rPr lang="uk-UA" b="1" dirty="0" smtClean="0"/>
              <a:t>Складається з двох частин</a:t>
            </a:r>
          </a:p>
          <a:p>
            <a:r>
              <a:rPr lang="uk-UA" b="1" dirty="0" smtClean="0"/>
              <a:t>Перша частина – опис життя і діяльності Данила Галицького</a:t>
            </a:r>
          </a:p>
          <a:p>
            <a:r>
              <a:rPr lang="uk-UA" b="1" dirty="0" smtClean="0"/>
              <a:t>Друга частина – історія Волині з 1260 р</a:t>
            </a:r>
          </a:p>
          <a:p>
            <a:r>
              <a:rPr lang="uk-UA" b="1" dirty="0" smtClean="0"/>
              <a:t>Спочатку був літературним твором, і лише згодом переписувачі проставили у ньому хронологію – «літа»</a:t>
            </a:r>
            <a:endParaRPr lang="uk-UA" b="1" dirty="0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8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09"/>
    </mc:Choice>
    <mc:Fallback xmlns="">
      <p:transition spd="slow" advTm="76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9432"/>
            <a:ext cx="9144000" cy="7317432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4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77"/>
    </mc:Choice>
    <mc:Fallback xmlns="">
      <p:transition spd="slow" advTm="13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Успенський собор у Володимирі</a:t>
            </a:r>
            <a:endParaRPr lang="uk-UA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564904"/>
            <a:ext cx="3803650" cy="2504876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Храм </a:t>
            </a:r>
            <a:r>
              <a:rPr lang="ru-RU" dirty="0" err="1" smtClean="0"/>
              <a:t>збудований</a:t>
            </a:r>
            <a:r>
              <a:rPr lang="ru-RU" dirty="0" smtClean="0"/>
              <a:t> за </a:t>
            </a:r>
            <a:r>
              <a:rPr lang="ru-RU" dirty="0" err="1" smtClean="0"/>
              <a:t>часів</a:t>
            </a:r>
            <a:r>
              <a:rPr lang="ru-RU" dirty="0" smtClean="0"/>
              <a:t> </a:t>
            </a:r>
            <a:r>
              <a:rPr lang="ru-RU" dirty="0" err="1" smtClean="0"/>
              <a:t>волинського</a:t>
            </a:r>
            <a:r>
              <a:rPr lang="ru-RU" dirty="0" smtClean="0"/>
              <a:t> князя Мстислава II </a:t>
            </a:r>
            <a:r>
              <a:rPr lang="ru-RU" dirty="0" err="1" smtClean="0"/>
              <a:t>Ізяславича</a:t>
            </a:r>
            <a:r>
              <a:rPr lang="ru-RU" dirty="0" smtClean="0"/>
              <a:t> у 1160 </a:t>
            </a:r>
            <a:r>
              <a:rPr lang="ru-RU" dirty="0" err="1" smtClean="0"/>
              <a:t>році</a:t>
            </a:r>
            <a:r>
              <a:rPr lang="ru-RU" dirty="0" smtClean="0"/>
              <a:t>. </a:t>
            </a:r>
            <a:r>
              <a:rPr lang="ru-RU" dirty="0" err="1" smtClean="0"/>
              <a:t>Стіни</a:t>
            </a:r>
            <a:r>
              <a:rPr lang="ru-RU" dirty="0" smtClean="0"/>
              <a:t> храму </a:t>
            </a:r>
            <a:r>
              <a:rPr lang="ru-RU" dirty="0" err="1" smtClean="0"/>
              <a:t>гармонійно</a:t>
            </a:r>
            <a:r>
              <a:rPr lang="ru-RU" dirty="0" smtClean="0"/>
              <a:t> </a:t>
            </a:r>
            <a:r>
              <a:rPr lang="ru-RU" dirty="0" err="1" smtClean="0"/>
              <a:t>розчленовані</a:t>
            </a:r>
            <a:r>
              <a:rPr lang="ru-RU" dirty="0" smtClean="0"/>
              <a:t> арками на </a:t>
            </a:r>
            <a:r>
              <a:rPr lang="ru-RU" dirty="0" err="1" smtClean="0"/>
              <a:t>півколонках</a:t>
            </a:r>
            <a:r>
              <a:rPr lang="ru-RU" dirty="0" smtClean="0"/>
              <a:t>; </a:t>
            </a:r>
            <a:r>
              <a:rPr lang="ru-RU" dirty="0" err="1" smtClean="0"/>
              <a:t>мав</a:t>
            </a:r>
            <a:r>
              <a:rPr lang="ru-RU" dirty="0" smtClean="0"/>
              <a:t> </a:t>
            </a:r>
            <a:r>
              <a:rPr lang="ru-RU" dirty="0" err="1" smtClean="0"/>
              <a:t>фрескові</a:t>
            </a:r>
            <a:r>
              <a:rPr lang="ru-RU" dirty="0" smtClean="0"/>
              <a:t> </a:t>
            </a:r>
            <a:r>
              <a:rPr lang="ru-RU" dirty="0" err="1" smtClean="0"/>
              <a:t>розписи</a:t>
            </a:r>
            <a:r>
              <a:rPr lang="ru-RU" dirty="0" smtClean="0"/>
              <a:t>; </a:t>
            </a:r>
            <a:r>
              <a:rPr lang="ru-RU" dirty="0" err="1" smtClean="0"/>
              <a:t>перебудований</a:t>
            </a:r>
            <a:r>
              <a:rPr lang="ru-RU" dirty="0" smtClean="0"/>
              <a:t> у XVIII </a:t>
            </a:r>
            <a:r>
              <a:rPr lang="ru-RU" dirty="0" err="1" smtClean="0"/>
              <a:t>столітті</a:t>
            </a:r>
            <a:r>
              <a:rPr lang="ru-RU" dirty="0" smtClean="0"/>
              <a:t>. </a:t>
            </a:r>
            <a:endParaRPr lang="uk-UA" dirty="0"/>
          </a:p>
        </p:txBody>
      </p:sp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0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48"/>
    </mc:Choice>
    <mc:Fallback xmlns="">
      <p:transition spd="slow" advTm="27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/>
              <a:t>Храм Св. Пантелеймона (поблизу Галича) 1194 р.</a:t>
            </a:r>
            <a:endParaRPr lang="uk-UA" sz="36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92896"/>
            <a:ext cx="3166120" cy="3111773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3995936" y="1916832"/>
            <a:ext cx="4453119" cy="4248472"/>
          </a:xfrm>
        </p:spPr>
        <p:txBody>
          <a:bodyPr>
            <a:noAutofit/>
          </a:bodyPr>
          <a:lstStyle/>
          <a:p>
            <a:r>
              <a:rPr lang="ru-RU" sz="1600" b="1" dirty="0" err="1" smtClean="0"/>
              <a:t>Єдиний</a:t>
            </a:r>
            <a:r>
              <a:rPr lang="ru-RU" sz="1600" b="1" dirty="0" smtClean="0"/>
              <a:t> і </a:t>
            </a:r>
            <a:r>
              <a:rPr lang="ru-RU" sz="1600" b="1" dirty="0" err="1" smtClean="0"/>
              <a:t>найстаріший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храмів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Галицько-Волинського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князівства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що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зберігся</a:t>
            </a:r>
            <a:r>
              <a:rPr lang="ru-RU" sz="1600" b="1" dirty="0" smtClean="0"/>
              <a:t> до </a:t>
            </a:r>
            <a:r>
              <a:rPr lang="ru-RU" sz="1600" b="1" dirty="0" err="1" smtClean="0"/>
              <a:t>сьогодні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Пам'ятка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архітектури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національного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значення</a:t>
            </a:r>
            <a:r>
              <a:rPr lang="ru-RU" sz="1600" b="1" dirty="0" smtClean="0"/>
              <a:t>. Монументальна </a:t>
            </a:r>
            <a:r>
              <a:rPr lang="ru-RU" sz="1600" b="1" dirty="0" err="1" smtClean="0"/>
              <a:t>хрестобанна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церква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зразками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вишуканого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білокам'яного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різьблення</a:t>
            </a:r>
            <a:r>
              <a:rPr lang="ru-RU" sz="1600" b="1" dirty="0" smtClean="0"/>
              <a:t> і </a:t>
            </a:r>
            <a:r>
              <a:rPr lang="ru-RU" sz="1600" b="1" dirty="0" err="1" smtClean="0"/>
              <a:t>численними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малюнками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графіті</a:t>
            </a:r>
            <a:r>
              <a:rPr lang="ru-RU" sz="1600" b="1" dirty="0" smtClean="0"/>
              <a:t> на </a:t>
            </a:r>
            <a:r>
              <a:rPr lang="ru-RU" sz="1600" b="1" dirty="0" err="1" smtClean="0"/>
              <a:t>стінах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Розташована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поблизу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сучасного</a:t>
            </a:r>
            <a:r>
              <a:rPr lang="ru-RU" sz="1600" b="1" dirty="0" smtClean="0"/>
              <a:t> Галича. </a:t>
            </a:r>
            <a:r>
              <a:rPr lang="ru-RU" sz="1600" b="1" dirty="0" err="1" smtClean="0"/>
              <a:t>Належить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Українській</a:t>
            </a:r>
            <a:r>
              <a:rPr lang="ru-RU" sz="1600" b="1" dirty="0" smtClean="0"/>
              <a:t> греко-</a:t>
            </a:r>
            <a:r>
              <a:rPr lang="ru-RU" sz="1600" b="1" dirty="0" err="1" smtClean="0"/>
              <a:t>католицькій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церкві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Збудована</a:t>
            </a:r>
            <a:r>
              <a:rPr lang="ru-RU" sz="1600" b="1" dirty="0" smtClean="0"/>
              <a:t> 1194 року </a:t>
            </a:r>
            <a:r>
              <a:rPr lang="ru-RU" sz="1600" b="1" dirty="0" err="1" smtClean="0"/>
              <a:t>волинським</a:t>
            </a:r>
            <a:r>
              <a:rPr lang="ru-RU" sz="1600" b="1" dirty="0" smtClean="0"/>
              <a:t> князем Романом </a:t>
            </a:r>
            <a:r>
              <a:rPr lang="ru-RU" sz="1600" b="1" dirty="0" err="1" smtClean="0"/>
              <a:t>Мстиславичем</a:t>
            </a:r>
            <a:r>
              <a:rPr lang="ru-RU" sz="1600" b="1" dirty="0" smtClean="0"/>
              <a:t> як </a:t>
            </a:r>
            <a:r>
              <a:rPr lang="ru-RU" sz="1600" b="1" dirty="0" err="1" smtClean="0"/>
              <a:t>православна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церква</a:t>
            </a:r>
            <a:r>
              <a:rPr lang="ru-RU" sz="1600" b="1" dirty="0" smtClean="0"/>
              <a:t> і названа на честь </a:t>
            </a:r>
            <a:r>
              <a:rPr lang="ru-RU" sz="1600" b="1" dirty="0" err="1" smtClean="0"/>
              <a:t>свого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діда</a:t>
            </a:r>
            <a:r>
              <a:rPr lang="ru-RU" sz="1600" b="1" dirty="0" smtClean="0"/>
              <a:t> Пантелеймона.[1] У XIV </a:t>
            </a:r>
            <a:r>
              <a:rPr lang="ru-RU" sz="1600" b="1" dirty="0" err="1" smtClean="0"/>
              <a:t>столітті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перетворена</a:t>
            </a:r>
            <a:r>
              <a:rPr lang="ru-RU" sz="1600" b="1" dirty="0" smtClean="0"/>
              <a:t> на </a:t>
            </a:r>
            <a:r>
              <a:rPr lang="ru-RU" sz="1600" b="1" dirty="0" err="1" smtClean="0"/>
              <a:t>римо-католицький</a:t>
            </a:r>
            <a:r>
              <a:rPr lang="ru-RU" sz="1600" b="1" dirty="0" smtClean="0"/>
              <a:t> храм святого </a:t>
            </a:r>
            <a:r>
              <a:rPr lang="ru-RU" sz="1600" b="1" dirty="0" err="1" smtClean="0"/>
              <a:t>Станіслава</a:t>
            </a:r>
            <a:r>
              <a:rPr lang="ru-RU" sz="1600" b="1" dirty="0" smtClean="0"/>
              <a:t>. З 1595 року належала Ордену </a:t>
            </a:r>
            <a:r>
              <a:rPr lang="ru-RU" sz="1600" b="1" dirty="0" err="1" smtClean="0"/>
              <a:t>францисканців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Реставрувалася</a:t>
            </a:r>
            <a:r>
              <a:rPr lang="ru-RU" sz="1600" b="1" dirty="0" smtClean="0"/>
              <a:t> у 1926 і 1998 роках. </a:t>
            </a:r>
            <a:r>
              <a:rPr lang="ru-RU" sz="1600" b="1" dirty="0" err="1" smtClean="0"/>
              <a:t>Наприкінці</a:t>
            </a:r>
            <a:r>
              <a:rPr lang="ru-RU" sz="1600" b="1" dirty="0" smtClean="0"/>
              <a:t> ХХ </a:t>
            </a:r>
            <a:r>
              <a:rPr lang="ru-RU" sz="1600" b="1" dirty="0" err="1" smtClean="0"/>
              <a:t>століття</a:t>
            </a:r>
            <a:r>
              <a:rPr lang="ru-RU" sz="1600" b="1" dirty="0" smtClean="0"/>
              <a:t> передана греко-католикам. </a:t>
            </a:r>
            <a:endParaRPr lang="uk-UA" sz="1600" b="1" dirty="0"/>
          </a:p>
        </p:txBody>
      </p:sp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0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08"/>
    </mc:Choice>
    <mc:Fallback xmlns="">
      <p:transition spd="slow" advTm="653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80"/>
    </mc:Choice>
    <mc:Fallback xmlns="">
      <p:transition spd="slow" advTm="12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Іконописці Григорій і </a:t>
            </a:r>
            <a:r>
              <a:rPr lang="uk-UA" b="1" dirty="0" err="1" smtClean="0"/>
              <a:t>Алімпій</a:t>
            </a:r>
            <a:endParaRPr lang="uk-UA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060848"/>
            <a:ext cx="3096344" cy="396043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60848"/>
            <a:ext cx="3096344" cy="3960440"/>
          </a:xfrm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7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26"/>
    </mc:Choice>
    <mc:Fallback xmlns="">
      <p:transition spd="slow" advTm="70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Галицьку школу іконопису представляє ікона Св. Юрія Змієборця.</a:t>
            </a:r>
            <a:endParaRPr lang="uk-UA" sz="36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32856"/>
            <a:ext cx="3240360" cy="4320479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27984" y="2132856"/>
            <a:ext cx="4258816" cy="4392488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smtClean="0"/>
              <a:t>Унікальність цієї пам’ятки полягає в тому, що Юрій зображений не на білому, а на чорному коні, що є винятковим в українській іконографічній традиції.</a:t>
            </a:r>
          </a:p>
          <a:p>
            <a:endParaRPr lang="uk-UA" b="1" dirty="0" smtClean="0"/>
          </a:p>
          <a:p>
            <a:r>
              <a:rPr lang="uk-UA" b="1" dirty="0" smtClean="0"/>
              <a:t>Вважається, що цінна ікона Юрія Змієборця зі </a:t>
            </a:r>
            <a:r>
              <a:rPr lang="uk-UA" b="1" dirty="0" err="1" smtClean="0"/>
              <a:t>с.Станиля</a:t>
            </a:r>
            <a:r>
              <a:rPr lang="uk-UA" b="1" dirty="0" smtClean="0"/>
              <a:t> (9 км від Дрогобича), поч. </a:t>
            </a:r>
            <a:r>
              <a:rPr lang="en-US" b="1" dirty="0" smtClean="0"/>
              <a:t>XIV </a:t>
            </a:r>
            <a:r>
              <a:rPr lang="uk-UA" b="1" dirty="0" smtClean="0"/>
              <a:t>ст., походить з давньої дрогобицької церкви Юра, яку спалили татари, але з тієї спаленої церкви вдалося врятувати саме цю ікону.</a:t>
            </a:r>
            <a:endParaRPr lang="uk-UA" b="1" dirty="0"/>
          </a:p>
        </p:txBody>
      </p:sp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9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633"/>
    </mc:Choice>
    <mc:Fallback xmlns="">
      <p:transition spd="slow" advTm="81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Ікона «Знамення» («Велика Панагія»). ХІІ ст.</a:t>
            </a:r>
            <a:endParaRPr lang="uk-UA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04" y="2239963"/>
            <a:ext cx="2372241" cy="3876675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499992" y="2060848"/>
            <a:ext cx="4186808" cy="4320480"/>
          </a:xfrm>
        </p:spPr>
        <p:txBody>
          <a:bodyPr>
            <a:normAutofit fontScale="77500" lnSpcReduction="20000"/>
          </a:bodyPr>
          <a:lstStyle/>
          <a:p>
            <a:r>
              <a:rPr lang="uk-UA" b="1" dirty="0" smtClean="0"/>
              <a:t>Вважається що цю ікону написав </a:t>
            </a:r>
            <a:r>
              <a:rPr lang="uk-UA" b="1" dirty="0" err="1" smtClean="0"/>
              <a:t>Алімпій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Велика Панагія зображена на повний зріст з піднятими руками та з дитям Христом Еммануїлом, на грудях якого - золотий медальйон. Її темно-синій одяг, пишні бганки </a:t>
            </a:r>
            <a:r>
              <a:rPr lang="uk-UA" b="1" dirty="0" err="1" smtClean="0"/>
              <a:t>мафорію</a:t>
            </a:r>
            <a:r>
              <a:rPr lang="uk-UA" b="1" dirty="0" smtClean="0"/>
              <a:t>, що урочисто спадають, одяг дитяти й архангелів у медальйонах, розташованих на тлі обабіч голови, широко промальовані золотом, блиск якого, перекликаючись із золотим тлом, творить світле середовище.</a:t>
            </a:r>
          </a:p>
          <a:p>
            <a:r>
              <a:rPr lang="uk-UA" b="1" dirty="0"/>
              <a:t>П</a:t>
            </a:r>
            <a:r>
              <a:rPr lang="uk-UA" b="1" dirty="0" smtClean="0"/>
              <a:t>анагія (гр. </a:t>
            </a:r>
            <a:r>
              <a:rPr lang="en-US" b="1" dirty="0" err="1" smtClean="0"/>
              <a:t>panagia</a:t>
            </a:r>
            <a:r>
              <a:rPr lang="en-US" b="1" dirty="0" smtClean="0"/>
              <a:t>) - </a:t>
            </a:r>
            <a:r>
              <a:rPr lang="uk-UA" b="1" dirty="0" err="1" smtClean="0"/>
              <a:t>всесвяте</a:t>
            </a:r>
            <a:r>
              <a:rPr lang="uk-UA" b="1" dirty="0" smtClean="0"/>
              <a:t>.</a:t>
            </a:r>
            <a:endParaRPr lang="uk-UA" b="1" dirty="0"/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7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51"/>
    </mc:Choice>
    <mc:Fallback xmlns="">
      <p:transition spd="slow" advTm="51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332656"/>
            <a:ext cx="7756263" cy="1080120"/>
          </a:xfrm>
        </p:spPr>
        <p:txBody>
          <a:bodyPr>
            <a:noAutofit/>
          </a:bodyPr>
          <a:lstStyle/>
          <a:p>
            <a:r>
              <a:rPr lang="uk-UA" sz="4000" b="1" dirty="0" smtClean="0"/>
              <a:t>Волинська Богородиця</a:t>
            </a:r>
            <a:r>
              <a:rPr lang="ru-RU" sz="4000" b="1" dirty="0" smtClean="0"/>
              <a:t> </a:t>
            </a:r>
            <a:br>
              <a:rPr lang="ru-RU" sz="4000" b="1" dirty="0" smtClean="0"/>
            </a:br>
            <a:r>
              <a:rPr lang="ru-RU" sz="4000" b="1" dirty="0" smtClean="0"/>
              <a:t>(</a:t>
            </a:r>
            <a:r>
              <a:rPr lang="ru-RU" sz="4000" b="1" dirty="0" err="1" smtClean="0"/>
              <a:t>кінець</a:t>
            </a:r>
            <a:r>
              <a:rPr lang="ru-RU" sz="4000" b="1" dirty="0" smtClean="0"/>
              <a:t> 13- початок 14 </a:t>
            </a:r>
            <a:r>
              <a:rPr lang="ru-RU" sz="4000" b="1" dirty="0" err="1" smtClean="0"/>
              <a:t>століття</a:t>
            </a:r>
            <a:r>
              <a:rPr lang="ru-RU" sz="4000" b="1" dirty="0"/>
              <a:t>)</a:t>
            </a:r>
            <a:endParaRPr lang="uk-UA" sz="4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472" y="2239963"/>
            <a:ext cx="2906305" cy="3876675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355976" y="2132856"/>
            <a:ext cx="4330824" cy="3993307"/>
          </a:xfrm>
        </p:spPr>
        <p:txBody>
          <a:bodyPr>
            <a:noAutofit/>
          </a:bodyPr>
          <a:lstStyle/>
          <a:p>
            <a:r>
              <a:rPr lang="ru-RU" sz="2000" b="1" dirty="0" err="1"/>
              <a:t>С</a:t>
            </a:r>
            <a:r>
              <a:rPr lang="ru-RU" sz="2000" b="1" dirty="0" err="1" smtClean="0"/>
              <a:t>таровинна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ікона</a:t>
            </a:r>
            <a:r>
              <a:rPr lang="ru-RU" sz="2000" b="1" dirty="0" smtClean="0"/>
              <a:t> богородичного циклу, </a:t>
            </a:r>
            <a:r>
              <a:rPr lang="ru-RU" sz="2000" b="1" dirty="0" err="1" smtClean="0"/>
              <a:t>знайдена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Україні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Волинській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області</a:t>
            </a:r>
            <a:r>
              <a:rPr lang="ru-RU" sz="2000" b="1" dirty="0" smtClean="0"/>
              <a:t>.</a:t>
            </a:r>
          </a:p>
          <a:p>
            <a:r>
              <a:rPr lang="uk-UA" sz="2000" b="1" dirty="0"/>
              <a:t>І</a:t>
            </a:r>
            <a:r>
              <a:rPr lang="uk-UA" sz="2000" b="1" dirty="0" smtClean="0"/>
              <a:t>кона має походження від місцевої, волинської школи малярства, орієнтованої на візантійські зразки.</a:t>
            </a:r>
          </a:p>
          <a:p>
            <a:r>
              <a:rPr lang="uk-UA" sz="2000" b="1" dirty="0" smtClean="0"/>
              <a:t> Інша місцева школа, </a:t>
            </a:r>
            <a:r>
              <a:rPr lang="uk-UA" sz="2000" b="1" dirty="0" err="1" smtClean="0"/>
              <a:t>холмсько-перемишлянська</a:t>
            </a:r>
            <a:r>
              <a:rPr lang="uk-UA" sz="2000" b="1" dirty="0" smtClean="0"/>
              <a:t>, була орієнтована на західноєвропейські зразки. </a:t>
            </a:r>
            <a:endParaRPr lang="uk-UA" sz="2000" b="1" dirty="0"/>
          </a:p>
        </p:txBody>
      </p:sp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5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809"/>
    </mc:Choice>
    <mc:Fallback xmlns="">
      <p:transition spd="slow" advTm="127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456"/>
            <a:ext cx="9252520" cy="7533456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8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56"/>
    </mc:Choice>
    <mc:Fallback xmlns="">
      <p:transition spd="slow" advTm="50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75"/>
    </mc:Choice>
    <mc:Fallback xmlns="">
      <p:transition spd="slow" advTm="32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/>
              <a:t>Опрацювати параграф 19</a:t>
            </a:r>
          </a:p>
          <a:p>
            <a:r>
              <a:rPr lang="uk-UA" sz="4000" b="1" dirty="0" smtClean="0"/>
              <a:t>Складіть план оповідання «Розвиток культури </a:t>
            </a:r>
            <a:r>
              <a:rPr lang="uk-UA" sz="4000" b="1" dirty="0" err="1" smtClean="0"/>
              <a:t>Галицько</a:t>
            </a:r>
            <a:r>
              <a:rPr lang="uk-UA" sz="4000" b="1" dirty="0" smtClean="0"/>
              <a:t> – Волинської держави»</a:t>
            </a:r>
            <a:endParaRPr lang="uk-UA" sz="4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/>
              <a:t>Домашнє завдання:</a:t>
            </a:r>
            <a:endParaRPr lang="uk-UA" sz="5400" b="1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8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40"/>
    </mc:Choice>
    <mc:Fallback xmlns="">
      <p:transition spd="slow" advTm="17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124</TotalTime>
  <Words>427</Words>
  <Application>Microsoft Office PowerPoint</Application>
  <PresentationFormat>Экран (4:3)</PresentationFormat>
  <Paragraphs>27</Paragraphs>
  <Slides>14</Slides>
  <Notes>0</Notes>
  <HiddenSlides>0</HiddenSlides>
  <MMClips>14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Book Antiqua</vt:lpstr>
      <vt:lpstr>Times New Roman</vt:lpstr>
      <vt:lpstr>Wingdings</vt:lpstr>
      <vt:lpstr>Твердый переплет</vt:lpstr>
      <vt:lpstr>Культура Галицько – Волинського князівства</vt:lpstr>
      <vt:lpstr>Презентация PowerPoint</vt:lpstr>
      <vt:lpstr>Галицько – Волинський літопис (ХІІІ ст.)</vt:lpstr>
      <vt:lpstr>Презентация PowerPoint</vt:lpstr>
      <vt:lpstr>Успенський собор у Володимирі</vt:lpstr>
      <vt:lpstr>Храм Св. Пантелеймона (поблизу Галича) 1194 р.</vt:lpstr>
      <vt:lpstr>Презентация PowerPoint</vt:lpstr>
      <vt:lpstr>Іконописці Григорій і Алімпій</vt:lpstr>
      <vt:lpstr>Галицьку школу іконопису представляє ікона Св. Юрія Змієборця.</vt:lpstr>
      <vt:lpstr>Ікона «Знамення» («Велика Панагія»). ХІІ ст.</vt:lpstr>
      <vt:lpstr>Волинська Богородиця  (кінець 13- початок 14 століття)</vt:lpstr>
      <vt:lpstr>Презентация PowerPoint</vt:lpstr>
      <vt:lpstr>Презентация PowerPoint</vt:lpstr>
      <vt:lpstr>Домашнє завдання: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Галицько – Волинського князівства</dc:title>
  <dc:creator>Oleg</dc:creator>
  <cp:lastModifiedBy>Рома</cp:lastModifiedBy>
  <cp:revision>15</cp:revision>
  <dcterms:created xsi:type="dcterms:W3CDTF">2020-04-08T09:35:40Z</dcterms:created>
  <dcterms:modified xsi:type="dcterms:W3CDTF">2022-02-23T11:14:02Z</dcterms:modified>
</cp:coreProperties>
</file>