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5" r:id="rId4"/>
    <p:sldId id="276" r:id="rId5"/>
    <p:sldId id="259" r:id="rId6"/>
    <p:sldId id="260" r:id="rId7"/>
    <p:sldId id="262" r:id="rId8"/>
    <p:sldId id="263" r:id="rId9"/>
    <p:sldId id="264" r:id="rId10"/>
    <p:sldId id="272" r:id="rId11"/>
    <p:sldId id="277" r:id="rId12"/>
    <p:sldId id="261" r:id="rId13"/>
    <p:sldId id="268" r:id="rId14"/>
    <p:sldId id="269" r:id="rId15"/>
    <p:sldId id="270" r:id="rId16"/>
    <p:sldId id="271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8415" autoAdjust="0"/>
  </p:normalViewPr>
  <p:slideViewPr>
    <p:cSldViewPr>
      <p:cViewPr varScale="1">
        <p:scale>
          <a:sx n="87" d="100"/>
          <a:sy n="87" d="100"/>
        </p:scale>
        <p:origin x="-1330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6000"/>
            <a:lum/>
          </a:blip>
          <a:srcRect/>
          <a:stretch>
            <a:fillRect l="-22000" r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20.02.2022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620688"/>
            <a:ext cx="7772400" cy="1470025"/>
          </a:xfrm>
        </p:spPr>
        <p:txBody>
          <a:bodyPr>
            <a:noAutofit/>
          </a:bodyPr>
          <a:lstStyle/>
          <a:p>
            <a:r>
              <a:rPr lang="uk-UA" sz="72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Ріст і розвиток рослин</a:t>
            </a:r>
            <a:endParaRPr lang="uk-UA" sz="72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648" b="17210"/>
          <a:stretch/>
        </p:blipFill>
        <p:spPr bwMode="auto">
          <a:xfrm>
            <a:off x="323528" y="2557256"/>
            <a:ext cx="8374479" cy="4029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687923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>
            <a:normAutofit/>
          </a:bodyPr>
          <a:lstStyle/>
          <a:p>
            <a:r>
              <a:rPr lang="uk-UA" sz="60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Ріст рослин</a:t>
            </a:r>
            <a:endParaRPr lang="uk-UA" sz="60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052736"/>
            <a:ext cx="6624736" cy="5688632"/>
          </a:xfrm>
        </p:spPr>
        <p:txBody>
          <a:bodyPr>
            <a:normAutofit fontScale="85000" lnSpcReduction="20000"/>
          </a:bodyPr>
          <a:lstStyle/>
          <a:p>
            <a:r>
              <a:rPr lang="uk-UA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Кількісні зміни, ріст рослин необмежений</a:t>
            </a:r>
          </a:p>
          <a:p>
            <a:r>
              <a:rPr lang="uk-UA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Необоротне збільшення розмірів та маси цілого організму та окремих частин</a:t>
            </a:r>
          </a:p>
          <a:p>
            <a:r>
              <a:rPr lang="uk-UA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Зумовлений поділом і ростом клітин</a:t>
            </a:r>
          </a:p>
          <a:p>
            <a:r>
              <a:rPr lang="uk-UA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Вищі рослини ростуть за рахунок твірних тканини (конус наростання верхівки пагона, зони поділу та розтягування кореня, твірних клітин у міжвузлях деяких рослин)</a:t>
            </a:r>
          </a:p>
          <a:p>
            <a:r>
              <a:rPr lang="uk-UA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Потовщення відбувається за рахунок бічної твірної тканини - камбію</a:t>
            </a:r>
            <a:endParaRPr lang="uk-UA" b="1" dirty="0">
              <a:solidFill>
                <a:srgbClr val="0033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50" r="4955"/>
          <a:stretch/>
        </p:blipFill>
        <p:spPr bwMode="auto">
          <a:xfrm>
            <a:off x="7059286" y="1052736"/>
            <a:ext cx="1819374" cy="2281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509" t="7638" r="14742" b="7677"/>
          <a:stretch/>
        </p:blipFill>
        <p:spPr bwMode="auto">
          <a:xfrm>
            <a:off x="7059286" y="3429000"/>
            <a:ext cx="1819373" cy="156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92281" y="5085184"/>
            <a:ext cx="1786380" cy="144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935772" y="5085184"/>
            <a:ext cx="7873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14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Камбій</a:t>
            </a:r>
            <a:endParaRPr lang="uk-UA" sz="1400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087331" y="2796314"/>
            <a:ext cx="18277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14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Конус </a:t>
            </a:r>
            <a:r>
              <a:rPr lang="uk-UA" sz="1400" b="1" dirty="0">
                <a:solidFill>
                  <a:schemeClr val="bg1"/>
                </a:solidFill>
                <a:latin typeface="Comic Sans MS" panose="030F0702030302020204" pitchFamily="66" charset="0"/>
              </a:rPr>
              <a:t>наростання </a:t>
            </a:r>
            <a:endParaRPr lang="uk-UA" sz="1400" b="1" dirty="0" smtClean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uk-UA" sz="14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верхівки </a:t>
            </a:r>
            <a:r>
              <a:rPr lang="uk-UA" sz="1400" b="1" dirty="0">
                <a:solidFill>
                  <a:schemeClr val="bg1"/>
                </a:solidFill>
                <a:latin typeface="Comic Sans MS" panose="030F0702030302020204" pitchFamily="66" charset="0"/>
              </a:rPr>
              <a:t>пагона</a:t>
            </a:r>
            <a:endParaRPr lang="uk-UA" sz="1400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173389" y="3417216"/>
            <a:ext cx="16241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14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Зони поділу та </a:t>
            </a:r>
          </a:p>
          <a:p>
            <a:pPr algn="ctr"/>
            <a:r>
              <a:rPr lang="uk-UA" sz="14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росту кореня</a:t>
            </a:r>
            <a:endParaRPr lang="uk-UA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2350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>
            <a:normAutofit/>
          </a:bodyPr>
          <a:lstStyle/>
          <a:p>
            <a:r>
              <a:rPr lang="uk-UA" sz="60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Ріст рослин</a:t>
            </a:r>
            <a:endParaRPr lang="uk-UA" sz="60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69236379"/>
              </p:ext>
            </p:extLst>
          </p:nvPr>
        </p:nvGraphicFramePr>
        <p:xfrm>
          <a:off x="251521" y="1073041"/>
          <a:ext cx="8712966" cy="332232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904322"/>
                <a:gridCol w="2904322"/>
                <a:gridCol w="2904322"/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uk-UA" sz="2000" b="1" dirty="0" smtClean="0">
                          <a:solidFill>
                            <a:srgbClr val="003300"/>
                          </a:solidFill>
                          <a:latin typeface="Comic Sans MS" panose="030F0702030302020204" pitchFamily="66" charset="0"/>
                        </a:rPr>
                        <a:t>Відповідно до місць розміщення твірної тканини </a:t>
                      </a:r>
                      <a:r>
                        <a:rPr lang="uk-UA" sz="2000" b="1" dirty="0" err="1" smtClean="0">
                          <a:solidFill>
                            <a:srgbClr val="003300"/>
                          </a:solidFill>
                          <a:latin typeface="Comic Sans MS" panose="030F0702030302020204" pitchFamily="66" charset="0"/>
                        </a:rPr>
                        <a:t>рорізняють</a:t>
                      </a:r>
                      <a:r>
                        <a:rPr lang="uk-UA" sz="2000" b="1" dirty="0" smtClean="0">
                          <a:solidFill>
                            <a:srgbClr val="003300"/>
                          </a:solidFill>
                          <a:latin typeface="Comic Sans MS" panose="030F0702030302020204" pitchFamily="66" charset="0"/>
                        </a:rPr>
                        <a:t> три типи росту: </a:t>
                      </a:r>
                      <a:endParaRPr lang="uk-UA" sz="2000" b="1" dirty="0">
                        <a:solidFill>
                          <a:srgbClr val="0033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верхівковий</a:t>
                      </a:r>
                      <a:r>
                        <a:rPr lang="uk-UA" sz="2000" b="1" dirty="0" smtClean="0">
                          <a:solidFill>
                            <a:srgbClr val="003300"/>
                          </a:solidFill>
                          <a:latin typeface="Comic Sans MS" panose="030F0702030302020204" pitchFamily="66" charset="0"/>
                        </a:rPr>
                        <a:t> (апікальний)</a:t>
                      </a:r>
                      <a:endParaRPr lang="uk-UA" sz="2000" b="1" dirty="0">
                        <a:solidFill>
                          <a:srgbClr val="0033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бічний </a:t>
                      </a:r>
                    </a:p>
                    <a:p>
                      <a:pPr algn="ctr"/>
                      <a:r>
                        <a:rPr lang="uk-UA" sz="2000" b="1" dirty="0" smtClean="0">
                          <a:solidFill>
                            <a:srgbClr val="003300"/>
                          </a:solidFill>
                          <a:latin typeface="Comic Sans MS" panose="030F0702030302020204" pitchFamily="66" charset="0"/>
                        </a:rPr>
                        <a:t>(латеральний) </a:t>
                      </a:r>
                      <a:endParaRPr lang="uk-UA" sz="2000" b="1" dirty="0">
                        <a:solidFill>
                          <a:srgbClr val="0033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вставний </a:t>
                      </a:r>
                      <a:r>
                        <a:rPr lang="uk-UA" sz="2000" b="1" dirty="0" smtClean="0">
                          <a:solidFill>
                            <a:srgbClr val="003300"/>
                          </a:solidFill>
                          <a:latin typeface="Comic Sans MS" panose="030F0702030302020204" pitchFamily="66" charset="0"/>
                        </a:rPr>
                        <a:t>(</a:t>
                      </a:r>
                      <a:r>
                        <a:rPr lang="uk-UA" sz="2000" b="1" dirty="0" err="1" smtClean="0">
                          <a:solidFill>
                            <a:srgbClr val="003300"/>
                          </a:solidFill>
                          <a:latin typeface="Comic Sans MS" panose="030F0702030302020204" pitchFamily="66" charset="0"/>
                        </a:rPr>
                        <a:t>інтеркалярний</a:t>
                      </a:r>
                      <a:r>
                        <a:rPr lang="uk-UA" sz="2000" b="1" dirty="0" smtClean="0">
                          <a:solidFill>
                            <a:srgbClr val="003300"/>
                          </a:solidFill>
                          <a:latin typeface="Comic Sans MS" panose="030F0702030302020204" pitchFamily="66" charset="0"/>
                        </a:rPr>
                        <a:t>)</a:t>
                      </a:r>
                      <a:endParaRPr lang="uk-UA" sz="2000" b="1" dirty="0">
                        <a:solidFill>
                          <a:srgbClr val="0033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uk-UA" sz="2000" b="1" dirty="0" smtClean="0">
                          <a:solidFill>
                            <a:srgbClr val="003300"/>
                          </a:solidFill>
                          <a:latin typeface="Comic Sans MS" panose="030F0702030302020204" pitchFamily="66" charset="0"/>
                        </a:rPr>
                        <a:t>ріст коренів і пагонів у довжину завдяки поділу і росту клітин верхівкової твірної тканини</a:t>
                      </a:r>
                      <a:endParaRPr lang="uk-U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uk-UA" sz="2000" b="1" dirty="0" smtClean="0">
                          <a:solidFill>
                            <a:srgbClr val="003300"/>
                          </a:solidFill>
                          <a:latin typeface="Comic Sans MS" panose="030F0702030302020204" pitchFamily="66" charset="0"/>
                        </a:rPr>
                        <a:t>відбувається за участю бічної твірної тканини</a:t>
                      </a:r>
                      <a:endParaRPr lang="uk-U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uk-UA" sz="2000" b="1" dirty="0" smtClean="0">
                          <a:solidFill>
                            <a:srgbClr val="003300"/>
                          </a:solidFill>
                          <a:latin typeface="Comic Sans MS" panose="030F0702030302020204" pitchFamily="66" charset="0"/>
                        </a:rPr>
                        <a:t>це ріст пагонів у довжину в ділянках з вставною твірною тканиною</a:t>
                      </a:r>
                      <a:endParaRPr lang="uk-UA" sz="20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202" t="7984" r="4316" b="10042"/>
          <a:stretch/>
        </p:blipFill>
        <p:spPr bwMode="auto">
          <a:xfrm>
            <a:off x="272386" y="4452238"/>
            <a:ext cx="2859454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443" t="9629" r="23058" b="31554"/>
          <a:stretch/>
        </p:blipFill>
        <p:spPr bwMode="auto">
          <a:xfrm>
            <a:off x="3247611" y="4475003"/>
            <a:ext cx="2760961" cy="213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4167" y="4475002"/>
            <a:ext cx="2849967" cy="213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411199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08504" cy="1484784"/>
          </a:xfrm>
        </p:spPr>
        <p:txBody>
          <a:bodyPr>
            <a:noAutofit/>
          </a:bodyPr>
          <a:lstStyle/>
          <a:p>
            <a:r>
              <a:rPr lang="uk-UA" sz="47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Значення знань про ріст рослини</a:t>
            </a:r>
            <a:endParaRPr lang="uk-UA" sz="47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562581"/>
            <a:ext cx="6419056" cy="4997152"/>
          </a:xfrm>
        </p:spPr>
        <p:txBody>
          <a:bodyPr>
            <a:normAutofit fontScale="92500" lnSpcReduction="20000"/>
          </a:bodyPr>
          <a:lstStyle/>
          <a:p>
            <a:r>
              <a:rPr lang="uk-UA" b="1" dirty="0">
                <a:solidFill>
                  <a:srgbClr val="003300"/>
                </a:solidFill>
                <a:latin typeface="Comic Sans MS" panose="030F0702030302020204" pitchFamily="66" charset="0"/>
              </a:rPr>
              <a:t>Знання особливостей росту широко використовують у сільськогосподарському виробництві. </a:t>
            </a:r>
            <a:endParaRPr lang="uk-UA" b="1" dirty="0" smtClean="0">
              <a:solidFill>
                <a:srgbClr val="003300"/>
              </a:solidFill>
              <a:latin typeface="Comic Sans MS" panose="030F0702030302020204" pitchFamily="66" charset="0"/>
            </a:endParaRPr>
          </a:p>
          <a:p>
            <a:r>
              <a:rPr lang="uk-UA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Завдяки </a:t>
            </a:r>
            <a:r>
              <a:rPr lang="uk-UA" b="1" dirty="0">
                <a:solidFill>
                  <a:srgbClr val="C00000"/>
                </a:solidFill>
                <a:latin typeface="Comic Sans MS" panose="030F0702030302020204" pitchFamily="66" charset="0"/>
              </a:rPr>
              <a:t>пасинкуванню</a:t>
            </a:r>
            <a:r>
              <a:rPr lang="uk-UA" b="1" dirty="0">
                <a:solidFill>
                  <a:srgbClr val="003300"/>
                </a:solidFill>
                <a:latin typeface="Comic Sans MS" panose="030F0702030302020204" pitchFamily="66" charset="0"/>
              </a:rPr>
              <a:t> (</a:t>
            </a:r>
            <a:r>
              <a:rPr lang="uk-UA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видаленню </a:t>
            </a:r>
            <a:r>
              <a:rPr lang="uk-UA" b="1" dirty="0">
                <a:solidFill>
                  <a:srgbClr val="003300"/>
                </a:solidFill>
                <a:latin typeface="Comic Sans MS" panose="030F0702030302020204" pitchFamily="66" charset="0"/>
              </a:rPr>
              <a:t>бічних пагонів), </a:t>
            </a:r>
            <a:r>
              <a:rPr lang="uk-UA" b="1" dirty="0">
                <a:solidFill>
                  <a:srgbClr val="C00000"/>
                </a:solidFill>
                <a:latin typeface="Comic Sans MS" panose="030F0702030302020204" pitchFamily="66" charset="0"/>
              </a:rPr>
              <a:t>пікіруванню</a:t>
            </a:r>
            <a:r>
              <a:rPr lang="uk-UA" b="1" dirty="0">
                <a:solidFill>
                  <a:srgbClr val="003300"/>
                </a:solidFill>
                <a:latin typeface="Comic Sans MS" panose="030F0702030302020204" pitchFamily="66" charset="0"/>
              </a:rPr>
              <a:t> (</a:t>
            </a:r>
            <a:r>
              <a:rPr lang="uk-UA" b="1" dirty="0" err="1" smtClean="0">
                <a:solidFill>
                  <a:srgbClr val="003300"/>
                </a:solidFill>
                <a:latin typeface="Comic Sans MS" panose="030F0702030302020204" pitchFamily="66" charset="0"/>
              </a:rPr>
              <a:t>відщипуванню</a:t>
            </a:r>
            <a:r>
              <a:rPr lang="uk-UA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 </a:t>
            </a:r>
            <a:r>
              <a:rPr lang="uk-UA" b="1" dirty="0">
                <a:solidFill>
                  <a:srgbClr val="003300"/>
                </a:solidFill>
                <a:latin typeface="Comic Sans MS" panose="030F0702030302020204" pitchFamily="66" charset="0"/>
              </a:rPr>
              <a:t>кінчика кореня під час пересаджування розсади) та </a:t>
            </a:r>
            <a:r>
              <a:rPr lang="uk-UA" b="1" dirty="0">
                <a:solidFill>
                  <a:srgbClr val="C00000"/>
                </a:solidFill>
                <a:latin typeface="Comic Sans MS" panose="030F0702030302020204" pitchFamily="66" charset="0"/>
              </a:rPr>
              <a:t>вершкуванню</a:t>
            </a:r>
            <a:r>
              <a:rPr lang="uk-UA" b="1" dirty="0">
                <a:solidFill>
                  <a:srgbClr val="003300"/>
                </a:solidFill>
                <a:latin typeface="Comic Sans MS" panose="030F0702030302020204" pitchFamily="66" charset="0"/>
              </a:rPr>
              <a:t> (видалення суцвіття) досягають збільшення врожаїв рослин.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07104" y="1484784"/>
            <a:ext cx="2505075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2134"/>
          <a:stretch/>
        </p:blipFill>
        <p:spPr bwMode="auto">
          <a:xfrm>
            <a:off x="6389964" y="3313584"/>
            <a:ext cx="2514600" cy="1598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5" descr="Картинки по запросу &quot;пікірування&quot;"/>
          <p:cNvSpPr>
            <a:spLocks noChangeAspect="1" noChangeArrowheads="1"/>
          </p:cNvSpPr>
          <p:nvPr/>
        </p:nvSpPr>
        <p:spPr bwMode="auto">
          <a:xfrm>
            <a:off x="155575" y="-868363"/>
            <a:ext cx="2514600" cy="1819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5" name="AutoShape 7" descr="Картинки по запросу &quot;пікірування&quot;"/>
          <p:cNvSpPr>
            <a:spLocks noChangeAspect="1" noChangeArrowheads="1"/>
          </p:cNvSpPr>
          <p:nvPr/>
        </p:nvSpPr>
        <p:spPr bwMode="auto">
          <a:xfrm>
            <a:off x="307975" y="-715963"/>
            <a:ext cx="2514600" cy="1819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6" name="Прямоугольник 5"/>
          <p:cNvSpPr/>
          <p:nvPr/>
        </p:nvSpPr>
        <p:spPr>
          <a:xfrm>
            <a:off x="7437363" y="3356992"/>
            <a:ext cx="142507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sz="14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Пікірування</a:t>
            </a:r>
            <a:endParaRPr lang="uk-UA" sz="1400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933431" y="1485756"/>
            <a:ext cx="19290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sz="14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Пасинкуванн</a:t>
            </a:r>
            <a:r>
              <a:rPr lang="uk-UA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я</a:t>
            </a:r>
            <a:endParaRPr lang="uk-UA" dirty="0">
              <a:solidFill>
                <a:schemeClr val="bg1"/>
              </a:solidFill>
            </a:endParaRPr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89340" y="4912114"/>
            <a:ext cx="2497460" cy="1673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6389340" y="6268761"/>
            <a:ext cx="130356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4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Вершкування</a:t>
            </a:r>
            <a:endParaRPr lang="uk-UA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71506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589640" cy="1628800"/>
          </a:xfrm>
        </p:spPr>
        <p:txBody>
          <a:bodyPr>
            <a:normAutofit fontScale="90000"/>
          </a:bodyPr>
          <a:lstStyle/>
          <a:p>
            <a:r>
              <a:rPr lang="uk-UA" sz="60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Сезонні явища в житті рослин</a:t>
            </a:r>
            <a:endParaRPr lang="uk-UA" sz="60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2459" y="1772816"/>
            <a:ext cx="6368517" cy="5472608"/>
          </a:xfrm>
        </p:spPr>
        <p:txBody>
          <a:bodyPr>
            <a:normAutofit/>
          </a:bodyPr>
          <a:lstStyle/>
          <a:p>
            <a:r>
              <a:rPr lang="uk-UA" sz="2600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У зв’язку зі зміною сезонів року (весна, літо, осінь, зима) у рослин помірних та прохолодних широт  спостерігається </a:t>
            </a:r>
            <a:r>
              <a:rPr lang="uk-UA" sz="26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періодичність</a:t>
            </a:r>
            <a:r>
              <a:rPr lang="uk-UA" sz="2600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 – чергування інтенсивного росту і спокою</a:t>
            </a:r>
          </a:p>
          <a:p>
            <a:r>
              <a:rPr lang="uk-UA" sz="2600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Взимку ріст рослин припиняється, навесні – поновлюється</a:t>
            </a:r>
          </a:p>
          <a:p>
            <a:r>
              <a:rPr lang="uk-UA" sz="2600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У тропічних рослин ріст припиняється з настанням посушливого сезону </a:t>
            </a:r>
            <a:endParaRPr lang="uk-UA" sz="2600" b="1" dirty="0">
              <a:solidFill>
                <a:srgbClr val="00330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935772" y="5085184"/>
            <a:ext cx="7873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14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Камбій</a:t>
            </a:r>
            <a:endParaRPr lang="uk-UA" sz="1400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087331" y="2796314"/>
            <a:ext cx="18277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14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Конус </a:t>
            </a:r>
            <a:r>
              <a:rPr lang="uk-UA" sz="1400" b="1" dirty="0">
                <a:solidFill>
                  <a:schemeClr val="bg1"/>
                </a:solidFill>
                <a:latin typeface="Comic Sans MS" panose="030F0702030302020204" pitchFamily="66" charset="0"/>
              </a:rPr>
              <a:t>наростання </a:t>
            </a:r>
            <a:endParaRPr lang="uk-UA" sz="1400" b="1" dirty="0" smtClean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uk-UA" sz="14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верхівки </a:t>
            </a:r>
            <a:r>
              <a:rPr lang="uk-UA" sz="1400" b="1" dirty="0">
                <a:solidFill>
                  <a:schemeClr val="bg1"/>
                </a:solidFill>
                <a:latin typeface="Comic Sans MS" panose="030F0702030302020204" pitchFamily="66" charset="0"/>
              </a:rPr>
              <a:t>пагона</a:t>
            </a:r>
            <a:endParaRPr lang="uk-UA" sz="1400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173389" y="3417216"/>
            <a:ext cx="16241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14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Зони поділу та </a:t>
            </a:r>
          </a:p>
          <a:p>
            <a:pPr algn="ctr"/>
            <a:r>
              <a:rPr lang="uk-UA" sz="14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росту кореня</a:t>
            </a:r>
            <a:endParaRPr lang="uk-UA" sz="1400" dirty="0">
              <a:solidFill>
                <a:schemeClr val="bg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932" r="20586"/>
          <a:stretch/>
        </p:blipFill>
        <p:spPr bwMode="auto">
          <a:xfrm>
            <a:off x="6758067" y="1772816"/>
            <a:ext cx="2210476" cy="4793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002484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589640" cy="1628800"/>
          </a:xfrm>
        </p:spPr>
        <p:txBody>
          <a:bodyPr>
            <a:normAutofit fontScale="90000"/>
          </a:bodyPr>
          <a:lstStyle/>
          <a:p>
            <a:r>
              <a:rPr lang="uk-UA" sz="60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Сезонні явища в житті рослин</a:t>
            </a:r>
            <a:endParaRPr lang="uk-UA" sz="60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935772" y="5085184"/>
            <a:ext cx="7873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14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Камбій</a:t>
            </a:r>
            <a:endParaRPr lang="uk-UA" sz="1400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087331" y="2796314"/>
            <a:ext cx="18277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14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Конус </a:t>
            </a:r>
            <a:r>
              <a:rPr lang="uk-UA" sz="1400" b="1" dirty="0">
                <a:solidFill>
                  <a:schemeClr val="bg1"/>
                </a:solidFill>
                <a:latin typeface="Comic Sans MS" panose="030F0702030302020204" pitchFamily="66" charset="0"/>
              </a:rPr>
              <a:t>наростання </a:t>
            </a:r>
            <a:endParaRPr lang="uk-UA" sz="1400" b="1" dirty="0" smtClean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uk-UA" sz="14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верхівки </a:t>
            </a:r>
            <a:r>
              <a:rPr lang="uk-UA" sz="1400" b="1" dirty="0">
                <a:solidFill>
                  <a:schemeClr val="bg1"/>
                </a:solidFill>
                <a:latin typeface="Comic Sans MS" panose="030F0702030302020204" pitchFamily="66" charset="0"/>
              </a:rPr>
              <a:t>пагона</a:t>
            </a:r>
            <a:endParaRPr lang="uk-UA" sz="1400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173389" y="3417216"/>
            <a:ext cx="16241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14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Зони поділу та </a:t>
            </a:r>
          </a:p>
          <a:p>
            <a:pPr algn="ctr"/>
            <a:r>
              <a:rPr lang="uk-UA" sz="14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росту кореня</a:t>
            </a:r>
            <a:endParaRPr lang="uk-UA" sz="1400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21342344"/>
              </p:ext>
            </p:extLst>
          </p:nvPr>
        </p:nvGraphicFramePr>
        <p:xfrm>
          <a:off x="179512" y="1751032"/>
          <a:ext cx="6036158" cy="484632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3351153"/>
                <a:gridCol w="2685005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uk-UA" sz="2800" b="1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Стан спокою</a:t>
                      </a:r>
                      <a:endParaRPr lang="uk-UA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solidFill>
                            <a:srgbClr val="003300"/>
                          </a:solidFill>
                          <a:latin typeface="Comic Sans MS" panose="030F0702030302020204" pitchFamily="66" charset="0"/>
                        </a:rPr>
                        <a:t>пристосування до переживання несприятливих умов</a:t>
                      </a:r>
                      <a:endParaRPr lang="uk-UA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701223">
                <a:tc gridSpan="2"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Сигнали</a:t>
                      </a:r>
                      <a:r>
                        <a:rPr lang="uk-UA" sz="2400" b="1" dirty="0" smtClean="0">
                          <a:solidFill>
                            <a:srgbClr val="003300"/>
                          </a:solidFill>
                          <a:latin typeface="Comic Sans MS" panose="030F0702030302020204" pitchFamily="66" charset="0"/>
                        </a:rPr>
                        <a:t> для спокою – припинення ростових процесів</a:t>
                      </a:r>
                      <a:endParaRPr lang="uk-UA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uk-UA" sz="2200" b="1" dirty="0" smtClean="0">
                          <a:solidFill>
                            <a:srgbClr val="003300"/>
                          </a:solidFill>
                          <a:latin typeface="Comic Sans MS" panose="030F0702030302020204" pitchFamily="66" charset="0"/>
                        </a:rPr>
                        <a:t>вкорочення тривалості світлової частини доби</a:t>
                      </a:r>
                      <a:endParaRPr lang="uk-UA" sz="2200" b="1" dirty="0">
                        <a:solidFill>
                          <a:srgbClr val="0033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uk-UA" sz="2200" b="1" dirty="0" smtClean="0">
                          <a:solidFill>
                            <a:srgbClr val="003300"/>
                          </a:solidFill>
                          <a:latin typeface="Comic Sans MS" panose="030F0702030302020204" pitchFamily="66" charset="0"/>
                        </a:rPr>
                        <a:t>зниження температури</a:t>
                      </a:r>
                      <a:endParaRPr lang="uk-UA" sz="2200" b="1" dirty="0">
                        <a:solidFill>
                          <a:srgbClr val="0033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Сигнали</a:t>
                      </a:r>
                      <a:r>
                        <a:rPr lang="uk-UA" sz="2400" b="1" dirty="0" smtClean="0">
                          <a:solidFill>
                            <a:srgbClr val="003300"/>
                          </a:solidFill>
                          <a:latin typeface="Comic Sans MS" panose="030F0702030302020204" pitchFamily="66" charset="0"/>
                        </a:rPr>
                        <a:t> для розпускання</a:t>
                      </a:r>
                      <a:r>
                        <a:rPr lang="uk-UA" sz="2400" b="1" baseline="0" dirty="0" smtClean="0">
                          <a:solidFill>
                            <a:srgbClr val="003300"/>
                          </a:solidFill>
                          <a:latin typeface="Comic Sans MS" panose="030F0702030302020204" pitchFamily="66" charset="0"/>
                        </a:rPr>
                        <a:t> листків, цвітіння, плодоношення</a:t>
                      </a:r>
                      <a:endParaRPr lang="uk-UA" sz="2400" b="1" dirty="0">
                        <a:solidFill>
                          <a:srgbClr val="0033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uk-UA" sz="2200" b="1" dirty="0" smtClean="0">
                          <a:solidFill>
                            <a:srgbClr val="003300"/>
                          </a:solidFill>
                          <a:latin typeface="Comic Sans MS" panose="030F0702030302020204" pitchFamily="66" charset="0"/>
                        </a:rPr>
                        <a:t>збільшення тривалості дня</a:t>
                      </a:r>
                      <a:endParaRPr lang="uk-UA" sz="2200" b="1" dirty="0">
                        <a:solidFill>
                          <a:srgbClr val="0033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uk-UA" sz="2200" b="1" dirty="0" smtClean="0">
                          <a:solidFill>
                            <a:srgbClr val="003300"/>
                          </a:solidFill>
                          <a:latin typeface="Comic Sans MS" panose="030F0702030302020204" pitchFamily="66" charset="0"/>
                        </a:rPr>
                        <a:t>підвищення температури</a:t>
                      </a:r>
                      <a:endParaRPr lang="uk-UA" sz="2200" b="1" dirty="0">
                        <a:solidFill>
                          <a:srgbClr val="0033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532" r="21367"/>
          <a:stretch/>
        </p:blipFill>
        <p:spPr bwMode="auto">
          <a:xfrm>
            <a:off x="6300193" y="1772816"/>
            <a:ext cx="2716396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528121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1143000"/>
          </a:xfrm>
        </p:spPr>
        <p:txBody>
          <a:bodyPr>
            <a:normAutofit/>
          </a:bodyPr>
          <a:lstStyle/>
          <a:p>
            <a:r>
              <a:rPr lang="uk-UA" sz="60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Розвиток рослин</a:t>
            </a:r>
            <a:endParaRPr lang="uk-UA" sz="60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22432350"/>
              </p:ext>
            </p:extLst>
          </p:nvPr>
        </p:nvGraphicFramePr>
        <p:xfrm>
          <a:off x="251520" y="1196752"/>
          <a:ext cx="8496944" cy="262128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4248472"/>
                <a:gridCol w="4248472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solidFill>
                            <a:srgbClr val="003300"/>
                          </a:solidFill>
                          <a:latin typeface="Comic Sans MS" panose="030F0702030302020204" pitchFamily="66" charset="0"/>
                        </a:rPr>
                        <a:t>Якісні зміни</a:t>
                      </a:r>
                      <a:endParaRPr lang="uk-UA" sz="2400" b="1" dirty="0">
                        <a:solidFill>
                          <a:srgbClr val="0033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Індивідуальний розвиток </a:t>
                      </a:r>
                      <a:r>
                        <a:rPr lang="uk-UA" sz="2400" b="1" dirty="0" smtClean="0">
                          <a:solidFill>
                            <a:srgbClr val="003300"/>
                          </a:solidFill>
                          <a:latin typeface="Comic Sans MS" panose="030F0702030302020204" pitchFamily="66" charset="0"/>
                        </a:rPr>
                        <a:t>пов’язаний з ростом</a:t>
                      </a:r>
                      <a:endParaRPr lang="uk-UA" sz="2400" b="1" dirty="0">
                        <a:solidFill>
                          <a:srgbClr val="0033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Зародковий період</a:t>
                      </a:r>
                      <a:endParaRPr lang="uk-UA" sz="2000" b="1" dirty="0">
                        <a:solidFill>
                          <a:srgbClr val="C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Післязародковий період</a:t>
                      </a:r>
                      <a:endParaRPr lang="uk-UA" sz="2000" b="1" dirty="0">
                        <a:solidFill>
                          <a:srgbClr val="C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uk-UA" sz="2000" b="1" dirty="0" smtClean="0">
                          <a:solidFill>
                            <a:srgbClr val="003300"/>
                          </a:solidFill>
                          <a:latin typeface="Comic Sans MS" panose="030F0702030302020204" pitchFamily="66" charset="0"/>
                        </a:rPr>
                        <a:t>від запліднення</a:t>
                      </a:r>
                      <a:r>
                        <a:rPr lang="uk-UA" sz="2000" b="1" baseline="0" dirty="0" smtClean="0">
                          <a:solidFill>
                            <a:srgbClr val="003300"/>
                          </a:solidFill>
                          <a:latin typeface="Comic Sans MS" panose="030F0702030302020204" pitchFamily="66" charset="0"/>
                        </a:rPr>
                        <a:t> яйцеклітини (зиготи) </a:t>
                      </a:r>
                      <a:r>
                        <a:rPr lang="uk-UA" sz="2000" b="1" dirty="0" smtClean="0">
                          <a:solidFill>
                            <a:srgbClr val="003300"/>
                          </a:solidFill>
                          <a:latin typeface="Comic Sans MS" panose="030F0702030302020204" pitchFamily="66" charset="0"/>
                        </a:rPr>
                        <a:t>до формування та дозрівання насінини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uk-UA" sz="2000" b="1" dirty="0">
                        <a:solidFill>
                          <a:srgbClr val="0033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uk-UA" sz="2000" b="1" dirty="0" smtClean="0">
                          <a:solidFill>
                            <a:srgbClr val="003300"/>
                          </a:solidFill>
                          <a:latin typeface="Comic Sans MS" panose="030F0702030302020204" pitchFamily="66" charset="0"/>
                        </a:rPr>
                        <a:t>після проростання насінини</a:t>
                      </a:r>
                      <a:endParaRPr lang="uk-UA" sz="2000" b="1" dirty="0">
                        <a:solidFill>
                          <a:srgbClr val="0033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uk-UA" sz="2000" b="1" dirty="0">
                        <a:solidFill>
                          <a:srgbClr val="0033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solidFill>
                            <a:srgbClr val="003300"/>
                          </a:solidFill>
                          <a:latin typeface="Comic Sans MS" panose="030F0702030302020204" pitchFamily="66" charset="0"/>
                        </a:rPr>
                        <a:t> етапи: проростка, молодості, зрілості, старіння</a:t>
                      </a:r>
                      <a:endParaRPr lang="uk-UA" sz="2000" b="1" dirty="0">
                        <a:solidFill>
                          <a:srgbClr val="0033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0097"/>
          <a:stretch/>
        </p:blipFill>
        <p:spPr>
          <a:xfrm>
            <a:off x="149462" y="3854135"/>
            <a:ext cx="4680520" cy="284197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79122" y="3854135"/>
            <a:ext cx="3944934" cy="281264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879122" y="3803234"/>
            <a:ext cx="28937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4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Проростання насінини квасолі</a:t>
            </a:r>
            <a:endParaRPr lang="uk-UA" sz="1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708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0"/>
            <a:ext cx="8928992" cy="1143000"/>
          </a:xfrm>
        </p:spPr>
        <p:txBody>
          <a:bodyPr>
            <a:normAutofit fontScale="90000"/>
          </a:bodyPr>
          <a:lstStyle/>
          <a:p>
            <a:r>
              <a:rPr lang="uk-UA" sz="60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Післязародковий період</a:t>
            </a:r>
            <a:endParaRPr lang="uk-UA" sz="60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8471977"/>
              </p:ext>
            </p:extLst>
          </p:nvPr>
        </p:nvGraphicFramePr>
        <p:xfrm>
          <a:off x="251520" y="1106990"/>
          <a:ext cx="7488832" cy="5504858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728192"/>
                <a:gridCol w="5760640"/>
              </a:tblGrid>
              <a:tr h="1698774">
                <a:tc>
                  <a:txBody>
                    <a:bodyPr/>
                    <a:lstStyle/>
                    <a:p>
                      <a:pPr algn="ctr"/>
                      <a:r>
                        <a:rPr lang="uk-UA" sz="2200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Етап проростка</a:t>
                      </a:r>
                      <a:endParaRPr lang="uk-UA" sz="2200" dirty="0">
                        <a:solidFill>
                          <a:srgbClr val="C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uk-UA" sz="2000" dirty="0" smtClean="0">
                          <a:solidFill>
                            <a:srgbClr val="003300"/>
                          </a:solidFill>
                          <a:latin typeface="Comic Sans MS" panose="030F0702030302020204" pitchFamily="66" charset="0"/>
                        </a:rPr>
                        <a:t>від моменту проростання до формування перших зелених листків;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uk-UA" sz="2000" dirty="0" smtClean="0">
                          <a:solidFill>
                            <a:srgbClr val="003300"/>
                          </a:solidFill>
                          <a:latin typeface="Comic Sans MS" panose="030F0702030302020204" pitchFamily="66" charset="0"/>
                        </a:rPr>
                        <a:t>живиться завдяки поживним речовинам у насінині</a:t>
                      </a:r>
                      <a:endParaRPr lang="uk-UA" sz="2000" dirty="0">
                        <a:solidFill>
                          <a:srgbClr val="0033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1698774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uk-UA" sz="2200" b="1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Етап молодості</a:t>
                      </a:r>
                      <a:endParaRPr lang="uk-UA" sz="2200" b="1" dirty="0">
                        <a:solidFill>
                          <a:srgbClr val="C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uk-UA" sz="2000" b="1" dirty="0" smtClean="0">
                          <a:solidFill>
                            <a:srgbClr val="003300"/>
                          </a:solidFill>
                          <a:latin typeface="Comic Sans MS" panose="030F0702030302020204" pitchFamily="66" charset="0"/>
                        </a:rPr>
                        <a:t>від появи перших зелених листків до цвітіння;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uk-UA" sz="2000" b="1" dirty="0" smtClean="0">
                          <a:solidFill>
                            <a:srgbClr val="003300"/>
                          </a:solidFill>
                          <a:latin typeface="Comic Sans MS" panose="030F0702030302020204" pitchFamily="66" charset="0"/>
                        </a:rPr>
                        <a:t>посилений ріст, формування вегетативних органів;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uk-UA" sz="2000" b="1" dirty="0" smtClean="0">
                          <a:solidFill>
                            <a:srgbClr val="003300"/>
                          </a:solidFill>
                          <a:latin typeface="Comic Sans MS" panose="030F0702030302020204" pitchFamily="66" charset="0"/>
                        </a:rPr>
                        <a:t>живиться завдяки фотосинезу</a:t>
                      </a:r>
                      <a:endParaRPr lang="uk-UA" sz="2000" b="1" dirty="0">
                        <a:solidFill>
                          <a:srgbClr val="0033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79667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uk-UA" sz="2200" b="1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Етап зрілості</a:t>
                      </a:r>
                      <a:endParaRPr lang="uk-UA" sz="2200" b="1" dirty="0">
                        <a:solidFill>
                          <a:srgbClr val="C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uk-UA" sz="2000" b="1" dirty="0" smtClean="0">
                          <a:solidFill>
                            <a:srgbClr val="003300"/>
                          </a:solidFill>
                          <a:latin typeface="Comic Sans MS" panose="030F0702030302020204" pitchFamily="66" charset="0"/>
                        </a:rPr>
                        <a:t>від першого цвітіння до втрати здатності утворювати</a:t>
                      </a:r>
                      <a:r>
                        <a:rPr lang="uk-UA" sz="2000" b="1" baseline="0" dirty="0" smtClean="0">
                          <a:solidFill>
                            <a:srgbClr val="003300"/>
                          </a:solidFill>
                          <a:latin typeface="Comic Sans MS" panose="030F0702030302020204" pitchFamily="66" charset="0"/>
                        </a:rPr>
                        <a:t> насіння та плоди</a:t>
                      </a:r>
                      <a:endParaRPr lang="uk-UA" sz="2000" b="1" dirty="0">
                        <a:solidFill>
                          <a:srgbClr val="0033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801308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uk-UA" sz="2200" b="1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Етап старіння</a:t>
                      </a:r>
                      <a:endParaRPr lang="uk-UA" sz="2200" b="1" dirty="0">
                        <a:solidFill>
                          <a:srgbClr val="C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uk-UA" sz="2000" b="1" dirty="0" smtClean="0">
                          <a:solidFill>
                            <a:srgbClr val="003300"/>
                          </a:solidFill>
                          <a:latin typeface="Comic Sans MS" panose="030F0702030302020204" pitchFamily="66" charset="0"/>
                        </a:rPr>
                        <a:t>від останнього цвітіння та плодоношення до загибелі;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uk-UA" sz="2000" b="1" dirty="0" smtClean="0">
                          <a:solidFill>
                            <a:srgbClr val="003300"/>
                          </a:solidFill>
                          <a:latin typeface="Comic Sans MS" panose="030F0702030302020204" pitchFamily="66" charset="0"/>
                        </a:rPr>
                        <a:t>завершальний етап життєвого циклу рослин</a:t>
                      </a:r>
                      <a:endParaRPr lang="uk-UA" sz="2000" b="1" dirty="0">
                        <a:solidFill>
                          <a:srgbClr val="0033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082" t="54072" r="66067" b="9168"/>
          <a:stretch/>
        </p:blipFill>
        <p:spPr bwMode="auto">
          <a:xfrm>
            <a:off x="7831918" y="1155207"/>
            <a:ext cx="986636" cy="782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937" t="22134" r="48069" b="9996"/>
          <a:stretch/>
        </p:blipFill>
        <p:spPr>
          <a:xfrm>
            <a:off x="7854591" y="2060848"/>
            <a:ext cx="953853" cy="122413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00" r="31131" b="13865"/>
          <a:stretch/>
        </p:blipFill>
        <p:spPr>
          <a:xfrm>
            <a:off x="7854591" y="3390994"/>
            <a:ext cx="972751" cy="155017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9547" b="6441"/>
          <a:stretch/>
        </p:blipFill>
        <p:spPr>
          <a:xfrm>
            <a:off x="7859972" y="5013176"/>
            <a:ext cx="1116743" cy="1554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9541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00808"/>
          </a:xfrm>
        </p:spPr>
        <p:txBody>
          <a:bodyPr>
            <a:normAutofit fontScale="90000"/>
          </a:bodyPr>
          <a:lstStyle/>
          <a:p>
            <a:r>
              <a:rPr lang="uk-UA" sz="60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Особливості розвитку різних рослин</a:t>
            </a:r>
            <a:endParaRPr lang="uk-UA" sz="60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62682957"/>
              </p:ext>
            </p:extLst>
          </p:nvPr>
        </p:nvGraphicFramePr>
        <p:xfrm>
          <a:off x="179512" y="1772816"/>
          <a:ext cx="8784976" cy="4829161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3126856"/>
                <a:gridCol w="2456816"/>
                <a:gridCol w="3201304"/>
              </a:tblGrid>
              <a:tr h="360041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Однорічні рослини</a:t>
                      </a:r>
                      <a:endParaRPr lang="uk-UA" sz="2000" dirty="0">
                        <a:solidFill>
                          <a:srgbClr val="C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uk-UA" sz="2000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Дворічні рослини</a:t>
                      </a:r>
                      <a:endParaRPr lang="uk-UA" sz="2000" dirty="0">
                        <a:solidFill>
                          <a:srgbClr val="C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uk-UA" sz="2000" dirty="0" smtClean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Багаторічні рослини</a:t>
                      </a:r>
                      <a:endParaRPr lang="uk-UA" sz="2000" dirty="0">
                        <a:solidFill>
                          <a:srgbClr val="C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683881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uk-UA" sz="1800" b="1" dirty="0" smtClean="0">
                          <a:solidFill>
                            <a:srgbClr val="003300"/>
                          </a:solidFill>
                          <a:latin typeface="Comic Sans MS" panose="030F0702030302020204" pitchFamily="66" charset="0"/>
                        </a:rPr>
                        <a:t>Кріп, горох посівний, огірки</a:t>
                      </a:r>
                      <a:endParaRPr lang="uk-UA" sz="1800" b="1" dirty="0">
                        <a:solidFill>
                          <a:srgbClr val="0033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uk-UA" sz="1800" b="1" dirty="0" smtClean="0">
                          <a:solidFill>
                            <a:srgbClr val="003300"/>
                          </a:solidFill>
                          <a:latin typeface="Comic Sans MS" panose="030F0702030302020204" pitchFamily="66" charset="0"/>
                        </a:rPr>
                        <a:t>Капуста, морква</a:t>
                      </a:r>
                      <a:endParaRPr lang="uk-UA" sz="1800" b="1" dirty="0">
                        <a:solidFill>
                          <a:srgbClr val="0033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uk-UA" sz="1800" b="1" dirty="0" smtClean="0">
                          <a:solidFill>
                            <a:srgbClr val="003300"/>
                          </a:solidFill>
                          <a:latin typeface="Comic Sans MS" panose="030F0702030302020204" pitchFamily="66" charset="0"/>
                        </a:rPr>
                        <a:t>Конвалія, пирій</a:t>
                      </a:r>
                      <a:endParaRPr lang="uk-UA" sz="1800" b="1" dirty="0">
                        <a:solidFill>
                          <a:srgbClr val="0033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1057727"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uk-UA" sz="1800" b="1" dirty="0" smtClean="0">
                          <a:solidFill>
                            <a:srgbClr val="003300"/>
                          </a:solidFill>
                          <a:latin typeface="Comic Sans MS" panose="030F0702030302020204" pitchFamily="66" charset="0"/>
                        </a:rPr>
                        <a:t>впродовж року повністю закінчують ріст, квітнуть, утворюють плоди й насіння та відмирають</a:t>
                      </a:r>
                      <a:endParaRPr lang="uk-UA" sz="1800" b="1" dirty="0">
                        <a:solidFill>
                          <a:srgbClr val="0033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uk-UA" sz="1800" b="1" dirty="0" smtClean="0">
                          <a:solidFill>
                            <a:srgbClr val="003300"/>
                          </a:solidFill>
                          <a:latin typeface="Comic Sans MS" panose="030F0702030302020204" pitchFamily="66" charset="0"/>
                        </a:rPr>
                        <a:t>протягом першого року розвиваються корені та пагони з листками</a:t>
                      </a:r>
                      <a:endParaRPr lang="uk-UA" sz="1800" b="1" dirty="0">
                        <a:solidFill>
                          <a:srgbClr val="0033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uk-UA" sz="1800" b="1" dirty="0" smtClean="0">
                          <a:solidFill>
                            <a:srgbClr val="003300"/>
                          </a:solidFill>
                          <a:latin typeface="Comic Sans MS" panose="030F0702030302020204" pitchFamily="66" charset="0"/>
                        </a:rPr>
                        <a:t>впродовж декількох років квітнуть, плодоносять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uk-UA" sz="1800" b="1" dirty="0" smtClean="0">
                          <a:solidFill>
                            <a:srgbClr val="003300"/>
                          </a:solidFill>
                          <a:latin typeface="Comic Sans MS" panose="030F0702030302020204" pitchFamily="66" charset="0"/>
                        </a:rPr>
                        <a:t>у трав’янистих рослин наземні частини щорічно відмирають</a:t>
                      </a:r>
                      <a:endParaRPr lang="uk-UA" sz="1800" b="1" dirty="0">
                        <a:solidFill>
                          <a:srgbClr val="0033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801308"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uk-UA" sz="1800" b="1" dirty="0" smtClean="0">
                          <a:solidFill>
                            <a:srgbClr val="003300"/>
                          </a:solidFill>
                          <a:latin typeface="Comic Sans MS" panose="030F0702030302020204" pitchFamily="66" charset="0"/>
                        </a:rPr>
                        <a:t>тривалість молодості незначна, через 30-40 днів після проростання утворюють квітки</a:t>
                      </a:r>
                      <a:r>
                        <a:rPr lang="uk-UA" sz="1800" b="1" baseline="0" dirty="0" smtClean="0">
                          <a:solidFill>
                            <a:srgbClr val="003300"/>
                          </a:solidFill>
                          <a:latin typeface="Comic Sans MS" panose="030F0702030302020204" pitchFamily="66" charset="0"/>
                        </a:rPr>
                        <a:t> й незабаром плодоносять</a:t>
                      </a:r>
                      <a:endParaRPr lang="uk-UA" sz="1800" b="1" dirty="0">
                        <a:solidFill>
                          <a:srgbClr val="0033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uk-UA" sz="1800" b="1" dirty="0" smtClean="0">
                          <a:solidFill>
                            <a:srgbClr val="003300"/>
                          </a:solidFill>
                          <a:latin typeface="Comic Sans MS" panose="030F0702030302020204" pitchFamily="66" charset="0"/>
                        </a:rPr>
                        <a:t>на другий рік утворюються квітки, плоди та насіння, після чого вони відмирають</a:t>
                      </a:r>
                      <a:endParaRPr lang="uk-UA" sz="1800" b="1" dirty="0">
                        <a:solidFill>
                          <a:srgbClr val="0033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uk-UA" sz="1800" b="1" dirty="0" smtClean="0">
                          <a:solidFill>
                            <a:srgbClr val="003300"/>
                          </a:solidFill>
                          <a:latin typeface="Comic Sans MS" panose="030F0702030302020204" pitchFamily="66" charset="0"/>
                        </a:rPr>
                        <a:t>дерева і чагарники досягають найбільших розмірів через десятки років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uk-UA" sz="1800" b="1" dirty="0" smtClean="0">
                          <a:solidFill>
                            <a:srgbClr val="003300"/>
                          </a:solidFill>
                          <a:latin typeface="Comic Sans MS" panose="030F0702030302020204" pitchFamily="66" charset="0"/>
                        </a:rPr>
                        <a:t>перше цвітіння і плодоношення – через один</a:t>
                      </a:r>
                      <a:r>
                        <a:rPr lang="uk-UA" sz="1800" b="1" baseline="0" dirty="0" smtClean="0">
                          <a:solidFill>
                            <a:srgbClr val="003300"/>
                          </a:solidFill>
                          <a:latin typeface="Comic Sans MS" panose="030F0702030302020204" pitchFamily="66" charset="0"/>
                        </a:rPr>
                        <a:t> – декілька років</a:t>
                      </a:r>
                      <a:endParaRPr lang="uk-UA" sz="1800" b="1" dirty="0">
                        <a:solidFill>
                          <a:srgbClr val="0033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8344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00808"/>
          </a:xfrm>
        </p:spPr>
        <p:txBody>
          <a:bodyPr>
            <a:normAutofit fontScale="90000"/>
          </a:bodyPr>
          <a:lstStyle/>
          <a:p>
            <a:r>
              <a:rPr lang="uk-UA" sz="60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Особливості розвитку різних рослин</a:t>
            </a:r>
            <a:endParaRPr lang="uk-UA" sz="60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72816"/>
            <a:ext cx="8496944" cy="481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1774329"/>
            <a:ext cx="2093843" cy="338554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uk-UA" sz="16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Однорічні рослини</a:t>
            </a:r>
            <a:endParaRPr lang="uk-UA" sz="1600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3716200"/>
            <a:ext cx="1925669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sz="16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Дворічні рослин</a:t>
            </a:r>
            <a:r>
              <a:rPr lang="uk-UA" sz="14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и</a:t>
            </a:r>
            <a:endParaRPr lang="uk-UA" sz="1400" b="1" dirty="0">
              <a:solidFill>
                <a:srgbClr val="C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9509" y="5157192"/>
            <a:ext cx="1667586" cy="7386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sz="14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Багаторічні </a:t>
            </a:r>
          </a:p>
          <a:p>
            <a:r>
              <a:rPr lang="uk-UA" sz="14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Рослини, </a:t>
            </a:r>
          </a:p>
          <a:p>
            <a:r>
              <a:rPr lang="uk-UA" sz="14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1-й рік</a:t>
            </a:r>
            <a:endParaRPr lang="uk-UA" sz="1400" b="1" dirty="0">
              <a:solidFill>
                <a:srgbClr val="C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11960" y="3784226"/>
            <a:ext cx="936104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sz="14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2-й рік</a:t>
            </a:r>
            <a:endParaRPr lang="uk-UA" sz="1400" b="1" dirty="0">
              <a:solidFill>
                <a:srgbClr val="C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301779" y="5445224"/>
            <a:ext cx="936104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sz="14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2-й рік</a:t>
            </a:r>
            <a:endParaRPr lang="uk-UA" sz="1400" b="1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884522" y="5441755"/>
            <a:ext cx="936104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sz="14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3-й рік</a:t>
            </a:r>
            <a:endParaRPr lang="uk-UA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85126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0"/>
            <a:ext cx="9001000" cy="1628800"/>
          </a:xfrm>
        </p:spPr>
        <p:txBody>
          <a:bodyPr>
            <a:noAutofit/>
          </a:bodyPr>
          <a:lstStyle/>
          <a:p>
            <a:r>
              <a:rPr lang="uk-UA" sz="47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Значення знань про розвиток рослини</a:t>
            </a:r>
            <a:endParaRPr lang="uk-UA" sz="47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5575" y="1697360"/>
            <a:ext cx="5640561" cy="3096344"/>
          </a:xfrm>
        </p:spPr>
        <p:txBody>
          <a:bodyPr>
            <a:normAutofit fontScale="85000" lnSpcReduction="10000"/>
          </a:bodyPr>
          <a:lstStyle/>
          <a:p>
            <a:r>
              <a:rPr lang="uk-UA" b="1" dirty="0">
                <a:solidFill>
                  <a:srgbClr val="003300"/>
                </a:solidFill>
                <a:latin typeface="Comic Sans MS" panose="030F0702030302020204" pitchFamily="66" charset="0"/>
              </a:rPr>
              <a:t>Знання </a:t>
            </a:r>
            <a:r>
              <a:rPr lang="uk-UA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про особливості періодичності та розвиток рослин широко </a:t>
            </a:r>
            <a:r>
              <a:rPr lang="uk-UA" b="1" dirty="0">
                <a:solidFill>
                  <a:srgbClr val="003300"/>
                </a:solidFill>
                <a:latin typeface="Comic Sans MS" panose="030F0702030302020204" pitchFamily="66" charset="0"/>
              </a:rPr>
              <a:t>використовують у </a:t>
            </a:r>
            <a:r>
              <a:rPr lang="uk-UA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сільськогосподарському виробництві та квітникарстві з метою збільшення </a:t>
            </a:r>
            <a:r>
              <a:rPr lang="uk-UA" b="1" dirty="0">
                <a:solidFill>
                  <a:srgbClr val="003300"/>
                </a:solidFill>
                <a:latin typeface="Comic Sans MS" panose="030F0702030302020204" pitchFamily="66" charset="0"/>
              </a:rPr>
              <a:t>врожаїв рослин.</a:t>
            </a:r>
          </a:p>
        </p:txBody>
      </p:sp>
      <p:sp>
        <p:nvSpPr>
          <p:cNvPr id="4" name="AutoShape 5" descr="Картинки по запросу &quot;пікірування&quot;"/>
          <p:cNvSpPr>
            <a:spLocks noChangeAspect="1" noChangeArrowheads="1"/>
          </p:cNvSpPr>
          <p:nvPr/>
        </p:nvSpPr>
        <p:spPr bwMode="auto">
          <a:xfrm>
            <a:off x="155575" y="-868363"/>
            <a:ext cx="2514600" cy="1819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5" name="AutoShape 7" descr="Картинки по запросу &quot;пікірування&quot;"/>
          <p:cNvSpPr>
            <a:spLocks noChangeAspect="1" noChangeArrowheads="1"/>
          </p:cNvSpPr>
          <p:nvPr/>
        </p:nvSpPr>
        <p:spPr bwMode="auto">
          <a:xfrm>
            <a:off x="307975" y="-715963"/>
            <a:ext cx="2514600" cy="1819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1" name="Прямоугольник 10"/>
          <p:cNvSpPr/>
          <p:nvPr/>
        </p:nvSpPr>
        <p:spPr>
          <a:xfrm>
            <a:off x="6407104" y="6216080"/>
            <a:ext cx="16257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Вершкування</a:t>
            </a:r>
            <a:endParaRPr lang="uk-UA" dirty="0">
              <a:solidFill>
                <a:schemeClr val="bg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367" t="1861" r="7443"/>
          <a:stretch/>
        </p:blipFill>
        <p:spPr bwMode="auto">
          <a:xfrm>
            <a:off x="6012160" y="1700808"/>
            <a:ext cx="2971020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944" b="32613"/>
          <a:stretch/>
        </p:blipFill>
        <p:spPr bwMode="auto">
          <a:xfrm>
            <a:off x="416460" y="4892507"/>
            <a:ext cx="5524500" cy="1679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0256427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/>
          </a:bodyPr>
          <a:lstStyle/>
          <a:p>
            <a:r>
              <a:rPr lang="uk-UA" sz="60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Висновки</a:t>
            </a:r>
            <a:endParaRPr lang="uk-UA" sz="60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268760"/>
            <a:ext cx="8219256" cy="5256584"/>
          </a:xfrm>
        </p:spPr>
        <p:txBody>
          <a:bodyPr>
            <a:normAutofit fontScale="92500" lnSpcReduction="10000"/>
          </a:bodyPr>
          <a:lstStyle/>
          <a:p>
            <a:r>
              <a:rPr lang="uk-UA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Рослинам, як і іншим організмам, властиві процеси росту та розвитку</a:t>
            </a:r>
          </a:p>
          <a:p>
            <a:r>
              <a:rPr lang="uk-UA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Розвиток рослин відбувається в кілька послідовних етапів. У життєвому циклі квіткових рослин виділяють зародковий і післязародковий періоди.</a:t>
            </a:r>
          </a:p>
          <a:p>
            <a:r>
              <a:rPr lang="uk-UA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Зародковий період відбувається всередині насінини.</a:t>
            </a:r>
          </a:p>
          <a:p>
            <a:r>
              <a:rPr lang="uk-UA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Післязародковий період охоплює етапи проростка, молодості, зрілості та старіння</a:t>
            </a:r>
            <a:endParaRPr lang="uk-UA" b="1" dirty="0">
              <a:solidFill>
                <a:srgbClr val="0033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33875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946"/>
            <a:ext cx="9144000" cy="1404830"/>
          </a:xfrm>
        </p:spPr>
        <p:txBody>
          <a:bodyPr>
            <a:noAutofit/>
          </a:bodyPr>
          <a:lstStyle/>
          <a:p>
            <a:r>
              <a:rPr lang="uk-UA" sz="60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Рослини-рекордсмени</a:t>
            </a:r>
            <a:endParaRPr lang="uk-UA" sz="60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556792"/>
            <a:ext cx="6192688" cy="4922021"/>
          </a:xfrm>
        </p:spPr>
        <p:txBody>
          <a:bodyPr/>
          <a:lstStyle/>
          <a:p>
            <a:r>
              <a:rPr lang="ru-RU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найвищим деревом </a:t>
            </a:r>
            <a:r>
              <a:rPr lang="ru-RU" b="1" dirty="0">
                <a:solidFill>
                  <a:srgbClr val="003300"/>
                </a:solidFill>
                <a:latin typeface="Comic Sans MS" panose="030F0702030302020204" pitchFamily="66" charset="0"/>
              </a:rPr>
              <a:t>в Україні </a:t>
            </a:r>
            <a:r>
              <a:rPr lang="ru-RU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вважають </a:t>
            </a:r>
            <a:r>
              <a:rPr lang="ru-RU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модрину європейську </a:t>
            </a:r>
            <a:r>
              <a:rPr lang="ru-RU" b="1" dirty="0">
                <a:solidFill>
                  <a:srgbClr val="003300"/>
                </a:solidFill>
                <a:latin typeface="Comic Sans MS" panose="030F0702030302020204" pitchFamily="66" charset="0"/>
              </a:rPr>
              <a:t>в Рахові, яка у 140 років </a:t>
            </a:r>
            <a:r>
              <a:rPr lang="ru-RU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має </a:t>
            </a:r>
            <a:r>
              <a:rPr lang="ru-RU" b="1" dirty="0">
                <a:solidFill>
                  <a:srgbClr val="003300"/>
                </a:solidFill>
                <a:latin typeface="Comic Sans MS" panose="030F0702030302020204" pitchFamily="66" charset="0"/>
              </a:rPr>
              <a:t>висоту 54 </a:t>
            </a:r>
            <a:r>
              <a:rPr lang="ru-RU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м</a:t>
            </a:r>
          </a:p>
          <a:p>
            <a:r>
              <a:rPr lang="ru-RU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найменше </a:t>
            </a:r>
            <a:r>
              <a:rPr lang="ru-RU" b="1" dirty="0">
                <a:solidFill>
                  <a:srgbClr val="003300"/>
                </a:solidFill>
                <a:latin typeface="Comic Sans MS" panose="030F0702030302020204" pitchFamily="66" charset="0"/>
              </a:rPr>
              <a:t>дерево з тих, що ростуть в Україні, - </a:t>
            </a:r>
            <a:r>
              <a:rPr lang="ru-RU" b="1" dirty="0">
                <a:solidFill>
                  <a:srgbClr val="C00000"/>
                </a:solidFill>
                <a:latin typeface="Comic Sans MS" panose="030F0702030302020204" pitchFamily="66" charset="0"/>
              </a:rPr>
              <a:t>верба туполиста</a:t>
            </a:r>
            <a:r>
              <a:rPr lang="ru-RU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, її висота 12-15 см</a:t>
            </a:r>
            <a:endParaRPr lang="uk-UA" b="1" dirty="0">
              <a:solidFill>
                <a:srgbClr val="0033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484784"/>
            <a:ext cx="2164082" cy="3250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888" t="50000" r="9772"/>
          <a:stretch/>
        </p:blipFill>
        <p:spPr bwMode="auto">
          <a:xfrm>
            <a:off x="6804248" y="4797152"/>
            <a:ext cx="2189280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4613512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946"/>
            <a:ext cx="9144000" cy="1404830"/>
          </a:xfrm>
        </p:spPr>
        <p:txBody>
          <a:bodyPr>
            <a:noAutofit/>
          </a:bodyPr>
          <a:lstStyle/>
          <a:p>
            <a:r>
              <a:rPr lang="uk-UA" sz="60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Рослини-рекордсмени</a:t>
            </a:r>
            <a:endParaRPr lang="uk-UA" sz="60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273838"/>
            <a:ext cx="4968552" cy="5517232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найвищими деревами є </a:t>
            </a:r>
            <a:r>
              <a:rPr lang="ru-RU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секвойї</a:t>
            </a:r>
          </a:p>
          <a:p>
            <a:r>
              <a:rPr lang="ru-RU" b="1" dirty="0">
                <a:solidFill>
                  <a:srgbClr val="003300"/>
                </a:solidFill>
                <a:latin typeface="Comic Sans MS" panose="030F0702030302020204" pitchFamily="66" charset="0"/>
              </a:rPr>
              <a:t>к</a:t>
            </a:r>
            <a:r>
              <a:rPr lang="ru-RU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ожен гігант має </a:t>
            </a:r>
            <a:r>
              <a:rPr lang="ru-RU" b="1" dirty="0">
                <a:solidFill>
                  <a:srgbClr val="003300"/>
                </a:solidFill>
                <a:latin typeface="Comic Sans MS" panose="030F0702030302020204" pitchFamily="66" charset="0"/>
              </a:rPr>
              <a:t>своє ім’я</a:t>
            </a:r>
            <a:r>
              <a:rPr lang="ru-RU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: Дерево Мендосіно, Парадокс, Рокфеллер, Оріон, Лауралін, </a:t>
            </a:r>
            <a:r>
              <a:rPr lang="uk-UA" b="1" dirty="0">
                <a:solidFill>
                  <a:srgbClr val="003300"/>
                </a:solidFill>
                <a:latin typeface="Comic Sans MS" panose="030F0702030302020204" pitchFamily="66" charset="0"/>
              </a:rPr>
              <a:t>Національне Географічне </a:t>
            </a:r>
            <a:r>
              <a:rPr lang="uk-UA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Товариство, Гігант Стратосфери, Ікар, Геліос</a:t>
            </a:r>
          </a:p>
          <a:p>
            <a:r>
              <a:rPr lang="uk-UA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перше </a:t>
            </a:r>
            <a:r>
              <a:rPr lang="uk-UA" b="1" dirty="0">
                <a:solidFill>
                  <a:srgbClr val="003300"/>
                </a:solidFill>
                <a:latin typeface="Comic Sans MS" panose="030F0702030302020204" pitchFamily="66" charset="0"/>
              </a:rPr>
              <a:t>місце </a:t>
            </a:r>
            <a:r>
              <a:rPr lang="uk-UA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серед гігантів займає Гіперіон, </a:t>
            </a:r>
            <a:r>
              <a:rPr lang="uk-UA" b="1" dirty="0">
                <a:solidFill>
                  <a:srgbClr val="003300"/>
                </a:solidFill>
                <a:latin typeface="Comic Sans MS" panose="030F0702030302020204" pitchFamily="66" charset="0"/>
              </a:rPr>
              <a:t>його висота </a:t>
            </a:r>
            <a:r>
              <a:rPr lang="uk-UA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складає </a:t>
            </a:r>
            <a:r>
              <a:rPr lang="uk-UA" b="1" dirty="0">
                <a:solidFill>
                  <a:srgbClr val="003300"/>
                </a:solidFill>
                <a:latin typeface="Comic Sans MS" panose="030F0702030302020204" pitchFamily="66" charset="0"/>
              </a:rPr>
              <a:t>115,55 </a:t>
            </a:r>
            <a:r>
              <a:rPr lang="uk-UA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м, </a:t>
            </a:r>
            <a:r>
              <a:rPr lang="uk-UA" b="1" dirty="0">
                <a:solidFill>
                  <a:srgbClr val="003300"/>
                </a:solidFill>
                <a:latin typeface="Comic Sans MS" panose="030F0702030302020204" pitchFamily="66" charset="0"/>
              </a:rPr>
              <a:t>а діаметр 4,84 </a:t>
            </a:r>
            <a:r>
              <a:rPr lang="uk-UA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м.</a:t>
            </a:r>
            <a:endParaRPr lang="uk-UA" b="1" dirty="0">
              <a:solidFill>
                <a:srgbClr val="0033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915" r="36353"/>
          <a:stretch/>
        </p:blipFill>
        <p:spPr bwMode="auto">
          <a:xfrm>
            <a:off x="5580112" y="1310048"/>
            <a:ext cx="3312368" cy="5291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591575" y="6232212"/>
            <a:ext cx="22829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>
                <a:solidFill>
                  <a:schemeClr val="bg1"/>
                </a:solidFill>
                <a:latin typeface="Comic Sans MS" panose="030F0702030302020204" pitchFamily="66" charset="0"/>
              </a:rPr>
              <a:t>Дерево Мендосіно</a:t>
            </a:r>
          </a:p>
        </p:txBody>
      </p:sp>
    </p:spTree>
    <p:extLst>
      <p:ext uri="{BB962C8B-B14F-4D97-AF65-F5344CB8AC3E}">
        <p14:creationId xmlns:p14="http://schemas.microsoft.com/office/powerpoint/2010/main" xmlns="" val="35867812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478" t="92" b="-2"/>
          <a:stretch/>
        </p:blipFill>
        <p:spPr bwMode="auto">
          <a:xfrm>
            <a:off x="5170639" y="1564848"/>
            <a:ext cx="3780612" cy="3666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946"/>
            <a:ext cx="9144000" cy="1404830"/>
          </a:xfrm>
        </p:spPr>
        <p:txBody>
          <a:bodyPr>
            <a:noAutofit/>
          </a:bodyPr>
          <a:lstStyle/>
          <a:p>
            <a:r>
              <a:rPr lang="uk-UA" sz="60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Рослини-рекордсмени</a:t>
            </a:r>
            <a:endParaRPr lang="uk-UA" sz="60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7778" y="1340768"/>
            <a:ext cx="4666269" cy="4046384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Рекордсменами </a:t>
            </a:r>
            <a:r>
              <a:rPr lang="ru-RU" sz="2400" b="1" dirty="0">
                <a:solidFill>
                  <a:srgbClr val="003300"/>
                </a:solidFill>
                <a:latin typeface="Comic Sans MS" panose="030F0702030302020204" pitchFamily="66" charset="0"/>
              </a:rPr>
              <a:t>рослинного неклонального життя є </a:t>
            </a:r>
            <a:r>
              <a:rPr lang="ru-RU" sz="24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Сосни довговічні </a:t>
            </a:r>
            <a:r>
              <a:rPr lang="ru-RU" sz="2400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(</a:t>
            </a:r>
            <a:r>
              <a:rPr lang="en-US" sz="2400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Pinus longaeva)</a:t>
            </a:r>
            <a:r>
              <a:rPr lang="uk-UA" sz="2400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.</a:t>
            </a:r>
            <a:r>
              <a:rPr lang="ru-RU" sz="2400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 Вік </a:t>
            </a:r>
            <a:r>
              <a:rPr lang="ru-RU" sz="2400" b="1" dirty="0">
                <a:solidFill>
                  <a:srgbClr val="003300"/>
                </a:solidFill>
                <a:latin typeface="Comic Sans MS" panose="030F0702030302020204" pitchFamily="66" charset="0"/>
              </a:rPr>
              <a:t>окремих дерев цього виду становить більше 5000 </a:t>
            </a:r>
            <a:r>
              <a:rPr lang="ru-RU" sz="2400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років</a:t>
            </a:r>
          </a:p>
          <a:p>
            <a:r>
              <a:rPr lang="ru-RU" sz="2400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До довгожителів відносять </a:t>
            </a:r>
            <a:r>
              <a:rPr lang="ru-RU" sz="24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ялівці, фікуси, модрини, туї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065242" y="4862048"/>
            <a:ext cx="27671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Ялівець на мисі Сарич</a:t>
            </a:r>
            <a:endParaRPr lang="uk-UA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7779" y="5301208"/>
            <a:ext cx="85965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Одним з найстаріших дерев </a:t>
            </a:r>
            <a:r>
              <a:rPr lang="ru-RU" sz="2400" b="1" dirty="0">
                <a:solidFill>
                  <a:srgbClr val="003300"/>
                </a:solidFill>
                <a:latin typeface="Comic Sans MS" panose="030F0702030302020204" pitchFamily="66" charset="0"/>
              </a:rPr>
              <a:t>України </a:t>
            </a:r>
            <a:r>
              <a:rPr lang="ru-RU" sz="2400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є </a:t>
            </a:r>
            <a:r>
              <a:rPr lang="ru-RU" sz="2400" b="1" dirty="0">
                <a:solidFill>
                  <a:srgbClr val="003300"/>
                </a:solidFill>
                <a:latin typeface="Comic Sans MS" panose="030F0702030302020204" pitchFamily="66" charset="0"/>
              </a:rPr>
              <a:t>ялівець віком 2000 років, який росте </a:t>
            </a:r>
            <a:r>
              <a:rPr lang="ru-RU" sz="2400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в Криму на </a:t>
            </a:r>
            <a:r>
              <a:rPr lang="ru-RU" sz="2400" b="1" dirty="0">
                <a:solidFill>
                  <a:srgbClr val="003300"/>
                </a:solidFill>
                <a:latin typeface="Comic Sans MS" panose="030F0702030302020204" pitchFamily="66" charset="0"/>
              </a:rPr>
              <a:t>мисі Сарич. Його обхват становить 4,90 м, а висота – 15 м. </a:t>
            </a:r>
            <a:endParaRPr lang="uk-UA" sz="2400" b="1" dirty="0">
              <a:solidFill>
                <a:srgbClr val="0033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99139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946"/>
            <a:ext cx="9144000" cy="1404830"/>
          </a:xfrm>
        </p:spPr>
        <p:txBody>
          <a:bodyPr>
            <a:noAutofit/>
          </a:bodyPr>
          <a:lstStyle/>
          <a:p>
            <a:r>
              <a:rPr lang="uk-UA" sz="60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Рослини-рекордсмени</a:t>
            </a:r>
            <a:endParaRPr lang="uk-UA" sz="60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416691"/>
            <a:ext cx="3960440" cy="3740501"/>
          </a:xfrm>
        </p:spPr>
        <p:txBody>
          <a:bodyPr>
            <a:normAutofit fontScale="92500" lnSpcReduction="10000"/>
          </a:bodyPr>
          <a:lstStyle/>
          <a:p>
            <a:r>
              <a:rPr lang="uk-UA" sz="2400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Вік </a:t>
            </a:r>
            <a:r>
              <a:rPr lang="uk-UA" sz="24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Дуб Максима Залізняка</a:t>
            </a:r>
            <a:r>
              <a:rPr lang="uk-UA" sz="2400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, що у Холодному яру у Чигиринському районі на Черкащині, становить близько 1 100 років. </a:t>
            </a:r>
          </a:p>
          <a:p>
            <a:r>
              <a:rPr lang="ru-RU" sz="2400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Широта </a:t>
            </a:r>
            <a:r>
              <a:rPr lang="ru-RU" sz="2400" b="1" dirty="0">
                <a:solidFill>
                  <a:srgbClr val="003300"/>
                </a:solidFill>
                <a:latin typeface="Comic Sans MS" panose="030F0702030302020204" pitchFamily="66" charset="0"/>
              </a:rPr>
              <a:t>обхвату його стовбура становить 9 метрів, </a:t>
            </a:r>
            <a:r>
              <a:rPr lang="ru-RU" sz="2400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висота </a:t>
            </a:r>
            <a:r>
              <a:rPr lang="ru-RU" sz="2400" b="1" dirty="0">
                <a:solidFill>
                  <a:srgbClr val="003300"/>
                </a:solidFill>
                <a:latin typeface="Comic Sans MS" panose="030F0702030302020204" pitchFamily="66" charset="0"/>
              </a:rPr>
              <a:t> — 30 </a:t>
            </a:r>
            <a:r>
              <a:rPr lang="ru-RU" sz="2400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метрів. </a:t>
            </a:r>
            <a:r>
              <a:rPr lang="ru-RU" sz="2400" b="1" dirty="0">
                <a:solidFill>
                  <a:srgbClr val="003300"/>
                </a:solidFill>
                <a:latin typeface="Comic Sans MS" panose="030F0702030302020204" pitchFamily="66" charset="0"/>
              </a:rPr>
              <a:t>Стовбур шість раз </a:t>
            </a:r>
            <a:r>
              <a:rPr lang="ru-RU" sz="2400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вражали громовиці</a:t>
            </a:r>
            <a:r>
              <a:rPr lang="ru-RU" sz="2400" dirty="0" smtClean="0"/>
              <a:t>.</a:t>
            </a:r>
            <a:endParaRPr lang="ru-RU" sz="2400" b="1" dirty="0" smtClean="0">
              <a:solidFill>
                <a:srgbClr val="00330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3526" y="4941168"/>
            <a:ext cx="875478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Названий </a:t>
            </a:r>
            <a:r>
              <a:rPr lang="ru-RU" sz="2200" b="1" dirty="0">
                <a:solidFill>
                  <a:srgbClr val="003300"/>
                </a:solidFill>
                <a:latin typeface="Comic Sans MS" panose="030F0702030302020204" pitchFamily="66" charset="0"/>
              </a:rPr>
              <a:t>на </a:t>
            </a:r>
            <a:r>
              <a:rPr lang="ru-RU" sz="2200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честь Максима Залізняка, котрий</a:t>
            </a:r>
            <a:r>
              <a:rPr lang="ru-RU" sz="2200" b="1" dirty="0">
                <a:solidFill>
                  <a:srgbClr val="003300"/>
                </a:solidFill>
                <a:latin typeface="Comic Sans MS" panose="030F0702030302020204" pitchFamily="66" charset="0"/>
              </a:rPr>
              <a:t>, разом </a:t>
            </a:r>
            <a:r>
              <a:rPr lang="ru-RU" sz="2200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з гайдамаками, </a:t>
            </a:r>
            <a:r>
              <a:rPr lang="ru-RU" sz="2200" b="1" dirty="0">
                <a:solidFill>
                  <a:srgbClr val="003300"/>
                </a:solidFill>
                <a:latin typeface="Comic Sans MS" panose="030F0702030302020204" pitchFamily="66" charset="0"/>
              </a:rPr>
              <a:t>спочивав та проводив наради на цьому місці за </a:t>
            </a:r>
            <a:r>
              <a:rPr lang="ru-RU" sz="2200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часів Коліївщини. Під </a:t>
            </a:r>
            <a:r>
              <a:rPr lang="ru-RU" sz="2200" b="1" dirty="0">
                <a:solidFill>
                  <a:srgbClr val="003300"/>
                </a:solidFill>
                <a:latin typeface="Comic Sans MS" panose="030F0702030302020204" pitchFamily="66" charset="0"/>
              </a:rPr>
              <a:t>його шатром </a:t>
            </a:r>
            <a:r>
              <a:rPr lang="ru-RU" sz="2200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відпочивали Богдан Хмельницький та Тарас Шевченко.</a:t>
            </a:r>
            <a:endParaRPr lang="uk-UA" sz="2200" b="1" dirty="0">
              <a:solidFill>
                <a:srgbClr val="0033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016"/>
          <a:stretch/>
        </p:blipFill>
        <p:spPr bwMode="auto">
          <a:xfrm>
            <a:off x="4139952" y="1412721"/>
            <a:ext cx="4600266" cy="3479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6537698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946"/>
            <a:ext cx="9144000" cy="1404830"/>
          </a:xfrm>
        </p:spPr>
        <p:txBody>
          <a:bodyPr>
            <a:noAutofit/>
          </a:bodyPr>
          <a:lstStyle/>
          <a:p>
            <a:r>
              <a:rPr lang="uk-UA" sz="60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Рослини-рекордсмени</a:t>
            </a:r>
            <a:endParaRPr lang="uk-UA" sz="60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268761"/>
            <a:ext cx="4320480" cy="5400600"/>
          </a:xfrm>
        </p:spPr>
        <p:txBody>
          <a:bodyPr>
            <a:normAutofit fontScale="92500"/>
          </a:bodyPr>
          <a:lstStyle/>
          <a:p>
            <a:r>
              <a:rPr lang="ru-RU" sz="2400" b="1" dirty="0">
                <a:solidFill>
                  <a:srgbClr val="003300"/>
                </a:solidFill>
                <a:latin typeface="Comic Sans MS" panose="030F0702030302020204" pitchFamily="66" charset="0"/>
              </a:rPr>
              <a:t>Окремі види </a:t>
            </a:r>
            <a:r>
              <a:rPr lang="ru-RU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бамбука</a:t>
            </a:r>
            <a:r>
              <a:rPr lang="ru-RU" sz="2400" b="1" dirty="0">
                <a:solidFill>
                  <a:srgbClr val="003300"/>
                </a:solidFill>
                <a:latin typeface="Comic Sans MS" panose="030F0702030302020204" pitchFamily="66" charset="0"/>
              </a:rPr>
              <a:t> є рекордсменами за швидкістю росту. </a:t>
            </a:r>
            <a:endParaRPr lang="ru-RU" sz="2400" b="1" dirty="0" smtClean="0">
              <a:solidFill>
                <a:srgbClr val="003300"/>
              </a:solidFill>
              <a:latin typeface="Comic Sans MS" panose="030F0702030302020204" pitchFamily="66" charset="0"/>
            </a:endParaRPr>
          </a:p>
          <a:p>
            <a:r>
              <a:rPr lang="ru-RU" sz="2400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Бамбук </a:t>
            </a:r>
            <a:r>
              <a:rPr lang="ru-RU" sz="2400" b="1" dirty="0">
                <a:solidFill>
                  <a:srgbClr val="003300"/>
                </a:solidFill>
                <a:latin typeface="Comic Sans MS" panose="030F0702030302020204" pitchFamily="66" charset="0"/>
              </a:rPr>
              <a:t>може вирости за добу на 80см, тобто швидкість росту становить майже 4см за годину. </a:t>
            </a:r>
            <a:endParaRPr lang="ru-RU" sz="2400" b="1" dirty="0" smtClean="0">
              <a:solidFill>
                <a:srgbClr val="003300"/>
              </a:solidFill>
              <a:latin typeface="Comic Sans MS" panose="030F0702030302020204" pitchFamily="66" charset="0"/>
            </a:endParaRPr>
          </a:p>
          <a:p>
            <a:r>
              <a:rPr lang="ru-RU" sz="2400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Бамбук </a:t>
            </a:r>
            <a:r>
              <a:rPr lang="ru-RU" sz="2400" b="1" dirty="0">
                <a:solidFill>
                  <a:srgbClr val="003300"/>
                </a:solidFill>
                <a:latin typeface="Comic Sans MS" panose="030F0702030302020204" pitchFamily="66" charset="0"/>
              </a:rPr>
              <a:t>також відомий своєю </a:t>
            </a:r>
            <a:r>
              <a:rPr lang="ru-RU" sz="2400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висотою й </a:t>
            </a:r>
            <a:r>
              <a:rPr lang="ru-RU" sz="2400" b="1" dirty="0">
                <a:solidFill>
                  <a:srgbClr val="003300"/>
                </a:solidFill>
                <a:latin typeface="Comic Sans MS" panose="030F0702030302020204" pitchFamily="66" charset="0"/>
              </a:rPr>
              <a:t>здатний виростати </a:t>
            </a:r>
            <a:r>
              <a:rPr lang="ru-RU" sz="2400" b="1" dirty="0" smtClean="0">
                <a:solidFill>
                  <a:srgbClr val="003300"/>
                </a:solidFill>
                <a:latin typeface="Comic Sans MS" panose="030F0702030302020204" pitchFamily="66" charset="0"/>
              </a:rPr>
              <a:t>до </a:t>
            </a:r>
            <a:r>
              <a:rPr lang="ru-RU" sz="2400" b="1" dirty="0">
                <a:solidFill>
                  <a:srgbClr val="003300"/>
                </a:solidFill>
                <a:latin typeface="Comic Sans MS" panose="030F0702030302020204" pitchFamily="66" charset="0"/>
              </a:rPr>
              <a:t>40м заввишки. Через ці властивості бамбук вважається однією з найбільш поновлюваних рослин на Землі</a:t>
            </a:r>
            <a:r>
              <a:rPr lang="ru-RU" sz="2400" dirty="0" smtClean="0"/>
              <a:t>.</a:t>
            </a:r>
            <a:endParaRPr lang="ru-RU" sz="2400" b="1" dirty="0" smtClean="0">
              <a:solidFill>
                <a:srgbClr val="0033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0581" r="2843" b="1945"/>
          <a:stretch/>
        </p:blipFill>
        <p:spPr bwMode="auto">
          <a:xfrm>
            <a:off x="4479636" y="1388190"/>
            <a:ext cx="4451929" cy="5178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1890493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</TotalTime>
  <Words>860</Words>
  <Application>Microsoft Office PowerPoint</Application>
  <PresentationFormat>Экран (4:3)</PresentationFormat>
  <Paragraphs>125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Ріст і розвиток рослин</vt:lpstr>
      <vt:lpstr>Ріст рослин</vt:lpstr>
      <vt:lpstr>Ріст рослин</vt:lpstr>
      <vt:lpstr>Значення знань про ріст рослини</vt:lpstr>
      <vt:lpstr>Сезонні явища в житті рослин</vt:lpstr>
      <vt:lpstr>Сезонні явища в житті рослин</vt:lpstr>
      <vt:lpstr>Розвиток рослин</vt:lpstr>
      <vt:lpstr>Післязародковий період</vt:lpstr>
      <vt:lpstr>Особливості розвитку різних рослин</vt:lpstr>
      <vt:lpstr>Особливості розвитку різних рослин</vt:lpstr>
      <vt:lpstr>Значення знань про розвиток рослини</vt:lpstr>
      <vt:lpstr>Висновки</vt:lpstr>
      <vt:lpstr>Рослини-рекордсмени</vt:lpstr>
      <vt:lpstr>Рослини-рекордсмени</vt:lpstr>
      <vt:lpstr>Рослини-рекордсмени</vt:lpstr>
      <vt:lpstr>Рослини-рекордсмени</vt:lpstr>
      <vt:lpstr>Рослини-рекордсмени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Ріст і розвиток рослин</dc:title>
  <dc:creator>Ольга</dc:creator>
  <cp:lastModifiedBy>Roshko</cp:lastModifiedBy>
  <cp:revision>24</cp:revision>
  <dcterms:created xsi:type="dcterms:W3CDTF">2021-02-11T17:33:17Z</dcterms:created>
  <dcterms:modified xsi:type="dcterms:W3CDTF">2022-02-20T11:12:17Z</dcterms:modified>
</cp:coreProperties>
</file>