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68" r:id="rId3"/>
    <p:sldId id="258" r:id="rId4"/>
    <p:sldId id="277" r:id="rId5"/>
    <p:sldId id="262" r:id="rId6"/>
    <p:sldId id="261" r:id="rId7"/>
    <p:sldId id="270" r:id="rId8"/>
    <p:sldId id="263" r:id="rId9"/>
    <p:sldId id="269" r:id="rId10"/>
    <p:sldId id="260" r:id="rId11"/>
    <p:sldId id="259" r:id="rId12"/>
    <p:sldId id="271" r:id="rId13"/>
    <p:sldId id="276" r:id="rId14"/>
    <p:sldId id="274" r:id="rId15"/>
    <p:sldId id="273" r:id="rId16"/>
    <p:sldId id="264" r:id="rId17"/>
    <p:sldId id="265" r:id="rId18"/>
    <p:sldId id="256" r:id="rId19"/>
    <p:sldId id="272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9900"/>
    <a:srgbClr val="FF00FF"/>
    <a:srgbClr val="3333CC"/>
    <a:srgbClr val="996633"/>
    <a:srgbClr val="CC0099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1D033-2E35-46BB-BA16-61866FB5995E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8CF0B-3827-4CBF-A31D-1594A0DF2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104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135BD-C533-457D-B21E-DD655736747E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87C3-C9F9-4DA3-9605-2762DC554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035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135BD-C533-457D-B21E-DD655736747E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87C3-C9F9-4DA3-9605-2762DC554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37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135BD-C533-457D-B21E-DD655736747E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87C3-C9F9-4DA3-9605-2762DC554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040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135BD-C533-457D-B21E-DD655736747E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87C3-C9F9-4DA3-9605-2762DC554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790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135BD-C533-457D-B21E-DD655736747E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87C3-C9F9-4DA3-9605-2762DC554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212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135BD-C533-457D-B21E-DD655736747E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87C3-C9F9-4DA3-9605-2762DC554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746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135BD-C533-457D-B21E-DD655736747E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87C3-C9F9-4DA3-9605-2762DC554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126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135BD-C533-457D-B21E-DD655736747E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87C3-C9F9-4DA3-9605-2762DC554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718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135BD-C533-457D-B21E-DD655736747E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87C3-C9F9-4DA3-9605-2762DC554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471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135BD-C533-457D-B21E-DD655736747E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87C3-C9F9-4DA3-9605-2762DC554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836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135BD-C533-457D-B21E-DD655736747E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87C3-C9F9-4DA3-9605-2762DC554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65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135BD-C533-457D-B21E-DD655736747E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A87C3-C9F9-4DA3-9605-2762DC554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29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591" y="22371"/>
            <a:ext cx="12192000" cy="6835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6259" name="WordArt 2"/>
          <p:cNvSpPr>
            <a:spLocks noChangeArrowheads="1" noChangeShapeType="1" noTextEdit="1"/>
          </p:cNvSpPr>
          <p:nvPr/>
        </p:nvSpPr>
        <p:spPr bwMode="auto">
          <a:xfrm>
            <a:off x="0" y="114300"/>
            <a:ext cx="12192000" cy="2235201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20644"/>
                <a:gd name="adj2" fmla="val -1606"/>
              </a:avLst>
            </a:prstTxWarp>
            <a:scene3d>
              <a:camera prst="legacyObliqueTopLeft">
                <a:rot lat="19499998" lon="21299997" rev="0"/>
              </a:camera>
              <a:lightRig rig="legacyFlat4" dir="b"/>
            </a:scene3d>
            <a:sp3d extrusionH="333000" prstMaterial="legacyMatte">
              <a:extrusionClr>
                <a:srgbClr val="000080"/>
              </a:extrusionClr>
              <a:contourClr>
                <a:srgbClr val="FF00FF"/>
              </a:contourClr>
            </a:sp3d>
          </a:bodyPr>
          <a:lstStyle/>
          <a:p>
            <a:pPr algn="ctr"/>
            <a:r>
              <a:rPr lang="ru-RU" sz="3600" kern="10" spc="-181" dirty="0">
                <a:ln w="9525">
                  <a:round/>
                  <a:headEnd/>
                  <a:tailEnd/>
                </a:ln>
                <a:solidFill>
                  <a:srgbClr val="FF00FF"/>
                </a:solidFill>
                <a:latin typeface="Thorndale"/>
              </a:rPr>
              <a:t>"</a:t>
            </a:r>
            <a:r>
              <a:rPr lang="ru-RU" sz="3600" b="1" kern="10" spc="-181" dirty="0" err="1">
                <a:ln w="9525">
                  <a:round/>
                  <a:headEnd/>
                  <a:tailEnd/>
                </a:ln>
                <a:solidFill>
                  <a:srgbClr val="FF00FF"/>
                </a:solidFill>
                <a:latin typeface="Thorndale"/>
              </a:rPr>
              <a:t>Пурпурові</a:t>
            </a:r>
            <a:r>
              <a:rPr lang="ru-RU" sz="3600" b="1" kern="10" spc="-181" dirty="0">
                <a:ln w="9525">
                  <a:round/>
                  <a:headEnd/>
                  <a:tailEnd/>
                </a:ln>
                <a:solidFill>
                  <a:srgbClr val="FF00FF"/>
                </a:solidFill>
                <a:latin typeface="Thorndale"/>
              </a:rPr>
              <a:t> </a:t>
            </a:r>
            <a:r>
              <a:rPr lang="ru-RU" sz="3600" b="1" kern="10" spc="-181" dirty="0" err="1">
                <a:ln w="9525">
                  <a:round/>
                  <a:headEnd/>
                  <a:tailEnd/>
                </a:ln>
                <a:solidFill>
                  <a:srgbClr val="FF00FF"/>
                </a:solidFill>
                <a:latin typeface="Thorndale"/>
              </a:rPr>
              <a:t>вітрила</a:t>
            </a:r>
            <a:r>
              <a:rPr lang="ru-RU" sz="3600" kern="10" spc="-181" dirty="0">
                <a:ln w="9525">
                  <a:round/>
                  <a:headEnd/>
                  <a:tailEnd/>
                </a:ln>
                <a:solidFill>
                  <a:srgbClr val="FF00FF"/>
                </a:solidFill>
                <a:latin typeface="Thorndale"/>
              </a:rPr>
              <a:t>"</a:t>
            </a:r>
          </a:p>
        </p:txBody>
      </p:sp>
      <p:sp>
        <p:nvSpPr>
          <p:cNvPr id="96261" name="WordArt 5"/>
          <p:cNvSpPr>
            <a:spLocks noChangeArrowheads="1" noChangeShapeType="1" noTextEdit="1"/>
          </p:cNvSpPr>
          <p:nvPr/>
        </p:nvSpPr>
        <p:spPr bwMode="auto">
          <a:xfrm>
            <a:off x="4759891" y="2636839"/>
            <a:ext cx="710652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just"/>
            <a:r>
              <a:rPr lang="ru-RU" sz="3600" kern="10" dirty="0" err="1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Олександр</a:t>
            </a:r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ru-RU" sz="3600" kern="10" dirty="0" err="1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Грін</a:t>
            </a:r>
            <a:endParaRPr lang="ru-RU" sz="3600" kern="10" dirty="0">
              <a:ln w="19050">
                <a:solidFill>
                  <a:schemeClr val="tx1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4759890" y="4483101"/>
            <a:ext cx="552397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uk-UA" altLang="ru-RU" b="1" dirty="0">
                <a:solidFill>
                  <a:schemeClr val="bg1"/>
                </a:solidFill>
              </a:rPr>
              <a:t>    </a:t>
            </a:r>
            <a:endParaRPr lang="ru-RU" altLang="ru-RU" sz="2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64581" y="5122718"/>
            <a:ext cx="4540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b="1" i="1" dirty="0" err="1" smtClean="0">
                <a:solidFill>
                  <a:schemeClr val="bg1">
                    <a:lumMod val="95000"/>
                  </a:schemeClr>
                </a:solidFill>
              </a:rPr>
              <a:t>Ассоль</a:t>
            </a:r>
            <a:r>
              <a:rPr lang="uk-UA" sz="2400" b="1" i="1" dirty="0" smtClean="0">
                <a:solidFill>
                  <a:schemeClr val="bg1">
                    <a:lumMod val="95000"/>
                  </a:schemeClr>
                </a:solidFill>
              </a:rPr>
              <a:t> і </a:t>
            </a:r>
            <a:r>
              <a:rPr lang="uk-UA" sz="2400" b="1" i="1" dirty="0" err="1" smtClean="0">
                <a:solidFill>
                  <a:schemeClr val="bg1">
                    <a:lumMod val="95000"/>
                  </a:schemeClr>
                </a:solidFill>
              </a:rPr>
              <a:t>Грей</a:t>
            </a:r>
            <a:r>
              <a:rPr lang="uk-UA" sz="2400" b="1" i="1" dirty="0" smtClean="0">
                <a:solidFill>
                  <a:schemeClr val="bg1">
                    <a:lumMod val="95000"/>
                  </a:schemeClr>
                </a:solidFill>
              </a:rPr>
              <a:t>. Порівняння образів персонажів</a:t>
            </a:r>
            <a:endParaRPr lang="uk-UA" sz="2000" b="1" dirty="0" smtClean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69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6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6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6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6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60763" y="332509"/>
            <a:ext cx="10190018" cy="1215495"/>
          </a:xfrm>
        </p:spPr>
        <p:txBody>
          <a:bodyPr>
            <a:noAutofit/>
          </a:bodyPr>
          <a:lstStyle/>
          <a:p>
            <a:pPr algn="r"/>
            <a:r>
              <a:rPr lang="ru-RU" sz="2800" dirty="0" smtClean="0">
                <a:solidFill>
                  <a:srgbClr val="3333CC"/>
                </a:solidFill>
              </a:rPr>
              <a:t/>
            </a:r>
            <a:br>
              <a:rPr lang="ru-RU" sz="2800" dirty="0" smtClean="0">
                <a:solidFill>
                  <a:srgbClr val="3333CC"/>
                </a:solidFill>
              </a:rPr>
            </a:br>
            <a:r>
              <a:rPr lang="ru-RU" sz="2800" dirty="0">
                <a:solidFill>
                  <a:srgbClr val="3333CC"/>
                </a:solidFill>
              </a:rPr>
              <a:t/>
            </a:r>
            <a:br>
              <a:rPr lang="ru-RU" sz="2800" dirty="0">
                <a:solidFill>
                  <a:srgbClr val="3333CC"/>
                </a:solidFill>
              </a:rPr>
            </a:br>
            <a:r>
              <a:rPr lang="ru-RU" sz="3200" b="1" i="1" dirty="0" err="1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Потрібно</a:t>
            </a:r>
            <a:r>
              <a:rPr lang="ru-RU" sz="32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вірити</a:t>
            </a:r>
            <a:r>
              <a:rPr lang="ru-RU" sz="32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3200" b="1" i="1" dirty="0" err="1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можливість</a:t>
            </a:r>
            <a:r>
              <a:rPr lang="ru-RU" sz="32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щастя</a:t>
            </a:r>
            <a:r>
              <a:rPr lang="ru-RU" sz="32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br>
              <a:rPr lang="ru-RU" sz="32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err="1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аби</a:t>
            </a:r>
            <a:r>
              <a:rPr lang="ru-RU" sz="32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бути </a:t>
            </a:r>
            <a:r>
              <a:rPr lang="ru-RU" sz="3200" b="1" i="1" dirty="0" err="1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щасливим</a:t>
            </a:r>
            <a:r>
              <a:rPr lang="ru-RU" sz="32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ru-RU" sz="32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Л. Толстой</a:t>
            </a:r>
            <a:br>
              <a:rPr lang="ru-RU" sz="32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b="1" i="1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486276"/>
          </a:xfrm>
        </p:spPr>
        <p:txBody>
          <a:bodyPr>
            <a:normAutofit fontScale="97500"/>
          </a:bodyPr>
          <a:lstStyle/>
          <a:p>
            <a:pPr marL="0" indent="0">
              <a:buNone/>
            </a:pPr>
            <a:endParaRPr lang="ru-RU" sz="5400" b="1" dirty="0">
              <a:solidFill>
                <a:srgbClr val="3333CC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1690687"/>
            <a:ext cx="10612583" cy="462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080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8" name="Picture 24" descr="091777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49" name="Picture 25" descr="AlexanderGr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6" y="2492375"/>
            <a:ext cx="18002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51" name="Line 27"/>
          <p:cNvSpPr>
            <a:spLocks noChangeShapeType="1"/>
          </p:cNvSpPr>
          <p:nvPr/>
        </p:nvSpPr>
        <p:spPr bwMode="auto">
          <a:xfrm flipH="1" flipV="1">
            <a:off x="4224339" y="2565401"/>
            <a:ext cx="936625" cy="7905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52" name="Oval 28"/>
          <p:cNvSpPr>
            <a:spLocks noChangeArrowheads="1"/>
          </p:cNvSpPr>
          <p:nvPr/>
        </p:nvSpPr>
        <p:spPr bwMode="auto">
          <a:xfrm>
            <a:off x="2424114" y="1412876"/>
            <a:ext cx="1944687" cy="1439863"/>
          </a:xfrm>
          <a:prstGeom prst="ellipse">
            <a:avLst/>
          </a:prstGeom>
          <a:gradFill rotWithShape="1">
            <a:gsLst>
              <a:gs pos="0">
                <a:srgbClr val="DC249F"/>
              </a:gs>
              <a:gs pos="100000">
                <a:srgbClr val="DC249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454" name="Oval 30"/>
          <p:cNvSpPr>
            <a:spLocks noChangeArrowheads="1"/>
          </p:cNvSpPr>
          <p:nvPr/>
        </p:nvSpPr>
        <p:spPr bwMode="auto">
          <a:xfrm>
            <a:off x="7824789" y="1412876"/>
            <a:ext cx="1944687" cy="1439863"/>
          </a:xfrm>
          <a:prstGeom prst="ellipse">
            <a:avLst/>
          </a:prstGeom>
          <a:gradFill rotWithShape="1">
            <a:gsLst>
              <a:gs pos="0">
                <a:srgbClr val="DC249F"/>
              </a:gs>
              <a:gs pos="100000">
                <a:srgbClr val="DC249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455" name="Oval 31"/>
          <p:cNvSpPr>
            <a:spLocks noChangeArrowheads="1"/>
          </p:cNvSpPr>
          <p:nvPr/>
        </p:nvSpPr>
        <p:spPr bwMode="auto">
          <a:xfrm>
            <a:off x="7967664" y="3933826"/>
            <a:ext cx="1944687" cy="1439863"/>
          </a:xfrm>
          <a:prstGeom prst="ellipse">
            <a:avLst/>
          </a:prstGeom>
          <a:gradFill rotWithShape="1">
            <a:gsLst>
              <a:gs pos="0">
                <a:srgbClr val="DC249F"/>
              </a:gs>
              <a:gs pos="100000">
                <a:srgbClr val="DC249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456" name="Oval 32"/>
          <p:cNvSpPr>
            <a:spLocks noChangeArrowheads="1"/>
          </p:cNvSpPr>
          <p:nvPr/>
        </p:nvSpPr>
        <p:spPr bwMode="auto">
          <a:xfrm>
            <a:off x="5232400" y="5229226"/>
            <a:ext cx="1944688" cy="1439863"/>
          </a:xfrm>
          <a:prstGeom prst="ellipse">
            <a:avLst/>
          </a:prstGeom>
          <a:gradFill rotWithShape="1">
            <a:gsLst>
              <a:gs pos="0">
                <a:srgbClr val="DC249F"/>
              </a:gs>
              <a:gs pos="100000">
                <a:srgbClr val="DC249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457" name="Oval 33"/>
          <p:cNvSpPr>
            <a:spLocks noChangeArrowheads="1"/>
          </p:cNvSpPr>
          <p:nvPr/>
        </p:nvSpPr>
        <p:spPr bwMode="auto">
          <a:xfrm>
            <a:off x="2495550" y="3933826"/>
            <a:ext cx="1944688" cy="1439863"/>
          </a:xfrm>
          <a:prstGeom prst="ellipse">
            <a:avLst/>
          </a:prstGeom>
          <a:gradFill rotWithShape="1">
            <a:gsLst>
              <a:gs pos="0">
                <a:srgbClr val="DC249F"/>
              </a:gs>
              <a:gs pos="100000">
                <a:srgbClr val="DC249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458" name="Oval 34"/>
          <p:cNvSpPr>
            <a:spLocks noChangeArrowheads="1"/>
          </p:cNvSpPr>
          <p:nvPr/>
        </p:nvSpPr>
        <p:spPr bwMode="auto">
          <a:xfrm>
            <a:off x="4872039" y="692151"/>
            <a:ext cx="2232025" cy="1439863"/>
          </a:xfrm>
          <a:prstGeom prst="ellipse">
            <a:avLst/>
          </a:prstGeom>
          <a:gradFill rotWithShape="1">
            <a:gsLst>
              <a:gs pos="0">
                <a:srgbClr val="DC249F"/>
              </a:gs>
              <a:gs pos="100000">
                <a:srgbClr val="DC249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ru-RU" sz="1600" b="1">
                <a:solidFill>
                  <a:schemeClr val="bg1"/>
                </a:solidFill>
              </a:rPr>
              <a:t>Народився </a:t>
            </a:r>
          </a:p>
          <a:p>
            <a:pPr algn="ctr"/>
            <a:r>
              <a:rPr lang="uk-UA" altLang="ru-RU" sz="1600" b="1">
                <a:solidFill>
                  <a:schemeClr val="bg1"/>
                </a:solidFill>
              </a:rPr>
              <a:t>23 серпня1880 року</a:t>
            </a:r>
            <a:r>
              <a:rPr lang="uk-UA" altLang="ru-RU" b="1"/>
              <a:t> </a:t>
            </a:r>
            <a:endParaRPr lang="ru-RU" altLang="ru-RU" b="1"/>
          </a:p>
        </p:txBody>
      </p:sp>
      <p:sp>
        <p:nvSpPr>
          <p:cNvPr id="103461" name="Line 37"/>
          <p:cNvSpPr>
            <a:spLocks noChangeShapeType="1"/>
          </p:cNvSpPr>
          <p:nvPr/>
        </p:nvSpPr>
        <p:spPr bwMode="auto">
          <a:xfrm flipV="1">
            <a:off x="4224338" y="1412876"/>
            <a:ext cx="647700" cy="2889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62" name="Line 38"/>
          <p:cNvSpPr>
            <a:spLocks noChangeShapeType="1"/>
          </p:cNvSpPr>
          <p:nvPr/>
        </p:nvSpPr>
        <p:spPr bwMode="auto">
          <a:xfrm flipV="1">
            <a:off x="3359150" y="2852739"/>
            <a:ext cx="0" cy="10810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63" name="Line 39"/>
          <p:cNvSpPr>
            <a:spLocks noChangeShapeType="1"/>
          </p:cNvSpPr>
          <p:nvPr/>
        </p:nvSpPr>
        <p:spPr bwMode="auto">
          <a:xfrm flipH="1" flipV="1">
            <a:off x="4151314" y="5157788"/>
            <a:ext cx="1081087" cy="6477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64" name="Line 40"/>
          <p:cNvSpPr>
            <a:spLocks noChangeShapeType="1"/>
          </p:cNvSpPr>
          <p:nvPr/>
        </p:nvSpPr>
        <p:spPr bwMode="auto">
          <a:xfrm flipH="1">
            <a:off x="7175501" y="5157789"/>
            <a:ext cx="1008063" cy="7207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65" name="Line 41"/>
          <p:cNvSpPr>
            <a:spLocks noChangeShapeType="1"/>
          </p:cNvSpPr>
          <p:nvPr/>
        </p:nvSpPr>
        <p:spPr bwMode="auto">
          <a:xfrm flipH="1">
            <a:off x="4295775" y="3429001"/>
            <a:ext cx="865188" cy="7921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66" name="Line 42"/>
          <p:cNvSpPr>
            <a:spLocks noChangeShapeType="1"/>
          </p:cNvSpPr>
          <p:nvPr/>
        </p:nvSpPr>
        <p:spPr bwMode="auto">
          <a:xfrm>
            <a:off x="6959601" y="3429001"/>
            <a:ext cx="1152525" cy="7921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67" name="Line 43"/>
          <p:cNvSpPr>
            <a:spLocks noChangeShapeType="1"/>
          </p:cNvSpPr>
          <p:nvPr/>
        </p:nvSpPr>
        <p:spPr bwMode="auto">
          <a:xfrm flipV="1">
            <a:off x="6959600" y="2565401"/>
            <a:ext cx="1081088" cy="7905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68" name="Line 44"/>
          <p:cNvSpPr>
            <a:spLocks noChangeShapeType="1"/>
          </p:cNvSpPr>
          <p:nvPr/>
        </p:nvSpPr>
        <p:spPr bwMode="auto">
          <a:xfrm>
            <a:off x="7104063" y="1341438"/>
            <a:ext cx="863600" cy="431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69" name="Line 45"/>
          <p:cNvSpPr>
            <a:spLocks noChangeShapeType="1"/>
          </p:cNvSpPr>
          <p:nvPr/>
        </p:nvSpPr>
        <p:spPr bwMode="auto">
          <a:xfrm>
            <a:off x="8975725" y="2852739"/>
            <a:ext cx="0" cy="10810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71" name="Text Box 47"/>
          <p:cNvSpPr txBox="1">
            <a:spLocks noChangeArrowheads="1"/>
          </p:cNvSpPr>
          <p:nvPr/>
        </p:nvSpPr>
        <p:spPr bwMode="auto">
          <a:xfrm>
            <a:off x="2566989" y="1773238"/>
            <a:ext cx="1800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-UA" altLang="ru-RU" b="1">
                <a:solidFill>
                  <a:schemeClr val="bg1"/>
                </a:solidFill>
              </a:rPr>
              <a:t>Помер 8 липня 1932 р.</a:t>
            </a:r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103472" name="Text Box 48"/>
          <p:cNvSpPr txBox="1">
            <a:spLocks noChangeArrowheads="1"/>
          </p:cNvSpPr>
          <p:nvPr/>
        </p:nvSpPr>
        <p:spPr bwMode="auto">
          <a:xfrm>
            <a:off x="7981488" y="1773239"/>
            <a:ext cx="16582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uk-UA" altLang="ru-RU" b="1">
                <a:solidFill>
                  <a:schemeClr val="bg1"/>
                </a:solidFill>
              </a:rPr>
              <a:t>1896 р. приїзд </a:t>
            </a:r>
          </a:p>
          <a:p>
            <a:pPr algn="ctr"/>
            <a:r>
              <a:rPr lang="uk-UA" altLang="ru-RU" b="1">
                <a:solidFill>
                  <a:schemeClr val="bg1"/>
                </a:solidFill>
              </a:rPr>
              <a:t>в Одесу</a:t>
            </a:r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103473" name="Text Box 49"/>
          <p:cNvSpPr txBox="1">
            <a:spLocks noChangeArrowheads="1"/>
          </p:cNvSpPr>
          <p:nvPr/>
        </p:nvSpPr>
        <p:spPr bwMode="auto">
          <a:xfrm>
            <a:off x="8268657" y="4292601"/>
            <a:ext cx="141096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uk-UA" altLang="ru-RU" b="1">
                <a:solidFill>
                  <a:schemeClr val="bg1"/>
                </a:solidFill>
              </a:rPr>
              <a:t>    1908 р. </a:t>
            </a:r>
          </a:p>
          <a:p>
            <a:pPr algn="ctr"/>
            <a:r>
              <a:rPr lang="uk-UA" altLang="ru-RU" b="1">
                <a:solidFill>
                  <a:schemeClr val="bg1"/>
                </a:solidFill>
              </a:rPr>
              <a:t>перші твори</a:t>
            </a:r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103474" name="Text Box 50"/>
          <p:cNvSpPr txBox="1">
            <a:spLocks noChangeArrowheads="1"/>
          </p:cNvSpPr>
          <p:nvPr/>
        </p:nvSpPr>
        <p:spPr bwMode="auto">
          <a:xfrm>
            <a:off x="5303839" y="5445125"/>
            <a:ext cx="1728787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-UA" altLang="ru-RU" b="1" dirty="0"/>
              <a:t>     </a:t>
            </a:r>
            <a:r>
              <a:rPr lang="uk-UA" altLang="ru-RU" b="1" dirty="0">
                <a:solidFill>
                  <a:schemeClr val="bg1"/>
                </a:solidFill>
              </a:rPr>
              <a:t>1921 р. </a:t>
            </a:r>
          </a:p>
          <a:p>
            <a:pPr algn="ctr"/>
            <a:r>
              <a:rPr lang="uk-UA" altLang="ru-RU" b="1" dirty="0">
                <a:solidFill>
                  <a:schemeClr val="bg1"/>
                </a:solidFill>
              </a:rPr>
              <a:t>“Пурпурові       вітрила”</a:t>
            </a:r>
            <a:endParaRPr lang="ru-RU" altLang="ru-RU" b="1" dirty="0">
              <a:solidFill>
                <a:schemeClr val="bg1"/>
              </a:solidFill>
            </a:endParaRPr>
          </a:p>
        </p:txBody>
      </p:sp>
      <p:sp>
        <p:nvSpPr>
          <p:cNvPr id="103475" name="Rectangle 51"/>
          <p:cNvSpPr>
            <a:spLocks noChangeArrowheads="1"/>
          </p:cNvSpPr>
          <p:nvPr/>
        </p:nvSpPr>
        <p:spPr bwMode="auto">
          <a:xfrm>
            <a:off x="2351088" y="4149725"/>
            <a:ext cx="2286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-UA" altLang="ru-RU" b="1">
                <a:solidFill>
                  <a:schemeClr val="bg1"/>
                </a:solidFill>
              </a:rPr>
              <a:t>1924-1930</a:t>
            </a:r>
          </a:p>
          <a:p>
            <a:pPr algn="ctr"/>
            <a:r>
              <a:rPr lang="uk-UA" altLang="ru-RU" b="1">
                <a:solidFill>
                  <a:schemeClr val="bg1"/>
                </a:solidFill>
              </a:rPr>
              <a:t>О.Грін живе </a:t>
            </a:r>
          </a:p>
          <a:p>
            <a:pPr algn="ctr"/>
            <a:r>
              <a:rPr lang="uk-UA" altLang="ru-RU" b="1">
                <a:solidFill>
                  <a:schemeClr val="bg1"/>
                </a:solidFill>
              </a:rPr>
              <a:t>в Феодосії</a:t>
            </a:r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103476" name="WordArt 52"/>
          <p:cNvSpPr>
            <a:spLocks noChangeArrowheads="1" noChangeShapeType="1" noTextEdit="1"/>
          </p:cNvSpPr>
          <p:nvPr/>
        </p:nvSpPr>
        <p:spPr bwMode="auto">
          <a:xfrm>
            <a:off x="3575050" y="115888"/>
            <a:ext cx="5329238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66FF"/>
                    </a:gs>
                    <a:gs pos="100000">
                      <a:srgbClr val="FF66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r="100000" b="100000"/>
                  </a:path>
                </a:gra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Біографія письменника</a:t>
            </a:r>
          </a:p>
        </p:txBody>
      </p:sp>
    </p:spTree>
    <p:extLst>
      <p:ext uri="{BB962C8B-B14F-4D97-AF65-F5344CB8AC3E}">
        <p14:creationId xmlns:p14="http://schemas.microsoft.com/office/powerpoint/2010/main" val="233468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3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34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3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3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34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3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3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034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03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03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03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034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03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03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03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5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1034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103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03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03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19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1034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1034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103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103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24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58" grpId="0" animBg="1"/>
      <p:bldP spid="103471" grpId="0"/>
      <p:bldP spid="103472" grpId="0"/>
      <p:bldP spid="103473" grpId="0"/>
      <p:bldP spid="103474" grpId="0"/>
      <p:bldP spid="1034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6132" y="523703"/>
            <a:ext cx="6359236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11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ЛІТЕРАТУРНИЙ ДИКТАНТ</a:t>
            </a:r>
          </a:p>
          <a:p>
            <a:pPr lvl="0"/>
            <a:r>
              <a:rPr lang="uk-UA" sz="1200" b="1" dirty="0" smtClean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1.Як </a:t>
            </a:r>
            <a:r>
              <a:rPr lang="uk-UA" sz="1200" b="1" dirty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звали батька </a:t>
            </a:r>
            <a:r>
              <a:rPr lang="uk-UA" sz="1200" b="1" dirty="0" err="1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Ассоль</a:t>
            </a:r>
            <a:r>
              <a:rPr lang="uk-UA" sz="1200" b="1" dirty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200" b="1" dirty="0">
              <a:solidFill>
                <a:srgbClr val="FF00FF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uk-UA" sz="1200" b="1" dirty="0" err="1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Лонгрен</a:t>
            </a:r>
            <a:endParaRPr lang="ru-RU" sz="1200" b="1" dirty="0">
              <a:solidFill>
                <a:srgbClr val="FF00FF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uk-UA" sz="1200" b="1" dirty="0" err="1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Легран</a:t>
            </a:r>
            <a:endParaRPr lang="ru-RU" sz="1200" b="1" dirty="0">
              <a:solidFill>
                <a:srgbClr val="FF00FF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В)Пітер</a:t>
            </a:r>
            <a:endParaRPr lang="ru-RU" sz="1200" b="1" dirty="0">
              <a:solidFill>
                <a:srgbClr val="FF00FF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2.Як звали матір </a:t>
            </a:r>
            <a:r>
              <a:rPr lang="uk-UA" sz="1200" b="1" dirty="0" err="1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Ассоль</a:t>
            </a:r>
            <a:endParaRPr lang="ru-RU" sz="1200" b="1" dirty="0">
              <a:solidFill>
                <a:srgbClr val="0099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А)Бетсі</a:t>
            </a:r>
            <a:endParaRPr lang="ru-RU" sz="1200" b="1" dirty="0">
              <a:solidFill>
                <a:srgbClr val="0099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Б)Мері</a:t>
            </a:r>
            <a:endParaRPr lang="ru-RU" sz="1200" b="1" dirty="0">
              <a:solidFill>
                <a:srgbClr val="0099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В)Ліліан</a:t>
            </a:r>
            <a:endParaRPr lang="ru-RU" sz="1200" b="1" dirty="0">
              <a:solidFill>
                <a:srgbClr val="0099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3.На якому пароплаві прослужив матросом </a:t>
            </a:r>
            <a:r>
              <a:rPr lang="uk-UA" sz="1200" b="1" dirty="0" err="1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Лонгрен</a:t>
            </a:r>
            <a:endParaRPr lang="ru-RU" sz="1200" b="1" dirty="0">
              <a:solidFill>
                <a:srgbClr val="00B0F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А)Секрет  </a:t>
            </a:r>
            <a:r>
              <a:rPr lang="uk-UA" sz="1200" b="1" dirty="0" smtClean="0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uk-UA" sz="1200" b="1" dirty="0" err="1" smtClean="0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Ансельм</a:t>
            </a:r>
            <a:r>
              <a:rPr lang="uk-UA" sz="1200" b="1" dirty="0" smtClean="0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В)Оріон</a:t>
            </a:r>
            <a:endParaRPr lang="ru-RU" sz="1200" b="1" dirty="0">
              <a:solidFill>
                <a:srgbClr val="00B0F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 smtClean="0">
                <a:solidFill>
                  <a:srgbClr val="FF0066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4.Що сталося з матір’ю </a:t>
            </a:r>
            <a:r>
              <a:rPr lang="uk-UA" sz="1200" b="1" dirty="0" err="1" smtClean="0">
                <a:solidFill>
                  <a:srgbClr val="FF0066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Ассоль</a:t>
            </a:r>
            <a:endParaRPr lang="ru-RU" sz="1200" b="1" dirty="0" smtClean="0">
              <a:solidFill>
                <a:srgbClr val="FF0066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 smtClean="0">
                <a:solidFill>
                  <a:srgbClr val="FF0066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А)померла від запалення легень Б)померла під час шторму на морі   В)пішла з дому</a:t>
            </a:r>
            <a:endParaRPr lang="ru-RU" sz="1200" b="1" dirty="0" smtClean="0">
              <a:solidFill>
                <a:srgbClr val="FF0066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 smtClean="0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5.Хто з герої твору став причетним до смерті дружини </a:t>
            </a:r>
            <a:r>
              <a:rPr lang="uk-UA" sz="1200" b="1" dirty="0" err="1" smtClean="0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Лонгрена</a:t>
            </a:r>
            <a:endParaRPr lang="ru-RU" sz="1200" b="1" dirty="0" smtClean="0">
              <a:solidFill>
                <a:srgbClr val="3333CC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 smtClean="0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А)Вугляр   Б)</a:t>
            </a:r>
            <a:r>
              <a:rPr lang="uk-UA" sz="1200" b="1" dirty="0" err="1" smtClean="0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Меннерс</a:t>
            </a:r>
            <a:r>
              <a:rPr lang="uk-UA" sz="1200" b="1" dirty="0" smtClean="0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1200" b="1" dirty="0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В)Пітер</a:t>
            </a:r>
            <a:endParaRPr lang="ru-RU" sz="1200" b="1" dirty="0">
              <a:solidFill>
                <a:srgbClr val="3333CC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6.Що зробив </a:t>
            </a:r>
            <a:r>
              <a:rPr lang="uk-UA" sz="1200" b="1" dirty="0" err="1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Лонгрен</a:t>
            </a:r>
            <a:r>
              <a:rPr lang="uk-UA" sz="1200" b="1" dirty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ради дочки після того, як став </a:t>
            </a:r>
            <a:r>
              <a:rPr lang="uk-UA" sz="1200" b="1" dirty="0" err="1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вдовцем</a:t>
            </a:r>
            <a:endParaRPr lang="ru-RU" sz="1200" b="1" dirty="0">
              <a:solidFill>
                <a:srgbClr val="FF00FF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А)покинув морське діло  Б)робив іграшки, моделі човнів </a:t>
            </a:r>
            <a:r>
              <a:rPr lang="uk-UA" sz="1200" b="1" dirty="0" smtClean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В)заложив </a:t>
            </a:r>
            <a:r>
              <a:rPr lang="uk-UA" sz="1200" b="1" dirty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endParaRPr lang="ru-RU" sz="1200" b="1" dirty="0">
              <a:solidFill>
                <a:srgbClr val="FF00FF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7.Хто розповів </a:t>
            </a:r>
            <a:r>
              <a:rPr lang="uk-UA" sz="1200" b="1" dirty="0" err="1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Ассоль</a:t>
            </a:r>
            <a:r>
              <a:rPr lang="uk-UA" sz="1200" b="1" dirty="0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казку про пурпурові вітрила та </a:t>
            </a:r>
            <a:r>
              <a:rPr lang="uk-UA" sz="1200" b="1" dirty="0" err="1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принця</a:t>
            </a:r>
            <a:r>
              <a:rPr lang="uk-UA" sz="1200" b="1" dirty="0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білому кораблі</a:t>
            </a:r>
            <a:endParaRPr lang="ru-RU" sz="1200" b="1" dirty="0">
              <a:solidFill>
                <a:srgbClr val="0099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 smtClean="0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А)батько   </a:t>
            </a:r>
            <a:r>
              <a:rPr lang="uk-UA" sz="1200" b="1" dirty="0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Б)добра </a:t>
            </a:r>
            <a:r>
              <a:rPr lang="uk-UA" sz="1200" b="1" dirty="0" smtClean="0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фея   </a:t>
            </a:r>
            <a:r>
              <a:rPr lang="uk-UA" sz="1200" b="1" dirty="0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В)Мандрівник </a:t>
            </a:r>
            <a:r>
              <a:rPr lang="uk-UA" sz="1200" b="1" dirty="0" err="1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Егль</a:t>
            </a:r>
            <a:endParaRPr lang="ru-RU" sz="1200" b="1" dirty="0">
              <a:solidFill>
                <a:srgbClr val="0099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8.Де вперше </a:t>
            </a:r>
            <a:r>
              <a:rPr lang="uk-UA" sz="1200" b="1" dirty="0" err="1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Грей</a:t>
            </a:r>
            <a:r>
              <a:rPr lang="uk-UA" sz="1200" b="1" dirty="0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побачив </a:t>
            </a:r>
            <a:r>
              <a:rPr lang="uk-UA" sz="1200" b="1" dirty="0" err="1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Ассоль</a:t>
            </a:r>
            <a:endParaRPr lang="ru-RU" sz="1200" b="1" dirty="0">
              <a:solidFill>
                <a:srgbClr val="00B0F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А)у лісі </a:t>
            </a:r>
            <a:r>
              <a:rPr lang="uk-UA" sz="1200" b="1" dirty="0" smtClean="0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1200" b="1" dirty="0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Б)у </a:t>
            </a:r>
            <a:r>
              <a:rPr lang="uk-UA" sz="1200" b="1" dirty="0" smtClean="0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будинку     </a:t>
            </a:r>
            <a:r>
              <a:rPr lang="uk-UA" sz="1200" b="1" dirty="0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В)на базарі</a:t>
            </a:r>
          </a:p>
          <a:p>
            <a:pPr lvl="0"/>
            <a:r>
              <a:rPr lang="uk-UA" sz="1200" b="1" dirty="0">
                <a:solidFill>
                  <a:srgbClr val="FF0066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9.Як називається корабель, на якому </a:t>
            </a:r>
            <a:r>
              <a:rPr lang="uk-UA" sz="1200" b="1" dirty="0" err="1">
                <a:solidFill>
                  <a:srgbClr val="FF0066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Грей</a:t>
            </a:r>
            <a:r>
              <a:rPr lang="uk-UA" sz="1200" b="1" dirty="0">
                <a:solidFill>
                  <a:srgbClr val="FF0066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був капітаном</a:t>
            </a:r>
            <a:endParaRPr lang="ru-RU" sz="1200" b="1" dirty="0">
              <a:solidFill>
                <a:srgbClr val="FF0066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FF0066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А)Мрія  Б)Оріон В)Секрет</a:t>
            </a:r>
            <a:endParaRPr lang="ru-RU" sz="1200" b="1" dirty="0">
              <a:solidFill>
                <a:srgbClr val="FF0066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10.Від кого дізнався </a:t>
            </a:r>
            <a:r>
              <a:rPr lang="uk-UA" sz="1200" b="1" dirty="0" err="1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Грей</a:t>
            </a:r>
            <a:r>
              <a:rPr lang="uk-UA" sz="1200" b="1" dirty="0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мрію </a:t>
            </a:r>
            <a:r>
              <a:rPr lang="uk-UA" sz="1200" b="1" dirty="0" err="1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Ассоль</a:t>
            </a:r>
            <a:endParaRPr lang="ru-RU" sz="1200" b="1" dirty="0">
              <a:solidFill>
                <a:srgbClr val="3333CC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А)від </a:t>
            </a:r>
            <a:r>
              <a:rPr lang="uk-UA" sz="1200" b="1" dirty="0" err="1" smtClean="0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трактирщика</a:t>
            </a:r>
            <a:r>
              <a:rPr lang="uk-UA" sz="1200" b="1" dirty="0" smtClean="0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1200" b="1" dirty="0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Б)від вугляра </a:t>
            </a:r>
            <a:r>
              <a:rPr lang="uk-UA" sz="1200" b="1" dirty="0" smtClean="0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В)від </a:t>
            </a:r>
            <a:r>
              <a:rPr lang="uk-UA" sz="1200" b="1" dirty="0">
                <a:solidFill>
                  <a:srgbClr val="33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батька</a:t>
            </a:r>
            <a:endParaRPr lang="ru-RU" sz="1200" b="1" dirty="0">
              <a:solidFill>
                <a:srgbClr val="3333CC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11.Що зробив </a:t>
            </a:r>
            <a:r>
              <a:rPr lang="uk-UA" sz="1200" b="1" dirty="0" err="1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Грей</a:t>
            </a:r>
            <a:r>
              <a:rPr lang="uk-UA" sz="1200" b="1" dirty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 коли дізнався про мрію </a:t>
            </a:r>
            <a:r>
              <a:rPr lang="uk-UA" sz="1200" b="1" dirty="0" err="1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Ассоль</a:t>
            </a:r>
            <a:endParaRPr lang="ru-RU" sz="1200" b="1" dirty="0">
              <a:solidFill>
                <a:srgbClr val="FF00FF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А)наказав пошити  пурпурові вітрила зі шовку</a:t>
            </a:r>
            <a:endParaRPr lang="ru-RU" sz="1200" b="1" dirty="0">
              <a:solidFill>
                <a:srgbClr val="FF00FF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Б)приїхав за нею на білому кораблі, як вона мріяла</a:t>
            </a:r>
            <a:endParaRPr lang="ru-RU" sz="1200" b="1" dirty="0">
              <a:solidFill>
                <a:srgbClr val="FF00FF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FF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В)посміявся над нею як і всі мешканці, які вважали її божевільною</a:t>
            </a:r>
            <a:endParaRPr lang="ru-RU" sz="1200" b="1" dirty="0">
              <a:solidFill>
                <a:srgbClr val="FF00FF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12.Що означає символ Пурпурових вітрил</a:t>
            </a:r>
            <a:endParaRPr lang="ru-RU" sz="1200" b="1" dirty="0">
              <a:solidFill>
                <a:srgbClr val="0099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А)пошук смислу людського буття</a:t>
            </a:r>
            <a:endParaRPr lang="ru-RU" sz="1200" b="1" dirty="0">
              <a:solidFill>
                <a:srgbClr val="0099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Б)символ мрії, кохання та надії на краще</a:t>
            </a:r>
            <a:endParaRPr lang="ru-RU" sz="1200" b="1" dirty="0">
              <a:solidFill>
                <a:srgbClr val="0099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200" b="1" dirty="0">
                <a:solidFill>
                  <a:srgbClr val="00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В)символ краси природи</a:t>
            </a:r>
            <a:endParaRPr lang="ru-RU" sz="1200" b="1" dirty="0">
              <a:solidFill>
                <a:srgbClr val="0099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06" y="416080"/>
            <a:ext cx="5405573" cy="621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23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28" name="Picture 2" descr="D:\Мои документы\Фотки\Фоторамки\item_38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115888"/>
            <a:ext cx="8713787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9" name="WordArt 13"/>
          <p:cNvSpPr>
            <a:spLocks noChangeArrowheads="1" noChangeShapeType="1" noTextEdit="1"/>
          </p:cNvSpPr>
          <p:nvPr/>
        </p:nvSpPr>
        <p:spPr bwMode="auto">
          <a:xfrm>
            <a:off x="5448301" y="1196976"/>
            <a:ext cx="3025775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Словникова робота</a:t>
            </a:r>
          </a:p>
        </p:txBody>
      </p:sp>
      <p:sp>
        <p:nvSpPr>
          <p:cNvPr id="111630" name="Text Box 14"/>
          <p:cNvSpPr txBox="1">
            <a:spLocks noChangeArrowheads="1"/>
          </p:cNvSpPr>
          <p:nvPr/>
        </p:nvSpPr>
        <p:spPr bwMode="auto">
          <a:xfrm>
            <a:off x="4583114" y="1773238"/>
            <a:ext cx="540067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uk-UA" altLang="ru-RU" sz="1600" b="1" dirty="0" smtClean="0">
                <a:solidFill>
                  <a:srgbClr val="FF0000"/>
                </a:solidFill>
              </a:rPr>
              <a:t>Феєрія</a:t>
            </a:r>
            <a:r>
              <a:rPr lang="uk-UA" altLang="ru-RU" sz="1600" dirty="0" smtClean="0"/>
              <a:t> </a:t>
            </a:r>
            <a:r>
              <a:rPr lang="uk-UA" altLang="ru-RU" sz="1600" dirty="0"/>
              <a:t>- театральна або циркова вистави казкового змісту, вимагає пишної постанови та сценічних </a:t>
            </a:r>
            <a:r>
              <a:rPr lang="uk-UA" altLang="ru-RU" sz="1600" dirty="0" smtClean="0"/>
              <a:t>ефектів. У переносному </a:t>
            </a:r>
            <a:r>
              <a:rPr lang="uk-UA" altLang="ru-RU" sz="1600" dirty="0"/>
              <a:t>значенні чарівне, казкове </a:t>
            </a:r>
            <a:r>
              <a:rPr lang="uk-UA" altLang="ru-RU" sz="1600" dirty="0" smtClean="0"/>
              <a:t>видовище</a:t>
            </a:r>
          </a:p>
          <a:p>
            <a:pPr algn="just"/>
            <a:r>
              <a:rPr lang="ru-RU" altLang="ru-RU" sz="1600" b="1" dirty="0">
                <a:solidFill>
                  <a:srgbClr val="FF0000"/>
                </a:solidFill>
              </a:rPr>
              <a:t>Символ</a:t>
            </a:r>
            <a:r>
              <a:rPr lang="ru-RU" altLang="ru-RU" sz="1600" dirty="0"/>
              <a:t> – </a:t>
            </a:r>
            <a:r>
              <a:rPr lang="ru-RU" altLang="ru-RU" sz="1600" dirty="0" err="1"/>
              <a:t>непряме</a:t>
            </a:r>
            <a:r>
              <a:rPr lang="ru-RU" altLang="ru-RU" sz="1600" dirty="0"/>
              <a:t> </a:t>
            </a:r>
            <a:r>
              <a:rPr lang="ru-RU" altLang="ru-RU" sz="1600" dirty="0" err="1"/>
              <a:t>називання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явищ</a:t>
            </a:r>
            <a:r>
              <a:rPr lang="ru-RU" altLang="ru-RU" sz="1600" dirty="0"/>
              <a:t> духовного </a:t>
            </a:r>
            <a:r>
              <a:rPr lang="ru-RU" altLang="ru-RU" sz="1600" dirty="0" err="1"/>
              <a:t>світу</a:t>
            </a:r>
            <a:r>
              <a:rPr lang="ru-RU" altLang="ru-RU" sz="1600" dirty="0"/>
              <a:t>, </a:t>
            </a:r>
            <a:r>
              <a:rPr lang="ru-RU" altLang="ru-RU" sz="1600" dirty="0" err="1"/>
              <a:t>натяк</a:t>
            </a:r>
            <a:r>
              <a:rPr lang="ru-RU" altLang="ru-RU" sz="1600" dirty="0"/>
              <a:t>, </a:t>
            </a:r>
            <a:r>
              <a:rPr lang="ru-RU" altLang="ru-RU" sz="1600" dirty="0" err="1"/>
              <a:t>відсилання</a:t>
            </a:r>
            <a:r>
              <a:rPr lang="ru-RU" altLang="ru-RU" sz="1600" dirty="0"/>
              <a:t> до </a:t>
            </a:r>
            <a:r>
              <a:rPr lang="ru-RU" altLang="ru-RU" sz="1600" dirty="0" err="1"/>
              <a:t>чогось</a:t>
            </a:r>
            <a:r>
              <a:rPr lang="ru-RU" altLang="ru-RU" sz="1600" dirty="0"/>
              <a:t> такого, </a:t>
            </a:r>
            <a:r>
              <a:rPr lang="ru-RU" altLang="ru-RU" sz="1600" dirty="0" err="1"/>
              <a:t>що</a:t>
            </a:r>
            <a:r>
              <a:rPr lang="ru-RU" altLang="ru-RU" sz="1600" dirty="0"/>
              <a:t> </a:t>
            </a:r>
            <a:r>
              <a:rPr lang="ru-RU" altLang="ru-RU" sz="1600" dirty="0" err="1"/>
              <a:t>залишилося</a:t>
            </a:r>
            <a:r>
              <a:rPr lang="ru-RU" altLang="ru-RU" sz="1600" dirty="0"/>
              <a:t> не </a:t>
            </a:r>
            <a:r>
              <a:rPr lang="ru-RU" altLang="ru-RU" sz="1600" dirty="0" err="1"/>
              <a:t>названим</a:t>
            </a:r>
            <a:r>
              <a:rPr lang="ru-RU" altLang="ru-RU" sz="1600" dirty="0"/>
              <a:t>, але </a:t>
            </a:r>
            <a:r>
              <a:rPr lang="ru-RU" altLang="ru-RU" sz="1600" dirty="0" err="1"/>
              <a:t>відчутним</a:t>
            </a:r>
            <a:r>
              <a:rPr lang="ru-RU" altLang="ru-RU" sz="1600" dirty="0"/>
              <a:t> у </a:t>
            </a:r>
            <a:r>
              <a:rPr lang="ru-RU" altLang="ru-RU" sz="1600" dirty="0" err="1"/>
              <a:t>тексті</a:t>
            </a:r>
            <a:r>
              <a:rPr lang="ru-RU" altLang="ru-RU" sz="1600" dirty="0"/>
              <a:t>.)</a:t>
            </a:r>
            <a:endParaRPr lang="uk-UA" altLang="ru-RU" sz="1600" dirty="0"/>
          </a:p>
        </p:txBody>
      </p:sp>
      <p:sp>
        <p:nvSpPr>
          <p:cNvPr id="111631" name="Text Box 15"/>
          <p:cNvSpPr txBox="1">
            <a:spLocks noChangeArrowheads="1"/>
          </p:cNvSpPr>
          <p:nvPr/>
        </p:nvSpPr>
        <p:spPr bwMode="auto">
          <a:xfrm>
            <a:off x="4721629" y="3429000"/>
            <a:ext cx="5145578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uk-UA" altLang="ru-RU" sz="1600" b="1" dirty="0">
                <a:solidFill>
                  <a:srgbClr val="FF0000"/>
                </a:solidFill>
              </a:rPr>
              <a:t>Бриг</a:t>
            </a:r>
            <a:r>
              <a:rPr lang="uk-UA" altLang="ru-RU" sz="1600" dirty="0">
                <a:solidFill>
                  <a:srgbClr val="FF0000"/>
                </a:solidFill>
              </a:rPr>
              <a:t> </a:t>
            </a:r>
            <a:r>
              <a:rPr lang="uk-UA" altLang="ru-RU" sz="1600" dirty="0"/>
              <a:t>– двощоглове вітрильне судно</a:t>
            </a:r>
          </a:p>
          <a:p>
            <a:r>
              <a:rPr lang="uk-UA" altLang="ru-RU" sz="1600" b="1" dirty="0">
                <a:solidFill>
                  <a:srgbClr val="FF0000"/>
                </a:solidFill>
              </a:rPr>
              <a:t>Норд</a:t>
            </a:r>
            <a:r>
              <a:rPr lang="uk-UA" altLang="ru-RU" sz="1600" dirty="0">
                <a:solidFill>
                  <a:srgbClr val="FF0000"/>
                </a:solidFill>
              </a:rPr>
              <a:t> </a:t>
            </a:r>
            <a:r>
              <a:rPr lang="uk-UA" altLang="ru-RU" sz="1600" dirty="0"/>
              <a:t>– північний вітер</a:t>
            </a:r>
          </a:p>
          <a:p>
            <a:r>
              <a:rPr lang="uk-UA" altLang="ru-RU" sz="1600" b="1" dirty="0">
                <a:solidFill>
                  <a:srgbClr val="FF0000"/>
                </a:solidFill>
              </a:rPr>
              <a:t>Шкот</a:t>
            </a:r>
            <a:r>
              <a:rPr lang="uk-UA" altLang="ru-RU" sz="1600" dirty="0"/>
              <a:t> – снасть для керування вітрилами</a:t>
            </a:r>
          </a:p>
          <a:p>
            <a:r>
              <a:rPr lang="uk-UA" altLang="ru-RU" sz="1600" b="1" dirty="0">
                <a:solidFill>
                  <a:srgbClr val="FF0000"/>
                </a:solidFill>
              </a:rPr>
              <a:t>Бушприт</a:t>
            </a:r>
            <a:r>
              <a:rPr lang="uk-UA" altLang="ru-RU" sz="1600" dirty="0">
                <a:solidFill>
                  <a:srgbClr val="FF0000"/>
                </a:solidFill>
              </a:rPr>
              <a:t> </a:t>
            </a:r>
            <a:r>
              <a:rPr lang="uk-UA" altLang="ru-RU" sz="1600" dirty="0"/>
              <a:t>– нахилена вперед щогла на носовій </a:t>
            </a:r>
          </a:p>
          <a:p>
            <a:r>
              <a:rPr lang="uk-UA" altLang="ru-RU" sz="1600" dirty="0"/>
              <a:t>частині судна</a:t>
            </a:r>
          </a:p>
          <a:p>
            <a:r>
              <a:rPr lang="uk-UA" altLang="ru-RU" sz="1600" b="1" dirty="0">
                <a:solidFill>
                  <a:srgbClr val="FF0000"/>
                </a:solidFill>
              </a:rPr>
              <a:t>Навігація</a:t>
            </a:r>
            <a:r>
              <a:rPr lang="uk-UA" altLang="ru-RU" sz="1600" dirty="0">
                <a:solidFill>
                  <a:srgbClr val="FF0000"/>
                </a:solidFill>
              </a:rPr>
              <a:t> </a:t>
            </a:r>
            <a:r>
              <a:rPr lang="uk-UA" altLang="ru-RU" sz="1600" dirty="0"/>
              <a:t>– розділ науки про судноводіння, що </a:t>
            </a:r>
          </a:p>
          <a:p>
            <a:r>
              <a:rPr lang="uk-UA" altLang="ru-RU" sz="1600" dirty="0"/>
              <a:t>вивчає вибір найвигіднішого шляху і проведення </a:t>
            </a:r>
          </a:p>
          <a:p>
            <a:r>
              <a:rPr lang="uk-UA" altLang="ru-RU" sz="1600" dirty="0"/>
              <a:t>ним судна</a:t>
            </a:r>
            <a:endParaRPr lang="ru-RU" altLang="ru-RU" sz="1600" dirty="0"/>
          </a:p>
        </p:txBody>
      </p:sp>
    </p:spTree>
    <p:extLst>
      <p:ext uri="{BB962C8B-B14F-4D97-AF65-F5344CB8AC3E}">
        <p14:creationId xmlns:p14="http://schemas.microsoft.com/office/powerpoint/2010/main" val="34174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30" grpId="0"/>
      <p:bldP spid="1116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WordArt 2"/>
          <p:cNvSpPr>
            <a:spLocks noChangeArrowheads="1" noChangeShapeType="1" noTextEdit="1"/>
          </p:cNvSpPr>
          <p:nvPr/>
        </p:nvSpPr>
        <p:spPr bwMode="auto">
          <a:xfrm>
            <a:off x="3575050" y="188913"/>
            <a:ext cx="4679950" cy="8636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 dirty="0" err="1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Символи</a:t>
            </a:r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9923" name="Picture 3" descr="014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49" y="2443564"/>
            <a:ext cx="2520950" cy="226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924" name="WordArt 4"/>
          <p:cNvSpPr>
            <a:spLocks noChangeArrowheads="1" noChangeShapeType="1" noTextEdit="1"/>
          </p:cNvSpPr>
          <p:nvPr/>
        </p:nvSpPr>
        <p:spPr bwMode="auto">
          <a:xfrm>
            <a:off x="1524000" y="1412876"/>
            <a:ext cx="2520950" cy="1052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99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Море - символ </a:t>
            </a:r>
          </a:p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99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 бурхливої долі, свободи</a:t>
            </a:r>
          </a:p>
        </p:txBody>
      </p:sp>
      <p:pic>
        <p:nvPicPr>
          <p:cNvPr id="209925" name="Picture 5" descr="97fb8bc063a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25" y="2320926"/>
            <a:ext cx="3348038" cy="218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926" name="WordArt 6"/>
          <p:cNvSpPr>
            <a:spLocks noChangeArrowheads="1" noChangeShapeType="1" noTextEdit="1"/>
          </p:cNvSpPr>
          <p:nvPr/>
        </p:nvSpPr>
        <p:spPr bwMode="auto">
          <a:xfrm>
            <a:off x="4440239" y="1196976"/>
            <a:ext cx="2378075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Каперна - порт. </a:t>
            </a:r>
          </a:p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 Символ людського зла.</a:t>
            </a:r>
          </a:p>
        </p:txBody>
      </p:sp>
      <p:sp>
        <p:nvSpPr>
          <p:cNvPr id="209927" name="WordArt 7"/>
          <p:cNvSpPr>
            <a:spLocks noChangeArrowheads="1" noChangeShapeType="1" noTextEdit="1"/>
          </p:cNvSpPr>
          <p:nvPr/>
        </p:nvSpPr>
        <p:spPr bwMode="auto">
          <a:xfrm>
            <a:off x="7572376" y="1341439"/>
            <a:ext cx="3095625" cy="8651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Зоря - символ  </a:t>
            </a:r>
          </a:p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 пробудження душі</a:t>
            </a:r>
          </a:p>
        </p:txBody>
      </p:sp>
      <p:pic>
        <p:nvPicPr>
          <p:cNvPr id="209928" name="Picture 8" descr="448050365_e4ecfacc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3186" y="2181688"/>
            <a:ext cx="2843212" cy="208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929" name="Picture 9" descr="celitelnyj-solnechnyj-svet_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872" y="3551356"/>
            <a:ext cx="2630034" cy="2370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930" name="WordArt 10"/>
          <p:cNvSpPr>
            <a:spLocks noChangeArrowheads="1" noChangeShapeType="1" noTextEdit="1"/>
          </p:cNvSpPr>
          <p:nvPr/>
        </p:nvSpPr>
        <p:spPr bwMode="auto">
          <a:xfrm>
            <a:off x="6419851" y="5921376"/>
            <a:ext cx="2665413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Сонячне світно - символ</a:t>
            </a:r>
          </a:p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 просвітлення душі</a:t>
            </a:r>
          </a:p>
        </p:txBody>
      </p:sp>
      <p:sp>
        <p:nvSpPr>
          <p:cNvPr id="209932" name="WordArt 12"/>
          <p:cNvSpPr>
            <a:spLocks noChangeArrowheads="1" noChangeShapeType="1" noTextEdit="1"/>
          </p:cNvSpPr>
          <p:nvPr/>
        </p:nvSpPr>
        <p:spPr bwMode="auto">
          <a:xfrm>
            <a:off x="2892426" y="5921376"/>
            <a:ext cx="3095625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Пурпурові вітрила - символ </a:t>
            </a:r>
          </a:p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мрії, надії на краще</a:t>
            </a:r>
          </a:p>
        </p:txBody>
      </p:sp>
      <p:pic>
        <p:nvPicPr>
          <p:cNvPr id="13" name="Picture 5" descr="96067484_3925073_0_89ad3_2605d151_XXX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005" y="3499273"/>
            <a:ext cx="2182740" cy="242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69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99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09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99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209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9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9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99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9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099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9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9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99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9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225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99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99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99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9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200"/>
                            </p:stCondLst>
                            <p:childTnLst>
                              <p:par>
                                <p:cTn id="5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209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7200"/>
                            </p:stCondLst>
                            <p:childTnLst>
                              <p:par>
                                <p:cTn id="5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9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331035" cy="6855402"/>
          </a:xfrm>
          <a:prstGeom prst="rect">
            <a:avLst/>
          </a:prstGeom>
        </p:spPr>
      </p:pic>
      <p:pic>
        <p:nvPicPr>
          <p:cNvPr id="3" name="Picture 3" descr="014_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2045" y="74437"/>
            <a:ext cx="2520950" cy="1650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1377" y="1724891"/>
            <a:ext cx="2520950" cy="16833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2713" y="3162695"/>
            <a:ext cx="2559614" cy="21886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2713" y="5058672"/>
            <a:ext cx="2559614" cy="179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8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Заголовок 3"/>
          <p:cNvSpPr>
            <a:spLocks/>
          </p:cNvSpPr>
          <p:nvPr/>
        </p:nvSpPr>
        <p:spPr bwMode="auto">
          <a:xfrm>
            <a:off x="0" y="1"/>
            <a:ext cx="12192000" cy="46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61" tIns="50382" rIns="100761" bIns="50382" anchor="ctr"/>
          <a:lstStyle>
            <a:lvl1pPr algn="ctr"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algn="ctr"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912427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036" y="-11362"/>
            <a:ext cx="6289964" cy="68693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7867" y="290160"/>
            <a:ext cx="6146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3333CC"/>
                </a:solidFill>
              </a:rPr>
              <a:t>Що означає червоний колір?</a:t>
            </a:r>
            <a:endParaRPr lang="ru-RU" sz="2800" b="1" dirty="0">
              <a:solidFill>
                <a:srgbClr val="3333CC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6322867" y="-11362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574867" y="1093354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237306" y="2741397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7237267" y="4508293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7479291" y="2702178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2382" y="4196775"/>
            <a:ext cx="999831" cy="99983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7384" y="2702178"/>
            <a:ext cx="999831" cy="9998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2798" y="83074"/>
            <a:ext cx="999831" cy="99983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2520" y="966254"/>
            <a:ext cx="999831" cy="99983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3040" y="913770"/>
            <a:ext cx="999831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38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392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3926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9939"/>
          </a:xfrm>
        </p:spPr>
      </p:pic>
    </p:spTree>
    <p:extLst>
      <p:ext uri="{BB962C8B-B14F-4D97-AF65-F5344CB8AC3E}">
        <p14:creationId xmlns:p14="http://schemas.microsoft.com/office/powerpoint/2010/main" val="1958870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Picture 2" descr="images (4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2349501"/>
            <a:ext cx="2519361" cy="273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899" name="WordArt 3"/>
          <p:cNvSpPr>
            <a:spLocks noChangeArrowheads="1" noChangeShapeType="1" noTextEdit="1"/>
          </p:cNvSpPr>
          <p:nvPr/>
        </p:nvSpPr>
        <p:spPr bwMode="auto">
          <a:xfrm>
            <a:off x="1111826" y="115889"/>
            <a:ext cx="10089573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Риси</a:t>
            </a:r>
            <a:r>
              <a:rPr lang="ru-RU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 характеру </a:t>
            </a:r>
            <a:r>
              <a:rPr lang="ru-RU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Ассоль</a:t>
            </a:r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FF0066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208900" name="AutoShape 4"/>
          <p:cNvSpPr>
            <a:spLocks noChangeArrowheads="1"/>
          </p:cNvSpPr>
          <p:nvPr/>
        </p:nvSpPr>
        <p:spPr bwMode="auto">
          <a:xfrm>
            <a:off x="4872039" y="5734051"/>
            <a:ext cx="3240087" cy="947304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208901" name="AutoShape 5"/>
          <p:cNvSpPr>
            <a:spLocks noChangeArrowheads="1"/>
          </p:cNvSpPr>
          <p:nvPr/>
        </p:nvSpPr>
        <p:spPr bwMode="auto">
          <a:xfrm>
            <a:off x="8040688" y="4221163"/>
            <a:ext cx="3004848" cy="75608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208902" name="AutoShape 6"/>
          <p:cNvSpPr>
            <a:spLocks noChangeArrowheads="1"/>
          </p:cNvSpPr>
          <p:nvPr/>
        </p:nvSpPr>
        <p:spPr bwMode="auto">
          <a:xfrm>
            <a:off x="8112126" y="2565401"/>
            <a:ext cx="3203574" cy="79585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208903" name="AutoShape 7"/>
          <p:cNvSpPr>
            <a:spLocks noChangeArrowheads="1"/>
          </p:cNvSpPr>
          <p:nvPr/>
        </p:nvSpPr>
        <p:spPr bwMode="auto">
          <a:xfrm>
            <a:off x="1364239" y="2424629"/>
            <a:ext cx="2607686" cy="936624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ru-RU" sz="2400" b="1" dirty="0"/>
              <a:t>Мрійлива</a:t>
            </a:r>
            <a:endParaRPr lang="ru-RU" altLang="ru-RU" sz="2400" b="1" dirty="0"/>
          </a:p>
        </p:txBody>
      </p:sp>
      <p:sp>
        <p:nvSpPr>
          <p:cNvPr id="208904" name="AutoShape 8"/>
          <p:cNvSpPr>
            <a:spLocks noChangeArrowheads="1"/>
          </p:cNvSpPr>
          <p:nvPr/>
        </p:nvSpPr>
        <p:spPr bwMode="auto">
          <a:xfrm>
            <a:off x="1111827" y="4149725"/>
            <a:ext cx="3112511" cy="935038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208905" name="AutoShape 9"/>
          <p:cNvSpPr>
            <a:spLocks noChangeArrowheads="1"/>
          </p:cNvSpPr>
          <p:nvPr/>
        </p:nvSpPr>
        <p:spPr bwMode="auto">
          <a:xfrm>
            <a:off x="4447308" y="981076"/>
            <a:ext cx="3460173" cy="792163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208907" name="Rectangle 11"/>
          <p:cNvSpPr>
            <a:spLocks noChangeArrowheads="1"/>
          </p:cNvSpPr>
          <p:nvPr/>
        </p:nvSpPr>
        <p:spPr bwMode="auto">
          <a:xfrm>
            <a:off x="5303839" y="1196976"/>
            <a:ext cx="172041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altLang="ru-RU" sz="2400" b="1" dirty="0"/>
              <a:t>Добра</a:t>
            </a:r>
            <a:endParaRPr lang="ru-RU" altLang="ru-RU" sz="2400" b="1" dirty="0"/>
          </a:p>
        </p:txBody>
      </p:sp>
      <p:sp>
        <p:nvSpPr>
          <p:cNvPr id="208908" name="Rectangle 12"/>
          <p:cNvSpPr>
            <a:spLocks noChangeArrowheads="1"/>
          </p:cNvSpPr>
          <p:nvPr/>
        </p:nvSpPr>
        <p:spPr bwMode="auto">
          <a:xfrm>
            <a:off x="1246910" y="4292601"/>
            <a:ext cx="27805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altLang="ru-RU" sz="2400" b="1" dirty="0"/>
              <a:t>Довірлива</a:t>
            </a:r>
          </a:p>
        </p:txBody>
      </p:sp>
      <p:sp>
        <p:nvSpPr>
          <p:cNvPr id="208909" name="Rectangle 13"/>
          <p:cNvSpPr>
            <a:spLocks noChangeArrowheads="1"/>
          </p:cNvSpPr>
          <p:nvPr/>
        </p:nvSpPr>
        <p:spPr bwMode="auto">
          <a:xfrm>
            <a:off x="8543924" y="2708274"/>
            <a:ext cx="25016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altLang="ru-RU" sz="2400" b="1" dirty="0"/>
              <a:t>Співчутлива</a:t>
            </a:r>
          </a:p>
        </p:txBody>
      </p:sp>
      <p:sp>
        <p:nvSpPr>
          <p:cNvPr id="208910" name="Rectangle 14"/>
          <p:cNvSpPr>
            <a:spLocks noChangeArrowheads="1"/>
          </p:cNvSpPr>
          <p:nvPr/>
        </p:nvSpPr>
        <p:spPr bwMode="auto">
          <a:xfrm>
            <a:off x="8256589" y="4365626"/>
            <a:ext cx="24564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altLang="ru-RU" sz="2400" b="1" dirty="0"/>
              <a:t>Романтична</a:t>
            </a:r>
            <a:endParaRPr lang="ru-RU" altLang="ru-RU" sz="2400" b="1" dirty="0"/>
          </a:p>
        </p:txBody>
      </p:sp>
      <p:sp>
        <p:nvSpPr>
          <p:cNvPr id="208911" name="Rectangle 15"/>
          <p:cNvSpPr>
            <a:spLocks noChangeArrowheads="1"/>
          </p:cNvSpPr>
          <p:nvPr/>
        </p:nvSpPr>
        <p:spPr bwMode="auto">
          <a:xfrm>
            <a:off x="5303839" y="6021388"/>
            <a:ext cx="206486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altLang="ru-RU" sz="2400" b="1" dirty="0"/>
              <a:t>Сильна духом</a:t>
            </a:r>
            <a:endParaRPr lang="ru-RU" altLang="ru-RU" sz="2400" b="1" dirty="0"/>
          </a:p>
        </p:txBody>
      </p:sp>
      <p:sp>
        <p:nvSpPr>
          <p:cNvPr id="208912" name="AutoShape 16"/>
          <p:cNvSpPr>
            <a:spLocks noChangeArrowheads="1"/>
          </p:cNvSpPr>
          <p:nvPr/>
        </p:nvSpPr>
        <p:spPr bwMode="auto">
          <a:xfrm>
            <a:off x="6024564" y="1700213"/>
            <a:ext cx="287337" cy="647700"/>
          </a:xfrm>
          <a:prstGeom prst="upArrow">
            <a:avLst>
              <a:gd name="adj1" fmla="val 50000"/>
              <a:gd name="adj2" fmla="val 5635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208913" name="AutoShape 17"/>
          <p:cNvSpPr>
            <a:spLocks noChangeArrowheads="1"/>
          </p:cNvSpPr>
          <p:nvPr/>
        </p:nvSpPr>
        <p:spPr bwMode="auto">
          <a:xfrm rot="5400000">
            <a:off x="7644607" y="2672557"/>
            <a:ext cx="287337" cy="647700"/>
          </a:xfrm>
          <a:prstGeom prst="upArrow">
            <a:avLst>
              <a:gd name="adj1" fmla="val 50000"/>
              <a:gd name="adj2" fmla="val 5635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208914" name="AutoShape 18"/>
          <p:cNvSpPr>
            <a:spLocks noChangeArrowheads="1"/>
          </p:cNvSpPr>
          <p:nvPr/>
        </p:nvSpPr>
        <p:spPr bwMode="auto">
          <a:xfrm rot="5400000">
            <a:off x="7571582" y="4256882"/>
            <a:ext cx="287337" cy="647700"/>
          </a:xfrm>
          <a:prstGeom prst="upArrow">
            <a:avLst>
              <a:gd name="adj1" fmla="val 50000"/>
              <a:gd name="adj2" fmla="val 5635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208915" name="AutoShape 19"/>
          <p:cNvSpPr>
            <a:spLocks noChangeArrowheads="1"/>
          </p:cNvSpPr>
          <p:nvPr/>
        </p:nvSpPr>
        <p:spPr bwMode="auto">
          <a:xfrm rot="16200000">
            <a:off x="4404520" y="4256882"/>
            <a:ext cx="287337" cy="647700"/>
          </a:xfrm>
          <a:prstGeom prst="upArrow">
            <a:avLst>
              <a:gd name="adj1" fmla="val 50000"/>
              <a:gd name="adj2" fmla="val 5635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208916" name="AutoShape 20"/>
          <p:cNvSpPr>
            <a:spLocks noChangeArrowheads="1"/>
          </p:cNvSpPr>
          <p:nvPr/>
        </p:nvSpPr>
        <p:spPr bwMode="auto">
          <a:xfrm rot="16200000">
            <a:off x="4224339" y="2276476"/>
            <a:ext cx="287337" cy="1008063"/>
          </a:xfrm>
          <a:prstGeom prst="upArrow">
            <a:avLst>
              <a:gd name="adj1" fmla="val 50000"/>
              <a:gd name="adj2" fmla="val 8770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208917" name="AutoShape 21"/>
          <p:cNvSpPr>
            <a:spLocks noChangeArrowheads="1"/>
          </p:cNvSpPr>
          <p:nvPr/>
        </p:nvSpPr>
        <p:spPr bwMode="auto">
          <a:xfrm rot="10800000">
            <a:off x="5951539" y="5084763"/>
            <a:ext cx="287337" cy="647700"/>
          </a:xfrm>
          <a:prstGeom prst="upArrow">
            <a:avLst>
              <a:gd name="adj1" fmla="val 50000"/>
              <a:gd name="adj2" fmla="val 5635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7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88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8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8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08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8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8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8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89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89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89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89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89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89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89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89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89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89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89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8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8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8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89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8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8200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8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8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89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8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8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8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89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8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9700"/>
                            </p:stCondLst>
                            <p:childTnLst>
                              <p:par>
                                <p:cTn id="7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1700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8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3050"/>
                            </p:stCondLst>
                            <p:childTnLst>
                              <p:par>
                                <p:cTn id="9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15050"/>
                            </p:stCondLst>
                            <p:childTnLst>
                              <p:par>
                                <p:cTn id="1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0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08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08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89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08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1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14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08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08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08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089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208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19900"/>
                            </p:stCondLst>
                            <p:childTnLst>
                              <p:par>
                                <p:cTn id="15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21900"/>
                            </p:stCondLst>
                            <p:childTnLst>
                              <p:par>
                                <p:cTn id="17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20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08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08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089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208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00" grpId="0" animBg="1"/>
      <p:bldP spid="208901" grpId="0" animBg="1"/>
      <p:bldP spid="208902" grpId="0" animBg="1"/>
      <p:bldP spid="208903" grpId="0" animBg="1"/>
      <p:bldP spid="208904" grpId="0" animBg="1"/>
      <p:bldP spid="208905" grpId="0" animBg="1"/>
      <p:bldP spid="208907" grpId="0"/>
      <p:bldP spid="208908" grpId="0"/>
      <p:bldP spid="208909" grpId="0"/>
      <p:bldP spid="208910" grpId="0"/>
      <p:bldP spid="2089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2" descr="images (3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01" y="2708276"/>
            <a:ext cx="136842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3779" name="WordArt 3"/>
          <p:cNvSpPr>
            <a:spLocks noChangeArrowheads="1" noChangeShapeType="1" noTextEdit="1"/>
          </p:cNvSpPr>
          <p:nvPr/>
        </p:nvSpPr>
        <p:spPr bwMode="auto">
          <a:xfrm>
            <a:off x="581891" y="260351"/>
            <a:ext cx="10390909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Риси</a:t>
            </a:r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 характеру Грея</a:t>
            </a:r>
          </a:p>
        </p:txBody>
      </p:sp>
      <p:sp>
        <p:nvSpPr>
          <p:cNvPr id="203780" name="AutoShape 4"/>
          <p:cNvSpPr>
            <a:spLocks noChangeArrowheads="1"/>
          </p:cNvSpPr>
          <p:nvPr/>
        </p:nvSpPr>
        <p:spPr bwMode="auto">
          <a:xfrm>
            <a:off x="820883" y="2492376"/>
            <a:ext cx="3474894" cy="759979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203781" name="AutoShape 5"/>
          <p:cNvSpPr>
            <a:spLocks noChangeArrowheads="1"/>
          </p:cNvSpPr>
          <p:nvPr/>
        </p:nvSpPr>
        <p:spPr bwMode="auto">
          <a:xfrm>
            <a:off x="2265219" y="1341439"/>
            <a:ext cx="3110058" cy="717549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sz="2000" b="1" dirty="0">
              <a:solidFill>
                <a:schemeClr val="bg1"/>
              </a:solidFill>
            </a:endParaRPr>
          </a:p>
        </p:txBody>
      </p:sp>
      <p:sp>
        <p:nvSpPr>
          <p:cNvPr id="203782" name="AutoShape 6"/>
          <p:cNvSpPr>
            <a:spLocks noChangeArrowheads="1"/>
          </p:cNvSpPr>
          <p:nvPr/>
        </p:nvSpPr>
        <p:spPr bwMode="auto">
          <a:xfrm>
            <a:off x="3071813" y="5157788"/>
            <a:ext cx="3168650" cy="100806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203783" name="AutoShape 7"/>
          <p:cNvSpPr>
            <a:spLocks noChangeArrowheads="1"/>
          </p:cNvSpPr>
          <p:nvPr/>
        </p:nvSpPr>
        <p:spPr bwMode="auto">
          <a:xfrm>
            <a:off x="8040688" y="2492377"/>
            <a:ext cx="3410094" cy="57626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203784" name="AutoShape 8"/>
          <p:cNvSpPr>
            <a:spLocks noChangeArrowheads="1"/>
          </p:cNvSpPr>
          <p:nvPr/>
        </p:nvSpPr>
        <p:spPr bwMode="auto">
          <a:xfrm>
            <a:off x="1524000" y="3789364"/>
            <a:ext cx="3563938" cy="719137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203785" name="AutoShape 9"/>
          <p:cNvSpPr>
            <a:spLocks noChangeArrowheads="1"/>
          </p:cNvSpPr>
          <p:nvPr/>
        </p:nvSpPr>
        <p:spPr bwMode="auto">
          <a:xfrm>
            <a:off x="6816725" y="5157788"/>
            <a:ext cx="3600450" cy="100806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203786" name="Rectangle 10"/>
          <p:cNvSpPr>
            <a:spLocks noChangeArrowheads="1"/>
          </p:cNvSpPr>
          <p:nvPr/>
        </p:nvSpPr>
        <p:spPr bwMode="auto">
          <a:xfrm>
            <a:off x="2421082" y="1484313"/>
            <a:ext cx="277948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стальная воля</a:t>
            </a:r>
          </a:p>
        </p:txBody>
      </p:sp>
      <p:sp>
        <p:nvSpPr>
          <p:cNvPr id="203787" name="Rectangle 11"/>
          <p:cNvSpPr>
            <a:spLocks noChangeArrowheads="1"/>
          </p:cNvSpPr>
          <p:nvPr/>
        </p:nvSpPr>
        <p:spPr bwMode="auto">
          <a:xfrm>
            <a:off x="3359150" y="5373688"/>
            <a:ext cx="2649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000" b="1" dirty="0" err="1"/>
              <a:t>бажання</a:t>
            </a:r>
            <a:r>
              <a:rPr lang="ru-RU" altLang="ru-RU" sz="2000" b="1" dirty="0"/>
              <a:t> </a:t>
            </a:r>
            <a:r>
              <a:rPr lang="ru-RU" altLang="ru-RU" sz="2000" b="1" dirty="0" err="1"/>
              <a:t>йти</a:t>
            </a:r>
            <a:r>
              <a:rPr lang="ru-RU" altLang="ru-RU" sz="2000" b="1" dirty="0"/>
              <a:t> </a:t>
            </a:r>
            <a:r>
              <a:rPr lang="ru-RU" altLang="ru-RU" sz="2000" b="1" dirty="0" err="1"/>
              <a:t>своєю</a:t>
            </a:r>
            <a:r>
              <a:rPr lang="ru-RU" altLang="ru-RU" sz="2000" b="1" dirty="0"/>
              <a:t> дорогою</a:t>
            </a:r>
          </a:p>
        </p:txBody>
      </p:sp>
      <p:sp>
        <p:nvSpPr>
          <p:cNvPr id="203788" name="Text Box 12"/>
          <p:cNvSpPr txBox="1">
            <a:spLocks noChangeArrowheads="1"/>
          </p:cNvSpPr>
          <p:nvPr/>
        </p:nvSpPr>
        <p:spPr bwMode="auto">
          <a:xfrm>
            <a:off x="1194956" y="2565399"/>
            <a:ext cx="286234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altLang="ru-RU" sz="2000" b="1" dirty="0"/>
              <a:t>цілеспрямованість</a:t>
            </a:r>
            <a:endParaRPr lang="ru-RU" altLang="ru-RU" sz="2000" b="1" dirty="0"/>
          </a:p>
        </p:txBody>
      </p:sp>
      <p:sp>
        <p:nvSpPr>
          <p:cNvPr id="203789" name="AutoShape 13"/>
          <p:cNvSpPr>
            <a:spLocks noChangeArrowheads="1"/>
          </p:cNvSpPr>
          <p:nvPr/>
        </p:nvSpPr>
        <p:spPr bwMode="auto">
          <a:xfrm>
            <a:off x="6639360" y="1351066"/>
            <a:ext cx="3769591" cy="744436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203790" name="AutoShape 14"/>
          <p:cNvSpPr>
            <a:spLocks noChangeArrowheads="1"/>
          </p:cNvSpPr>
          <p:nvPr/>
        </p:nvSpPr>
        <p:spPr bwMode="auto">
          <a:xfrm>
            <a:off x="7680325" y="3782365"/>
            <a:ext cx="4018539" cy="84498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FF"/>
              </a:gs>
              <a:gs pos="100000">
                <a:srgbClr val="FF66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uk-UA" altLang="ru-RU" b="1">
              <a:solidFill>
                <a:schemeClr val="bg1"/>
              </a:solidFill>
            </a:endParaRPr>
          </a:p>
        </p:txBody>
      </p:sp>
      <p:sp>
        <p:nvSpPr>
          <p:cNvPr id="203791" name="Rectangle 15"/>
          <p:cNvSpPr>
            <a:spLocks noChangeArrowheads="1"/>
          </p:cNvSpPr>
          <p:nvPr/>
        </p:nvSpPr>
        <p:spPr bwMode="auto">
          <a:xfrm>
            <a:off x="1523999" y="3933826"/>
            <a:ext cx="367657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тяга до романтики і </a:t>
            </a:r>
            <a:r>
              <a:rPr lang="ru-RU" altLang="ru-RU" sz="2000" b="1" dirty="0" err="1"/>
              <a:t>пригод</a:t>
            </a:r>
            <a:endParaRPr lang="ru-RU" altLang="ru-RU" sz="2000" b="1" dirty="0"/>
          </a:p>
        </p:txBody>
      </p:sp>
      <p:sp>
        <p:nvSpPr>
          <p:cNvPr id="203792" name="Rectangle 16"/>
          <p:cNvSpPr>
            <a:spLocks noChangeArrowheads="1"/>
          </p:cNvSpPr>
          <p:nvPr/>
        </p:nvSpPr>
        <p:spPr bwMode="auto">
          <a:xfrm>
            <a:off x="6672263" y="1484313"/>
            <a:ext cx="33030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altLang="ru-RU" sz="2000" b="1" dirty="0"/>
              <a:t>внутрішня</a:t>
            </a:r>
            <a:r>
              <a:rPr lang="ru-RU" altLang="ru-RU" sz="2000" b="1" dirty="0"/>
              <a:t> свобода</a:t>
            </a:r>
          </a:p>
        </p:txBody>
      </p:sp>
      <p:sp>
        <p:nvSpPr>
          <p:cNvPr id="203793" name="Rectangle 17"/>
          <p:cNvSpPr>
            <a:spLocks noChangeArrowheads="1"/>
          </p:cNvSpPr>
          <p:nvPr/>
        </p:nvSpPr>
        <p:spPr bwMode="auto">
          <a:xfrm>
            <a:off x="6959600" y="5373688"/>
            <a:ext cx="316865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-UA" altLang="ru-RU" sz="2000" b="1" dirty="0"/>
              <a:t>незалежність від чужої думки</a:t>
            </a:r>
          </a:p>
        </p:txBody>
      </p:sp>
      <p:sp>
        <p:nvSpPr>
          <p:cNvPr id="203794" name="Rectangle 18"/>
          <p:cNvSpPr>
            <a:spLocks noChangeArrowheads="1"/>
          </p:cNvSpPr>
          <p:nvPr/>
        </p:nvSpPr>
        <p:spPr bwMode="auto">
          <a:xfrm>
            <a:off x="8256588" y="2565400"/>
            <a:ext cx="29655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доброта</a:t>
            </a:r>
          </a:p>
        </p:txBody>
      </p:sp>
      <p:sp>
        <p:nvSpPr>
          <p:cNvPr id="203795" name="Rectangle 19"/>
          <p:cNvSpPr>
            <a:spLocks noChangeArrowheads="1"/>
          </p:cNvSpPr>
          <p:nvPr/>
        </p:nvSpPr>
        <p:spPr bwMode="auto">
          <a:xfrm>
            <a:off x="7680325" y="3933826"/>
            <a:ext cx="38535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err="1"/>
              <a:t>здатність</a:t>
            </a:r>
            <a:r>
              <a:rPr lang="ru-RU" altLang="ru-RU" b="1" dirty="0"/>
              <a:t> </a:t>
            </a:r>
            <a:r>
              <a:rPr lang="ru-RU" altLang="ru-RU" b="1" dirty="0" err="1"/>
              <a:t>любити</a:t>
            </a:r>
            <a:endParaRPr lang="ru-RU" altLang="ru-RU" b="1" dirty="0"/>
          </a:p>
        </p:txBody>
      </p:sp>
      <p:sp>
        <p:nvSpPr>
          <p:cNvPr id="203796" name="AutoShape 20"/>
          <p:cNvSpPr>
            <a:spLocks noChangeArrowheads="1"/>
          </p:cNvSpPr>
          <p:nvPr/>
        </p:nvSpPr>
        <p:spPr bwMode="auto">
          <a:xfrm rot="19595094">
            <a:off x="5375275" y="1916114"/>
            <a:ext cx="287338" cy="720725"/>
          </a:xfrm>
          <a:prstGeom prst="upArrow">
            <a:avLst>
              <a:gd name="adj1" fmla="val 50000"/>
              <a:gd name="adj2" fmla="val 6270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203797" name="AutoShape 21"/>
          <p:cNvSpPr>
            <a:spLocks noChangeArrowheads="1"/>
          </p:cNvSpPr>
          <p:nvPr/>
        </p:nvSpPr>
        <p:spPr bwMode="auto">
          <a:xfrm rot="16200000">
            <a:off x="5052219" y="2383632"/>
            <a:ext cx="287338" cy="936625"/>
          </a:xfrm>
          <a:prstGeom prst="upArrow">
            <a:avLst>
              <a:gd name="adj1" fmla="val 50000"/>
              <a:gd name="adj2" fmla="val 8149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203798" name="AutoShape 22"/>
          <p:cNvSpPr>
            <a:spLocks noChangeArrowheads="1"/>
          </p:cNvSpPr>
          <p:nvPr/>
        </p:nvSpPr>
        <p:spPr bwMode="auto">
          <a:xfrm rot="16200000">
            <a:off x="5232401" y="3644901"/>
            <a:ext cx="287337" cy="576262"/>
          </a:xfrm>
          <a:prstGeom prst="upArrow">
            <a:avLst>
              <a:gd name="adj1" fmla="val 50000"/>
              <a:gd name="adj2" fmla="val 50138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203799" name="AutoShape 23"/>
          <p:cNvSpPr>
            <a:spLocks noChangeArrowheads="1"/>
          </p:cNvSpPr>
          <p:nvPr/>
        </p:nvSpPr>
        <p:spPr bwMode="auto">
          <a:xfrm rot="11777010">
            <a:off x="5735639" y="4508500"/>
            <a:ext cx="287337" cy="647700"/>
          </a:xfrm>
          <a:prstGeom prst="upArrow">
            <a:avLst>
              <a:gd name="adj1" fmla="val 50000"/>
              <a:gd name="adj2" fmla="val 5635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203800" name="AutoShape 24"/>
          <p:cNvSpPr>
            <a:spLocks noChangeArrowheads="1"/>
          </p:cNvSpPr>
          <p:nvPr/>
        </p:nvSpPr>
        <p:spPr bwMode="auto">
          <a:xfrm rot="1443268">
            <a:off x="6859589" y="1924051"/>
            <a:ext cx="287337" cy="792163"/>
          </a:xfrm>
          <a:prstGeom prst="upArrow">
            <a:avLst>
              <a:gd name="adj1" fmla="val 50000"/>
              <a:gd name="adj2" fmla="val 6892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203801" name="AutoShape 25"/>
          <p:cNvSpPr>
            <a:spLocks noChangeArrowheads="1"/>
          </p:cNvSpPr>
          <p:nvPr/>
        </p:nvSpPr>
        <p:spPr bwMode="auto">
          <a:xfrm rot="5400000">
            <a:off x="7212806" y="2528094"/>
            <a:ext cx="287338" cy="647700"/>
          </a:xfrm>
          <a:prstGeom prst="upArrow">
            <a:avLst>
              <a:gd name="adj1" fmla="val 50000"/>
              <a:gd name="adj2" fmla="val 5635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203802" name="AutoShape 26"/>
          <p:cNvSpPr>
            <a:spLocks noChangeArrowheads="1"/>
          </p:cNvSpPr>
          <p:nvPr/>
        </p:nvSpPr>
        <p:spPr bwMode="auto">
          <a:xfrm rot="5400000">
            <a:off x="7177089" y="3644901"/>
            <a:ext cx="287337" cy="576263"/>
          </a:xfrm>
          <a:prstGeom prst="upArrow">
            <a:avLst>
              <a:gd name="adj1" fmla="val 50000"/>
              <a:gd name="adj2" fmla="val 50138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203803" name="AutoShape 27"/>
          <p:cNvSpPr>
            <a:spLocks noChangeArrowheads="1"/>
          </p:cNvSpPr>
          <p:nvPr/>
        </p:nvSpPr>
        <p:spPr bwMode="auto">
          <a:xfrm rot="9950872">
            <a:off x="6816725" y="4508500"/>
            <a:ext cx="287338" cy="647700"/>
          </a:xfrm>
          <a:prstGeom prst="upArrow">
            <a:avLst>
              <a:gd name="adj1" fmla="val 50000"/>
              <a:gd name="adj2" fmla="val 5635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65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3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3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3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3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37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3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3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4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3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3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37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3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3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3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37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03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7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3300"/>
                            </p:stCondLst>
                            <p:childTnLst>
                              <p:par>
                                <p:cTn id="9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0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37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0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4600"/>
                            </p:stCondLst>
                            <p:childTnLst>
                              <p:par>
                                <p:cTn id="10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16600"/>
                            </p:stCondLst>
                            <p:childTnLst>
                              <p:par>
                                <p:cTn id="1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0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03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8400"/>
                            </p:stCondLst>
                            <p:childTnLst>
                              <p:par>
                                <p:cTn id="1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20400"/>
                            </p:stCondLst>
                            <p:childTnLst>
                              <p:par>
                                <p:cTn id="15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03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03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037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203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20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22100"/>
                            </p:stCondLst>
                            <p:childTnLst>
                              <p:par>
                                <p:cTn id="16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24100"/>
                            </p:stCondLst>
                            <p:childTnLst>
                              <p:par>
                                <p:cTn id="18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03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03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2037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203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203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 nodeType="afterGroup">
                            <p:stCondLst>
                              <p:cond delay="26150"/>
                            </p:stCondLst>
                            <p:childTnLst>
                              <p:par>
                                <p:cTn id="19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 nodeType="afterGroup">
                            <p:stCondLst>
                              <p:cond delay="28150"/>
                            </p:stCondLst>
                            <p:childTnLst>
                              <p:par>
                                <p:cTn id="2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203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203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2037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203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20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 nodeType="afterGroup">
                            <p:stCondLst>
                              <p:cond delay="30350"/>
                            </p:stCondLst>
                            <p:childTnLst>
                              <p:par>
                                <p:cTn id="2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 nodeType="afterGroup">
                            <p:stCondLst>
                              <p:cond delay="32350"/>
                            </p:stCondLst>
                            <p:childTnLst>
                              <p:par>
                                <p:cTn id="2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203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203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203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2037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0"/>
                                        <p:tgtEl>
                                          <p:spTgt spid="203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0" grpId="0" animBg="1"/>
      <p:bldP spid="203781" grpId="0" animBg="1"/>
      <p:bldP spid="203782" grpId="0" animBg="1"/>
      <p:bldP spid="203783" grpId="0" animBg="1"/>
      <p:bldP spid="203784" grpId="0" animBg="1"/>
      <p:bldP spid="203785" grpId="0" animBg="1"/>
      <p:bldP spid="203789" grpId="0" animBg="1"/>
      <p:bldP spid="203790" grpId="0" animBg="1"/>
      <p:bldP spid="20379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3333CC"/>
                </a:solidFill>
              </a:rPr>
              <a:t>Проблема </a:t>
            </a:r>
            <a:r>
              <a:rPr lang="ru-RU" b="1" i="1" dirty="0" err="1" smtClean="0">
                <a:solidFill>
                  <a:srgbClr val="3333CC"/>
                </a:solidFill>
              </a:rPr>
              <a:t>твору</a:t>
            </a:r>
            <a:r>
              <a:rPr lang="ru-RU" b="1" i="1" dirty="0" smtClean="0">
                <a:solidFill>
                  <a:srgbClr val="3333CC"/>
                </a:solidFill>
              </a:rPr>
              <a:t> </a:t>
            </a:r>
            <a:endParaRPr lang="ru-RU" b="1" i="1" dirty="0">
              <a:solidFill>
                <a:srgbClr val="3333CC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кохання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err="1" smtClean="0">
                <a:solidFill>
                  <a:srgbClr val="00B0F0"/>
                </a:solidFill>
              </a:rPr>
              <a:t>доброти</a:t>
            </a:r>
            <a:r>
              <a:rPr lang="ru-RU" b="1" dirty="0" smtClean="0">
                <a:solidFill>
                  <a:srgbClr val="00B0F0"/>
                </a:solidFill>
              </a:rPr>
              <a:t> </a:t>
            </a:r>
          </a:p>
          <a:p>
            <a:r>
              <a:rPr lang="ru-RU" b="1" dirty="0" err="1" smtClean="0">
                <a:solidFill>
                  <a:srgbClr val="009900"/>
                </a:solidFill>
              </a:rPr>
              <a:t>відданості</a:t>
            </a:r>
            <a:endParaRPr lang="ru-RU" b="1" dirty="0" smtClean="0">
              <a:solidFill>
                <a:srgbClr val="009900"/>
              </a:solidFill>
            </a:endParaRPr>
          </a:p>
          <a:p>
            <a:r>
              <a:rPr lang="ru-RU" b="1" dirty="0" err="1" smtClean="0">
                <a:solidFill>
                  <a:srgbClr val="FF00FF"/>
                </a:solidFill>
              </a:rPr>
              <a:t>вірності</a:t>
            </a:r>
            <a:endParaRPr lang="ru-RU" b="1" dirty="0" smtClean="0">
              <a:solidFill>
                <a:srgbClr val="FF00FF"/>
              </a:solidFill>
            </a:endParaRPr>
          </a:p>
          <a:p>
            <a:r>
              <a:rPr lang="ru-RU" dirty="0" smtClean="0"/>
              <a:t> </a:t>
            </a:r>
            <a:r>
              <a:rPr lang="ru-RU" b="1" dirty="0" err="1" smtClean="0">
                <a:solidFill>
                  <a:srgbClr val="3333CC"/>
                </a:solidFill>
              </a:rPr>
              <a:t>заздрості</a:t>
            </a:r>
            <a:endParaRPr lang="ru-RU" b="1" dirty="0" smtClean="0">
              <a:solidFill>
                <a:srgbClr val="3333CC"/>
              </a:solidFill>
            </a:endParaRPr>
          </a:p>
          <a:p>
            <a:r>
              <a:rPr lang="ru-RU" b="1" dirty="0" err="1" smtClean="0">
                <a:solidFill>
                  <a:srgbClr val="663300"/>
                </a:solidFill>
              </a:rPr>
              <a:t>лицемірства</a:t>
            </a:r>
            <a:r>
              <a:rPr lang="ru-RU" b="1" dirty="0" smtClean="0">
                <a:solidFill>
                  <a:srgbClr val="663300"/>
                </a:solidFill>
              </a:rPr>
              <a:t> </a:t>
            </a:r>
          </a:p>
          <a:p>
            <a:r>
              <a:rPr lang="ru-RU" b="1" dirty="0" err="1">
                <a:solidFill>
                  <a:srgbClr val="CC0099"/>
                </a:solidFill>
              </a:rPr>
              <a:t>з</a:t>
            </a:r>
            <a:r>
              <a:rPr lang="ru-RU" b="1" dirty="0" err="1" smtClean="0">
                <a:solidFill>
                  <a:srgbClr val="CC0099"/>
                </a:solidFill>
              </a:rPr>
              <a:t>іткнення</a:t>
            </a:r>
            <a:r>
              <a:rPr lang="ru-RU" b="1" dirty="0" smtClean="0">
                <a:solidFill>
                  <a:srgbClr val="CC0099"/>
                </a:solidFill>
              </a:rPr>
              <a:t> </a:t>
            </a:r>
            <a:r>
              <a:rPr lang="ru-RU" b="1" dirty="0" err="1">
                <a:solidFill>
                  <a:srgbClr val="CC0099"/>
                </a:solidFill>
              </a:rPr>
              <a:t>мрії</a:t>
            </a:r>
            <a:r>
              <a:rPr lang="ru-RU" b="1" dirty="0">
                <a:solidFill>
                  <a:srgbClr val="CC0099"/>
                </a:solidFill>
              </a:rPr>
              <a:t> з </a:t>
            </a:r>
            <a:r>
              <a:rPr lang="ru-RU" b="1" dirty="0" err="1" smtClean="0">
                <a:solidFill>
                  <a:srgbClr val="CC0099"/>
                </a:solidFill>
              </a:rPr>
              <a:t>дійсністю</a:t>
            </a:r>
            <a:endParaRPr lang="ru-RU" b="1" dirty="0">
              <a:solidFill>
                <a:srgbClr val="CC0099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540" y="82777"/>
            <a:ext cx="5745942" cy="660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1062" y="357447"/>
            <a:ext cx="7946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i="1" dirty="0" smtClean="0">
                <a:solidFill>
                  <a:srgbClr val="3333CC"/>
                </a:solidFill>
              </a:rPr>
              <a:t>Розв’яжіть </a:t>
            </a:r>
            <a:r>
              <a:rPr lang="uk-UA" sz="5400" b="1" i="1" dirty="0" err="1" smtClean="0">
                <a:solidFill>
                  <a:srgbClr val="3333CC"/>
                </a:solidFill>
              </a:rPr>
              <a:t>чайнворд</a:t>
            </a:r>
            <a:endParaRPr lang="ru-RU" sz="5400" b="1" i="1" dirty="0">
              <a:solidFill>
                <a:srgbClr val="3333CC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205629"/>
              </p:ext>
            </p:extLst>
          </p:nvPr>
        </p:nvGraphicFramePr>
        <p:xfrm>
          <a:off x="2032000" y="1230287"/>
          <a:ext cx="8127996" cy="50042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781778646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6436971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19777395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294212501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99592282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370126276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18589229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15337182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91896476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321134231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52546871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6186520"/>
                    </a:ext>
                  </a:extLst>
                </a:gridCol>
              </a:tblGrid>
              <a:tr h="546485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FF0066"/>
                          </a:solidFill>
                        </a:rPr>
                        <a:t>1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FF0066"/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FF0066"/>
                          </a:solidFill>
                        </a:rPr>
                        <a:t>3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344233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714999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701447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rgbClr val="FF0066"/>
                          </a:solidFill>
                        </a:rPr>
                        <a:t>8</a:t>
                      </a:r>
                      <a:endParaRPr lang="ru-RU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640006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326321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FF0066"/>
                          </a:solidFill>
                        </a:rPr>
                        <a:t>4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775452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849225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715515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rgbClr val="FF0066"/>
                          </a:solidFill>
                        </a:rPr>
                        <a:t>7</a:t>
                      </a:r>
                      <a:endParaRPr lang="ru-RU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148822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FF0066"/>
                          </a:solidFill>
                        </a:rPr>
                        <a:t>6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FF0066"/>
                          </a:solidFill>
                        </a:rPr>
                        <a:t>5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718195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575" y="1774417"/>
            <a:ext cx="6741621" cy="397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78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79" y="798021"/>
            <a:ext cx="1088967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i="1" dirty="0" smtClean="0">
                <a:solidFill>
                  <a:srgbClr val="3333CC"/>
                </a:solidFill>
              </a:rPr>
              <a:t>Питання</a:t>
            </a:r>
          </a:p>
          <a:p>
            <a:pPr marL="342900" indent="-342900">
              <a:buAutoNum type="arabicPeriod"/>
            </a:pPr>
            <a:r>
              <a:rPr lang="uk-UA" sz="2800" b="1" dirty="0" smtClean="0"/>
              <a:t>Назва корабля з пурпуровими вітрилами.</a:t>
            </a:r>
          </a:p>
          <a:p>
            <a:pPr marL="342900" indent="-342900">
              <a:buAutoNum type="arabicPeriod"/>
            </a:pPr>
            <a:r>
              <a:rPr lang="uk-UA" sz="2800" b="1" dirty="0" smtClean="0"/>
              <a:t>Музичний духовний інструмент , що був у складі оркестру на кораблі </a:t>
            </a:r>
            <a:r>
              <a:rPr lang="uk-UA" sz="2800" b="1" dirty="0" err="1" smtClean="0"/>
              <a:t>Грея</a:t>
            </a:r>
            <a:r>
              <a:rPr lang="uk-UA" sz="2800" b="1" dirty="0" smtClean="0"/>
              <a:t>.</a:t>
            </a:r>
          </a:p>
          <a:p>
            <a:pPr marL="342900" indent="-342900">
              <a:buAutoNum type="arabicPeriod"/>
            </a:pPr>
            <a:r>
              <a:rPr lang="uk-UA" sz="2800" b="1" dirty="0" smtClean="0"/>
              <a:t>Негативні чутки , які псували настрій </a:t>
            </a:r>
            <a:r>
              <a:rPr lang="uk-UA" sz="2800" b="1" dirty="0" err="1" smtClean="0"/>
              <a:t>Ассоль</a:t>
            </a:r>
            <a:r>
              <a:rPr lang="uk-UA" sz="2800" b="1" dirty="0" smtClean="0"/>
              <a:t> та її батькові.</a:t>
            </a:r>
          </a:p>
          <a:p>
            <a:pPr marL="342900" indent="-342900">
              <a:buAutoNum type="arabicPeriod"/>
            </a:pPr>
            <a:r>
              <a:rPr lang="uk-UA" sz="2800" b="1" dirty="0" smtClean="0"/>
              <a:t>Вироби, які любив возити на своєму кораблі </a:t>
            </a:r>
            <a:r>
              <a:rPr lang="uk-UA" sz="2800" b="1" dirty="0" err="1" smtClean="0"/>
              <a:t>Грей</a:t>
            </a:r>
            <a:r>
              <a:rPr lang="uk-UA" sz="2800" b="1" dirty="0" smtClean="0"/>
              <a:t>.</a:t>
            </a:r>
          </a:p>
          <a:p>
            <a:pPr marL="342900" indent="-342900">
              <a:buAutoNum type="arabicPeriod"/>
            </a:pPr>
            <a:r>
              <a:rPr lang="uk-UA" sz="2800" b="1" dirty="0" smtClean="0"/>
              <a:t>Назва корабля , на якому вперше вийшов у море юний юнга </a:t>
            </a:r>
            <a:r>
              <a:rPr lang="uk-UA" sz="2800" b="1" dirty="0" err="1" smtClean="0"/>
              <a:t>Грей</a:t>
            </a:r>
            <a:r>
              <a:rPr lang="uk-UA" sz="2800" b="1" dirty="0" smtClean="0"/>
              <a:t>.</a:t>
            </a:r>
          </a:p>
          <a:p>
            <a:pPr marL="342900" indent="-342900">
              <a:buAutoNum type="arabicPeriod"/>
            </a:pPr>
            <a:r>
              <a:rPr lang="uk-UA" sz="2800" b="1" dirty="0" smtClean="0"/>
              <a:t>Ділянка суходолу, котра заходить у море.</a:t>
            </a:r>
          </a:p>
          <a:p>
            <a:pPr marL="342900" indent="-342900">
              <a:buAutoNum type="arabicPeriod"/>
            </a:pPr>
            <a:r>
              <a:rPr lang="uk-UA" sz="2800" b="1" dirty="0" smtClean="0"/>
              <a:t>Порода дерева, яку як сировину возив на своєму кораблі </a:t>
            </a:r>
            <a:r>
              <a:rPr lang="uk-UA" sz="2800" b="1" dirty="0" err="1" smtClean="0"/>
              <a:t>Грей</a:t>
            </a:r>
            <a:r>
              <a:rPr lang="uk-UA" sz="2800" b="1" dirty="0" smtClean="0"/>
              <a:t>.</a:t>
            </a:r>
          </a:p>
          <a:p>
            <a:pPr marL="342900" indent="-342900">
              <a:buAutoNum type="arabicPeriod"/>
            </a:pPr>
            <a:r>
              <a:rPr lang="uk-UA" sz="2800" b="1" dirty="0" smtClean="0"/>
              <a:t>Місто , неподалік від якого знаходилось селище, де жила </a:t>
            </a:r>
            <a:r>
              <a:rPr lang="uk-UA" sz="2800" b="1" dirty="0" err="1" smtClean="0"/>
              <a:t>Ассоль</a:t>
            </a:r>
            <a:r>
              <a:rPr lang="uk-UA" sz="2800" b="1" dirty="0" smtClean="0"/>
              <a:t>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384444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1062" y="357447"/>
            <a:ext cx="7946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i="1" dirty="0" smtClean="0">
                <a:solidFill>
                  <a:srgbClr val="3333CC"/>
                </a:solidFill>
              </a:rPr>
              <a:t>Розв’язання </a:t>
            </a:r>
            <a:r>
              <a:rPr lang="uk-UA" sz="5400" b="1" i="1" dirty="0" err="1" smtClean="0">
                <a:solidFill>
                  <a:srgbClr val="3333CC"/>
                </a:solidFill>
              </a:rPr>
              <a:t>чайнворду</a:t>
            </a:r>
            <a:endParaRPr lang="ru-RU" sz="5400" b="1" i="1" dirty="0">
              <a:solidFill>
                <a:srgbClr val="3333CC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735188"/>
              </p:ext>
            </p:extLst>
          </p:nvPr>
        </p:nvGraphicFramePr>
        <p:xfrm>
          <a:off x="2032000" y="1230287"/>
          <a:ext cx="8127996" cy="50042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781778646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6436971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19777395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294212501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99592282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370126276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18589229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15337182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91896476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321134231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52546871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6186520"/>
                    </a:ext>
                  </a:extLst>
                </a:gridCol>
              </a:tblGrid>
              <a:tr h="546485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FF0066"/>
                          </a:solidFill>
                        </a:rPr>
                        <a:t>1 </a:t>
                      </a:r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с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е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к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р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е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FF0066"/>
                          </a:solidFill>
                        </a:rPr>
                        <a:t>2 </a:t>
                      </a:r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т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р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о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м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б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о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FF0066"/>
                          </a:solidFill>
                        </a:rPr>
                        <a:t>3 </a:t>
                      </a:r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н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344233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rgbClr val="3333CC"/>
                          </a:solidFill>
                        </a:rPr>
                        <a:t>с</a:t>
                      </a:r>
                      <a:endParaRPr lang="ru-RU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а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714999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rgbClr val="3333CC"/>
                          </a:solidFill>
                        </a:rPr>
                        <a:t>і</a:t>
                      </a:r>
                      <a:endParaRPr lang="ru-RU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к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701447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rgbClr val="FF0066"/>
                          </a:solidFill>
                        </a:rPr>
                        <a:t>8 </a:t>
                      </a:r>
                      <a:r>
                        <a:rPr lang="uk-UA" b="1" dirty="0" smtClean="0">
                          <a:solidFill>
                            <a:srgbClr val="3333CC"/>
                          </a:solidFill>
                        </a:rPr>
                        <a:t>л</a:t>
                      </a:r>
                      <a:endParaRPr lang="ru-RU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л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640006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rgbClr val="3333CC"/>
                          </a:solidFill>
                        </a:rPr>
                        <a:t>а</a:t>
                      </a:r>
                      <a:endParaRPr lang="ru-RU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е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326321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rgbClr val="3333CC"/>
                          </a:solidFill>
                        </a:rPr>
                        <a:t>д</a:t>
                      </a:r>
                      <a:endParaRPr lang="ru-RU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FF0066"/>
                          </a:solidFill>
                        </a:rPr>
                        <a:t>4 </a:t>
                      </a:r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п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775452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rgbClr val="3333CC"/>
                          </a:solidFill>
                        </a:rPr>
                        <a:t>н</a:t>
                      </a:r>
                      <a:endParaRPr lang="ru-RU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о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849225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rgbClr val="3333CC"/>
                          </a:solidFill>
                        </a:rPr>
                        <a:t>а</a:t>
                      </a:r>
                      <a:endParaRPr lang="ru-RU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р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715515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rgbClr val="FF0066"/>
                          </a:solidFill>
                        </a:rPr>
                        <a:t>7 </a:t>
                      </a:r>
                      <a:r>
                        <a:rPr lang="uk-UA" b="1" dirty="0" smtClean="0">
                          <a:solidFill>
                            <a:srgbClr val="3333CC"/>
                          </a:solidFill>
                        </a:rPr>
                        <a:t>с</a:t>
                      </a:r>
                      <a:endParaRPr lang="ru-RU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ц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148822"/>
                  </a:ext>
                </a:extLst>
              </a:tr>
              <a:tr h="495308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rgbClr val="3333CC"/>
                          </a:solidFill>
                        </a:rPr>
                        <a:t>и</a:t>
                      </a:r>
                      <a:endParaRPr lang="ru-RU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FF0066"/>
                          </a:solidFill>
                        </a:rPr>
                        <a:t>6 </a:t>
                      </a:r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м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ь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л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е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с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н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FF0066"/>
                          </a:solidFill>
                        </a:rPr>
                        <a:t>5 </a:t>
                      </a:r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а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н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я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л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3333CC"/>
                          </a:solidFill>
                        </a:rPr>
                        <a:t>е</a:t>
                      </a:r>
                      <a:endParaRPr lang="ru-RU" sz="2000" b="1" dirty="0">
                        <a:solidFill>
                          <a:srgbClr val="33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718195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575" y="1774417"/>
            <a:ext cx="6741621" cy="397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753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nesvetovye-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1052513"/>
            <a:ext cx="208915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627" name="Picture 3" descr="So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8" y="981076"/>
            <a:ext cx="2743200" cy="309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628" name="Picture 4" descr="I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6" y="4365626"/>
            <a:ext cx="2232025" cy="215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629" name="Picture 5" descr="images (9)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4" y="4724401"/>
            <a:ext cx="1800225" cy="159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630" name="Picture 6" descr="img-thing (1)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4797425"/>
            <a:ext cx="1346200" cy="11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89909" y="289173"/>
            <a:ext cx="6328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i="1" dirty="0" smtClean="0">
                <a:solidFill>
                  <a:srgbClr val="3333CC"/>
                </a:solidFill>
              </a:rPr>
              <a:t>Розгадай ребус</a:t>
            </a:r>
            <a:endParaRPr lang="ru-RU" sz="4800" b="1" i="1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79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4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4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1546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46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WordArt 2"/>
          <p:cNvSpPr>
            <a:spLocks noChangeArrowheads="1" noChangeShapeType="1" noTextEdit="1"/>
          </p:cNvSpPr>
          <p:nvPr/>
        </p:nvSpPr>
        <p:spPr bwMode="auto">
          <a:xfrm>
            <a:off x="4079875" y="333375"/>
            <a:ext cx="4465638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FF"/>
                    </a:gs>
                    <a:gs pos="100000">
                      <a:srgbClr val="FF00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r="100000" b="100000"/>
                  </a:path>
                </a:gra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Відповідь:</a:t>
            </a:r>
          </a:p>
        </p:txBody>
      </p:sp>
      <p:pic>
        <p:nvPicPr>
          <p:cNvPr id="140291" name="Picture 3" descr="miniatyura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6" y="3213100"/>
            <a:ext cx="2847975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292" name="AutoShape 4"/>
          <p:cNvSpPr>
            <a:spLocks noChangeArrowheads="1"/>
          </p:cNvSpPr>
          <p:nvPr/>
        </p:nvSpPr>
        <p:spPr bwMode="auto">
          <a:xfrm>
            <a:off x="2027239" y="1187450"/>
            <a:ext cx="4751387" cy="3600450"/>
          </a:xfrm>
          <a:prstGeom prst="cloudCallout">
            <a:avLst>
              <a:gd name="adj1" fmla="val 68611"/>
              <a:gd name="adj2" fmla="val 28926"/>
            </a:avLst>
          </a:prstGeom>
          <a:gradFill rotWithShape="1">
            <a:gsLst>
              <a:gs pos="0">
                <a:srgbClr val="FF99FF"/>
              </a:gs>
              <a:gs pos="100000">
                <a:srgbClr val="FF99FF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77825" indent="-377825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altLang="ru-RU">
              <a:effectLst>
                <a:outerShdw blurRad="38100" dist="38100" dir="2700000" algn="tl">
                  <a:srgbClr val="FFFFFF"/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140294" name="WordArt 6"/>
          <p:cNvSpPr>
            <a:spLocks noChangeArrowheads="1" noChangeShapeType="1" noTextEdit="1"/>
          </p:cNvSpPr>
          <p:nvPr/>
        </p:nvSpPr>
        <p:spPr bwMode="auto">
          <a:xfrm>
            <a:off x="3071813" y="2349501"/>
            <a:ext cx="2861396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АСОЛЬ</a:t>
            </a:r>
            <a:endParaRPr lang="ru-RU" sz="3600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10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0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4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5" y="521777"/>
            <a:ext cx="5320145" cy="53676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59" y="613064"/>
            <a:ext cx="5846154" cy="496685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57353" y="290945"/>
            <a:ext cx="4439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Намалюй малюнок до твору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129265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" y="0"/>
            <a:ext cx="12115801" cy="6796449"/>
          </a:xfrm>
        </p:spPr>
      </p:pic>
      <p:sp>
        <p:nvSpPr>
          <p:cNvPr id="5" name="TextBox 4"/>
          <p:cNvSpPr txBox="1"/>
          <p:nvPr/>
        </p:nvSpPr>
        <p:spPr>
          <a:xfrm>
            <a:off x="38099" y="976745"/>
            <a:ext cx="3941619" cy="3046988"/>
          </a:xfrm>
          <a:prstGeom prst="rect">
            <a:avLst/>
          </a:prstGeom>
          <a:noFill/>
          <a:ln>
            <a:solidFill>
              <a:schemeClr val="accent1"/>
            </a:solidFill>
          </a:ln>
          <a:scene3d>
            <a:camera prst="isometricRightUp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uk-UA" sz="4800" b="1" i="1" dirty="0" smtClean="0">
                <a:solidFill>
                  <a:schemeClr val="bg1"/>
                </a:solidFill>
              </a:rPr>
              <a:t>Мрійте, адже мрії збуваються!</a:t>
            </a:r>
          </a:p>
          <a:p>
            <a:pPr algn="ctr"/>
            <a:endParaRPr lang="ru-RU" sz="4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986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</TotalTime>
  <Words>430</Words>
  <Application>Microsoft Office PowerPoint</Application>
  <PresentationFormat>Широкоэкранный</PresentationFormat>
  <Paragraphs>162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Impact</vt:lpstr>
      <vt:lpstr>Thorndale</vt:lpstr>
      <vt:lpstr>Times New Roman</vt:lpstr>
      <vt:lpstr>Verdana</vt:lpstr>
      <vt:lpstr>Тема Office</vt:lpstr>
      <vt:lpstr>Презентация PowerPoint</vt:lpstr>
      <vt:lpstr>  Потрібно вірити в можливість щастя, аби бути щасливим.                                            Л. Толстой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Проблема твору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Анжела Шевченко</dc:creator>
  <cp:lastModifiedBy>Oksana</cp:lastModifiedBy>
  <cp:revision>38</cp:revision>
  <dcterms:created xsi:type="dcterms:W3CDTF">2020-03-27T23:24:13Z</dcterms:created>
  <dcterms:modified xsi:type="dcterms:W3CDTF">2022-02-08T08:10:40Z</dcterms:modified>
</cp:coreProperties>
</file>