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59" r:id="rId11"/>
    <p:sldId id="260" r:id="rId12"/>
    <p:sldId id="261" r:id="rId13"/>
    <p:sldId id="262" r:id="rId14"/>
    <p:sldId id="263" r:id="rId15"/>
    <p:sldId id="265" r:id="rId16"/>
    <p:sldId id="269" r:id="rId17"/>
    <p:sldId id="264" r:id="rId18"/>
    <p:sldId id="266" r:id="rId19"/>
    <p:sldId id="271" r:id="rId20"/>
    <p:sldId id="274" r:id="rId21"/>
    <p:sldId id="272" r:id="rId22"/>
    <p:sldId id="273" r:id="rId23"/>
    <p:sldId id="276" r:id="rId24"/>
    <p:sldId id="275" r:id="rId25"/>
    <p:sldId id="277" r:id="rId26"/>
    <p:sldId id="268" r:id="rId27"/>
    <p:sldId id="27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993300"/>
    <a:srgbClr val="9933FF"/>
    <a:srgbClr val="FF3399"/>
    <a:srgbClr val="00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853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65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564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79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15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81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3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694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710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74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52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6A9F4-EB84-472C-A8B7-EBDF05FB3D95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77575-3ADD-4205-A5DD-D01E41D70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595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infokava.com/61268-uzhe-izvestno-imya-novogo-veduschego-programmy-revizor.html" TargetMode="External"/><Relationship Id="rId3" Type="http://schemas.openxmlformats.org/officeDocument/2006/relationships/hyperlink" Target="http://www.playbuzz.com/anastasiab21/10-18-2016-5-29-38-pm" TargetMode="External"/><Relationship Id="rId7" Type="http://schemas.openxmlformats.org/officeDocument/2006/relationships/hyperlink" Target="https://clib.yar.ru/teatr-osobyj-i-prekrasnyj-mir/" TargetMode="External"/><Relationship Id="rId2" Type="http://schemas.openxmlformats.org/officeDocument/2006/relationships/hyperlink" Target="https://sites.google.com/site/virtualnyjurokslovesnosti/literatura/8-klass/n-v-gogol-komedia-revizo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it.drofa-ventana.ru/pisatel-pushkin/" TargetMode="External"/><Relationship Id="rId5" Type="http://schemas.openxmlformats.org/officeDocument/2006/relationships/hyperlink" Target="https://www.google.com.ua/url?sa=i&amp;rct=j&amp;q=&amp;esrc=s&amp;source=images&amp;cd=&amp;ved=0ahUKEwjFgf2H6drYAhXBPZoKHd99BW0QjxwIAw&amp;url=http://www.rivne1.tv/Info/?id%3D40692&amp;psig=AOvVaw1hUx8qc022XJruvcD3NFaF&amp;ust=1516134975858251" TargetMode="External"/><Relationship Id="rId4" Type="http://schemas.openxmlformats.org/officeDocument/2006/relationships/hyperlink" Target="http://rushist.com/index.php/rus-literature/3124-gogol-revizor-chitat" TargetMode="External"/><Relationship Id="rId9" Type="http://schemas.openxmlformats.org/officeDocument/2006/relationships/hyperlink" Target="http://koroteckie.com/zerkal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0903172">
            <a:off x="119705" y="1202548"/>
            <a:ext cx="8131810" cy="2016224"/>
          </a:xfrm>
        </p:spPr>
        <p:txBody>
          <a:bodyPr>
            <a:noAutofit/>
          </a:bodyPr>
          <a:lstStyle/>
          <a:p>
            <a:r>
              <a:rPr lang="uk-UA" sz="6000" b="1" i="1" dirty="0" smtClean="0">
                <a:solidFill>
                  <a:srgbClr val="663300"/>
                </a:solidFill>
              </a:rPr>
              <a:t>Урок- </a:t>
            </a:r>
            <a:r>
              <a:rPr lang="uk-UA" sz="6000" b="1" i="1" dirty="0" err="1" smtClean="0">
                <a:solidFill>
                  <a:srgbClr val="663300"/>
                </a:solidFill>
              </a:rPr>
              <a:t>кроссенс</a:t>
            </a:r>
            <a:r>
              <a:rPr lang="uk-UA" sz="6000" b="1" i="1" dirty="0" smtClean="0">
                <a:solidFill>
                  <a:srgbClr val="663300"/>
                </a:solidFill>
              </a:rPr>
              <a:t> </a:t>
            </a:r>
            <a:br>
              <a:rPr lang="uk-UA" sz="6000" b="1" i="1" dirty="0" smtClean="0">
                <a:solidFill>
                  <a:srgbClr val="663300"/>
                </a:solidFill>
              </a:rPr>
            </a:br>
            <a:r>
              <a:rPr lang="uk-UA" sz="6000" b="1" i="1" dirty="0" smtClean="0">
                <a:solidFill>
                  <a:srgbClr val="663300"/>
                </a:solidFill>
              </a:rPr>
              <a:t>за комедією </a:t>
            </a:r>
            <a:r>
              <a:rPr lang="uk-UA" sz="6000" b="1" i="1" dirty="0" err="1" smtClean="0">
                <a:solidFill>
                  <a:srgbClr val="663300"/>
                </a:solidFill>
              </a:rPr>
              <a:t>М.В.Гоголя</a:t>
            </a:r>
            <a:r>
              <a:rPr lang="uk-UA" sz="6000" b="1" i="1" dirty="0" smtClean="0">
                <a:solidFill>
                  <a:srgbClr val="663300"/>
                </a:solidFill>
              </a:rPr>
              <a:t> </a:t>
            </a:r>
            <a:r>
              <a:rPr lang="uk-UA" sz="7200" b="1" i="1" dirty="0" smtClean="0">
                <a:solidFill>
                  <a:srgbClr val="663300"/>
                </a:solidFill>
              </a:rPr>
              <a:t>«Ревізор»</a:t>
            </a:r>
            <a:endParaRPr lang="uk-UA" sz="7200" b="1" i="1" dirty="0">
              <a:solidFill>
                <a:srgbClr val="6633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4005064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Підготувала учитель зарубіжної літератури Смілянської загальноосвітньої </a:t>
            </a:r>
          </a:p>
          <a:p>
            <a:pPr algn="ctr"/>
            <a:r>
              <a:rPr lang="uk-UA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 І-ІІІ ступенів №1</a:t>
            </a:r>
          </a:p>
          <a:p>
            <a:pPr algn="ctr"/>
            <a:r>
              <a:rPr lang="uk-UA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Скубенко</a:t>
            </a:r>
            <a:r>
              <a:rPr lang="uk-UA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Тетяна Миколаївна</a:t>
            </a:r>
            <a:endParaRPr lang="ru-RU" b="1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86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564" y="-12536"/>
            <a:ext cx="8229600" cy="940966"/>
          </a:xfrm>
        </p:spPr>
        <p:txBody>
          <a:bodyPr/>
          <a:lstStyle/>
          <a:p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М.В.Гоголь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Результат пошуку зображень за запитом &quot;портрет гоголя&quot;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246" y="836712"/>
            <a:ext cx="5332236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372112" y="6021288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1809 —1852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12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Таня\Desktop\урок\0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32655"/>
            <a:ext cx="4581817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Таня\Desktop\урок\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878" y="332655"/>
            <a:ext cx="4731958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65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Таня\Desktop\урок\00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32656"/>
            <a:ext cx="4731958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Таня\Desktop\урок\0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909" y="260648"/>
            <a:ext cx="4731959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79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Таня\Desktop\урок\00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60648"/>
            <a:ext cx="4731958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Таня\Desktop\урок\0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0648"/>
            <a:ext cx="4731959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34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Таня\Desktop\урок\000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60648"/>
            <a:ext cx="4731958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Таня\Desktop\урок\0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0648"/>
            <a:ext cx="4731959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37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09" y="260648"/>
            <a:ext cx="4581817" cy="61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777" y="188640"/>
            <a:ext cx="4581544" cy="61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2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Таня\Desktop\урок\0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636" y="0"/>
            <a:ext cx="4581818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588" y="2834291"/>
            <a:ext cx="5773412" cy="402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309936"/>
            <a:ext cx="426085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347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6672"/>
            <a:ext cx="4581818" cy="61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68300"/>
            <a:ext cx="4584700" cy="612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365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-171400"/>
            <a:ext cx="8229600" cy="1143000"/>
          </a:xfrm>
        </p:spPr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   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О.С.Пушкін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Результат пошуку зображень за запитом &quot;портрет пушкіна&quot;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836712"/>
            <a:ext cx="4158441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891640" y="6021288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1799-1837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50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Творча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п’єси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764704"/>
            <a:ext cx="525658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64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115212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жанру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64704"/>
            <a:ext cx="5616624" cy="5200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369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83568" y="119675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</a:rPr>
              <a:t>Трагедія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370537">
            <a:off x="5777782" y="5008248"/>
            <a:ext cx="2056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rgbClr val="FF0000"/>
                </a:solidFill>
              </a:rPr>
              <a:t>К</a:t>
            </a:r>
            <a:r>
              <a:rPr lang="uk-UA" sz="3600" b="1" dirty="0" smtClean="0">
                <a:solidFill>
                  <a:srgbClr val="FF0000"/>
                </a:solidFill>
              </a:rPr>
              <a:t>омедія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315449">
            <a:off x="7022095" y="1316308"/>
            <a:ext cx="162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50"/>
                </a:solidFill>
              </a:rPr>
              <a:t>Драма</a:t>
            </a:r>
          </a:p>
        </p:txBody>
      </p:sp>
      <p:sp>
        <p:nvSpPr>
          <p:cNvPr id="8" name="TextBox 7"/>
          <p:cNvSpPr txBox="1"/>
          <p:nvPr/>
        </p:nvSpPr>
        <p:spPr>
          <a:xfrm rot="21180231">
            <a:off x="3166108" y="2069756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/>
              <a:t>П’єса</a:t>
            </a:r>
            <a:endParaRPr lang="ru-R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364854" y="1618678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>
                <a:solidFill>
                  <a:srgbClr val="00B0F0"/>
                </a:solidFill>
              </a:rPr>
              <a:t>Діалог</a:t>
            </a:r>
            <a:endParaRPr lang="ru-RU" sz="3600" b="1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20374387">
            <a:off x="688837" y="4345609"/>
            <a:ext cx="2202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</a:rPr>
              <a:t>Монолог </a:t>
            </a:r>
          </a:p>
        </p:txBody>
      </p:sp>
      <p:sp>
        <p:nvSpPr>
          <p:cNvPr id="11" name="TextBox 10"/>
          <p:cNvSpPr txBox="1"/>
          <p:nvPr/>
        </p:nvSpPr>
        <p:spPr>
          <a:xfrm rot="689119">
            <a:off x="3432464" y="4194695"/>
            <a:ext cx="2205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Ремарка</a:t>
            </a:r>
          </a:p>
        </p:txBody>
      </p:sp>
      <p:sp>
        <p:nvSpPr>
          <p:cNvPr id="12" name="TextBox 11"/>
          <p:cNvSpPr txBox="1"/>
          <p:nvPr/>
        </p:nvSpPr>
        <p:spPr>
          <a:xfrm rot="19550209">
            <a:off x="1065826" y="2470269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Конфлікт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5856" y="3140968"/>
            <a:ext cx="2837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chemeClr val="accent6"/>
                </a:solidFill>
              </a:rPr>
              <a:t>Мізансце́на</a:t>
            </a:r>
            <a:endParaRPr lang="ru-RU" sz="3600" b="1" dirty="0">
              <a:solidFill>
                <a:schemeClr val="accent6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20929779">
            <a:off x="1249208" y="3464132"/>
            <a:ext cx="1968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CC"/>
                </a:solidFill>
              </a:rPr>
              <a:t>Сюжет</a:t>
            </a:r>
          </a:p>
        </p:txBody>
      </p:sp>
      <p:sp>
        <p:nvSpPr>
          <p:cNvPr id="15" name="TextBox 14"/>
          <p:cNvSpPr txBox="1"/>
          <p:nvPr/>
        </p:nvSpPr>
        <p:spPr>
          <a:xfrm rot="709494">
            <a:off x="5437493" y="2666490"/>
            <a:ext cx="2736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>
                <a:solidFill>
                  <a:srgbClr val="FF3399"/>
                </a:solidFill>
              </a:rPr>
              <a:t>Експозиція</a:t>
            </a:r>
            <a:endParaRPr lang="ru-RU" sz="3600" b="1" dirty="0">
              <a:solidFill>
                <a:srgbClr val="FF339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349452">
            <a:off x="6399543" y="3916942"/>
            <a:ext cx="2112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>
                <a:solidFill>
                  <a:srgbClr val="9933FF"/>
                </a:solidFill>
              </a:rPr>
              <a:t>Зав’язка</a:t>
            </a:r>
            <a:endParaRPr lang="ru-RU" sz="3600" b="1" dirty="0">
              <a:solidFill>
                <a:srgbClr val="9933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739209">
            <a:off x="2691900" y="1156754"/>
            <a:ext cx="2772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>
                <a:solidFill>
                  <a:srgbClr val="993300"/>
                </a:solidFill>
              </a:rPr>
              <a:t>Кульмінація</a:t>
            </a:r>
            <a:endParaRPr lang="ru-RU" sz="3600" b="1" dirty="0">
              <a:solidFill>
                <a:srgbClr val="9933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06174" y="5008247"/>
            <a:ext cx="2288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>
                <a:solidFill>
                  <a:srgbClr val="66FF33"/>
                </a:solidFill>
              </a:rPr>
              <a:t>Розв’язка</a:t>
            </a:r>
            <a:endParaRPr lang="ru-RU" sz="3600" b="1" dirty="0">
              <a:solidFill>
                <a:srgbClr val="66FF3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0144" y="0"/>
            <a:ext cx="5518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Словникова робота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60006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1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24744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Епіграф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6822237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602128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 зеркало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неча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пенять, коли рожа крива»</a:t>
            </a:r>
          </a:p>
          <a:p>
            <a:pPr algn="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прислів’я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58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24744"/>
          </a:xfrm>
        </p:spPr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Галерея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героїв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676585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09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048"/>
            <a:ext cx="8229600" cy="778098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Образ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Хлєстакова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08720"/>
            <a:ext cx="5472608" cy="51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65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Повітове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містечко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6408712" cy="510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10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48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«…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честное, благородное лицо был …»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40768"/>
            <a:ext cx="5472608" cy="4587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6093296"/>
            <a:ext cx="5184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СМІХ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74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 «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себе»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за комедією </a:t>
            </a:r>
            <a:r>
              <a:rPr lang="uk-UA" dirty="0" err="1" smtClean="0"/>
              <a:t>М.Гоголя</a:t>
            </a:r>
            <a:r>
              <a:rPr lang="uk-UA" dirty="0" smtClean="0"/>
              <a:t> «Ревізор</a:t>
            </a:r>
            <a:r>
              <a:rPr lang="uk-UA" dirty="0" smtClean="0"/>
              <a:t>»</a:t>
            </a:r>
            <a:endParaRPr lang="uk-UA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00808"/>
            <a:ext cx="6863478" cy="5155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2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589240"/>
            <a:ext cx="91440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1. Коли Гоголь завершив </a:t>
            </a:r>
            <a:r>
              <a:rPr lang="ru-RU" sz="3200" dirty="0" err="1" smtClean="0"/>
              <a:t>написання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комедії</a:t>
            </a:r>
            <a:r>
              <a:rPr lang="ru-RU" sz="3200" dirty="0" smtClean="0"/>
              <a:t> «</a:t>
            </a:r>
            <a:r>
              <a:rPr lang="ru-RU" sz="3200" dirty="0" err="1" smtClean="0"/>
              <a:t>Ревізор</a:t>
            </a:r>
            <a:r>
              <a:rPr lang="ru-RU" sz="3200" dirty="0" smtClean="0"/>
              <a:t>»?</a:t>
            </a:r>
            <a:br>
              <a:rPr lang="ru-RU" sz="3200" dirty="0" smtClean="0"/>
            </a:br>
            <a:r>
              <a:rPr lang="ru-RU" sz="3200" dirty="0" smtClean="0"/>
              <a:t>А) у 1825р. ; б) у 1835 р.; в) у 1845 р.</a:t>
            </a:r>
            <a:endParaRPr lang="ru-RU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0"/>
            <a:ext cx="4104456" cy="543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0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6076" y="5517232"/>
            <a:ext cx="8229600" cy="1340768"/>
          </a:xfrm>
        </p:spPr>
        <p:txBody>
          <a:bodyPr>
            <a:noAutofit/>
          </a:bodyPr>
          <a:lstStyle/>
          <a:p>
            <a:r>
              <a:rPr lang="uk-UA" sz="3200" dirty="0" smtClean="0"/>
              <a:t>2. Прізвище </a:t>
            </a:r>
            <a:r>
              <a:rPr lang="uk-UA" sz="3200" dirty="0" err="1" smtClean="0"/>
              <a:t>городничого</a:t>
            </a:r>
            <a:r>
              <a:rPr lang="uk-UA" sz="3200" dirty="0"/>
              <a:t>:</a:t>
            </a:r>
            <a:br>
              <a:rPr lang="uk-UA" sz="3200" dirty="0"/>
            </a:br>
            <a:r>
              <a:rPr lang="uk-UA" sz="3200" dirty="0"/>
              <a:t>а) </a:t>
            </a:r>
            <a:r>
              <a:rPr lang="uk-UA" sz="3200" dirty="0" err="1" smtClean="0"/>
              <a:t>Сквозник</a:t>
            </a:r>
            <a:r>
              <a:rPr lang="uk-UA" sz="3200" dirty="0"/>
              <a:t>-Дмухановський; </a:t>
            </a: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>б</a:t>
            </a:r>
            <a:r>
              <a:rPr lang="uk-UA" sz="3200" dirty="0"/>
              <a:t>) </a:t>
            </a:r>
            <a:r>
              <a:rPr lang="uk-UA" sz="3200" dirty="0" err="1" smtClean="0"/>
              <a:t>Хлопов</a:t>
            </a:r>
            <a:r>
              <a:rPr lang="uk-UA" sz="3200" dirty="0" smtClean="0"/>
              <a:t>; в) </a:t>
            </a:r>
            <a:r>
              <a:rPr lang="uk-UA" sz="3200" dirty="0" err="1" smtClean="0"/>
              <a:t>Ляпкін-Тяпкін</a:t>
            </a:r>
            <a:endParaRPr lang="ru-RU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0"/>
            <a:ext cx="7416824" cy="5571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76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5892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3. У якому місті відбуваються події?</a:t>
            </a:r>
            <a:br>
              <a:rPr lang="uk-UA" dirty="0" smtClean="0"/>
            </a:br>
            <a:r>
              <a:rPr lang="uk-UA" dirty="0" smtClean="0"/>
              <a:t>а)Рязань ; б)</a:t>
            </a:r>
            <a:r>
              <a:rPr lang="en-US" dirty="0" smtClean="0"/>
              <a:t>N</a:t>
            </a:r>
            <a:r>
              <a:rPr lang="uk-UA" dirty="0" smtClean="0"/>
              <a:t>; в)</a:t>
            </a:r>
            <a:r>
              <a:rPr lang="ru-RU" dirty="0" smtClean="0"/>
              <a:t>Москва</a:t>
            </a:r>
            <a:r>
              <a:rPr lang="uk-UA" dirty="0" smtClean="0"/>
              <a:t> .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336002" cy="550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21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6895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4. Як звати слугу Хлестакова?</a:t>
            </a:r>
            <a:br>
              <a:rPr lang="uk-UA" dirty="0" smtClean="0"/>
            </a:br>
            <a:r>
              <a:rPr lang="uk-UA" dirty="0" smtClean="0"/>
              <a:t>а)Осип; б)Тихон; в)Захар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653"/>
            <a:ext cx="7346744" cy="549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951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589240"/>
            <a:ext cx="9144000" cy="1143000"/>
          </a:xfrm>
        </p:spPr>
        <p:txBody>
          <a:bodyPr>
            <a:noAutofit/>
          </a:bodyPr>
          <a:lstStyle/>
          <a:p>
            <a:r>
              <a:rPr lang="uk-UA" sz="3200" dirty="0" smtClean="0"/>
              <a:t>5. До якого соціального стану належить Хлестаков?</a:t>
            </a:r>
            <a:br>
              <a:rPr lang="uk-UA" sz="3200" dirty="0" smtClean="0"/>
            </a:br>
            <a:r>
              <a:rPr lang="uk-UA" sz="3200" dirty="0" smtClean="0"/>
              <a:t>а)дворянин;   б)міщанин;   в)купець</a:t>
            </a:r>
            <a:endParaRPr lang="ru-RU" sz="3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6972266" cy="52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37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589240"/>
            <a:ext cx="9273208" cy="1143000"/>
          </a:xfrm>
        </p:spPr>
        <p:txBody>
          <a:bodyPr>
            <a:normAutofit/>
          </a:bodyPr>
          <a:lstStyle/>
          <a:p>
            <a:r>
              <a:rPr lang="uk-UA" sz="3200" dirty="0" smtClean="0"/>
              <a:t>6. </a:t>
            </a:r>
            <a:r>
              <a:rPr lang="uk-UA" sz="3200" dirty="0" err="1" smtClean="0"/>
              <a:t>Добчинський</a:t>
            </a:r>
            <a:r>
              <a:rPr lang="uk-UA" sz="3200" dirty="0" smtClean="0"/>
              <a:t> і </a:t>
            </a:r>
            <a:r>
              <a:rPr lang="uk-UA" sz="3200" dirty="0" err="1" smtClean="0"/>
              <a:t>Бобчинський</a:t>
            </a:r>
            <a:r>
              <a:rPr lang="uk-UA" sz="3200" dirty="0" smtClean="0"/>
              <a:t> – це…</a:t>
            </a:r>
            <a:br>
              <a:rPr lang="uk-UA" sz="3200" dirty="0" smtClean="0"/>
            </a:br>
            <a:r>
              <a:rPr lang="uk-UA" sz="3200" dirty="0" smtClean="0"/>
              <a:t>а)поміщики ;  б)купці ; в)секретарі </a:t>
            </a:r>
            <a:r>
              <a:rPr lang="uk-UA" sz="3200" dirty="0" err="1" smtClean="0"/>
              <a:t>городничого</a:t>
            </a:r>
            <a:endParaRPr lang="ru-RU" sz="32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936"/>
            <a:ext cx="7272808" cy="5454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9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І </a:t>
            </a:r>
            <a:r>
              <a:rPr lang="ru-RU" dirty="0" err="1" smtClean="0"/>
              <a:t>творча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: «</a:t>
            </a:r>
            <a:r>
              <a:rPr lang="ru-RU" dirty="0" err="1" smtClean="0"/>
              <a:t>Оформити</a:t>
            </a:r>
            <a:r>
              <a:rPr lang="ru-RU" dirty="0" smtClean="0"/>
              <a:t> </a:t>
            </a:r>
            <a:r>
              <a:rPr lang="ru-RU" dirty="0" err="1" smtClean="0"/>
              <a:t>афішу</a:t>
            </a:r>
            <a:r>
              <a:rPr lang="ru-RU" dirty="0" smtClean="0"/>
              <a:t> до </a:t>
            </a:r>
            <a:r>
              <a:rPr lang="ru-RU" dirty="0" err="1" smtClean="0"/>
              <a:t>п'єси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ІІ </a:t>
            </a:r>
            <a:r>
              <a:rPr lang="ru-RU" dirty="0" err="1" smtClean="0"/>
              <a:t>творча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: «</a:t>
            </a:r>
            <a:r>
              <a:rPr lang="ru-RU" dirty="0" err="1" smtClean="0"/>
              <a:t>Зробити</a:t>
            </a:r>
            <a:r>
              <a:rPr lang="ru-RU" dirty="0" smtClean="0"/>
              <a:t> </a:t>
            </a:r>
            <a:r>
              <a:rPr lang="ru-RU" dirty="0" err="1" smtClean="0"/>
              <a:t>програмку</a:t>
            </a:r>
            <a:r>
              <a:rPr lang="ru-RU" dirty="0" smtClean="0"/>
              <a:t> до </a:t>
            </a:r>
            <a:r>
              <a:rPr lang="ru-RU" dirty="0" err="1" smtClean="0"/>
              <a:t>вистави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ІІІ </a:t>
            </a:r>
            <a:r>
              <a:rPr lang="ru-RU" dirty="0" err="1" smtClean="0"/>
              <a:t>творча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: «</a:t>
            </a:r>
            <a:r>
              <a:rPr lang="ru-RU" dirty="0" err="1" smtClean="0"/>
              <a:t>Намалювати</a:t>
            </a:r>
            <a:r>
              <a:rPr lang="ru-RU" dirty="0" smtClean="0"/>
              <a:t> </a:t>
            </a:r>
            <a:r>
              <a:rPr lang="ru-RU" dirty="0" err="1" smtClean="0"/>
              <a:t>ілюстрації</a:t>
            </a:r>
            <a:r>
              <a:rPr lang="ru-RU" dirty="0" smtClean="0"/>
              <a:t> до </a:t>
            </a:r>
            <a:r>
              <a:rPr lang="ru-RU" dirty="0" err="1" smtClean="0"/>
              <a:t>п'єси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І</a:t>
            </a:r>
            <a:r>
              <a:rPr lang="en-US" dirty="0" smtClean="0"/>
              <a:t>V </a:t>
            </a:r>
            <a:r>
              <a:rPr lang="ru-RU" dirty="0" err="1" smtClean="0"/>
              <a:t>творча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: «Провести </a:t>
            </a:r>
            <a:r>
              <a:rPr lang="ru-RU" dirty="0" err="1" smtClean="0"/>
              <a:t>дослідження</a:t>
            </a:r>
            <a:r>
              <a:rPr lang="ru-RU" dirty="0" smtClean="0"/>
              <a:t> «</a:t>
            </a:r>
            <a:r>
              <a:rPr lang="ru-RU" dirty="0" err="1" smtClean="0"/>
              <a:t>Характери</a:t>
            </a:r>
            <a:r>
              <a:rPr lang="ru-RU" dirty="0" smtClean="0"/>
              <a:t> і </a:t>
            </a:r>
            <a:r>
              <a:rPr lang="ru-RU" dirty="0" err="1" smtClean="0"/>
              <a:t>портрети</a:t>
            </a:r>
            <a:r>
              <a:rPr lang="ru-RU" dirty="0" smtClean="0"/>
              <a:t>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209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 джерела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8856984" cy="5949280"/>
          </a:xfrm>
        </p:spPr>
        <p:txBody>
          <a:bodyPr>
            <a:normAutofit/>
          </a:bodyPr>
          <a:lstStyle/>
          <a:p>
            <a:r>
              <a:rPr lang="en-US" sz="2000" dirty="0" smtClean="0">
                <a:hlinkClick r:id="rId2"/>
              </a:rPr>
              <a:t>https://sites.google.com/site/virtualnyjurokslovesnosti/literatura/8-klass/n-v-gogol-komedia-revizor</a:t>
            </a:r>
            <a:endParaRPr lang="uk-UA" sz="2000" dirty="0" smtClean="0"/>
          </a:p>
          <a:p>
            <a:r>
              <a:rPr lang="en-US" sz="2000" dirty="0" smtClean="0">
                <a:hlinkClick r:id="rId3"/>
              </a:rPr>
              <a:t>http://www.playbuzz.com/anastasiab21/10-18-2016-5-29-38-pm</a:t>
            </a:r>
            <a:endParaRPr lang="uk-UA" sz="2000" dirty="0" smtClean="0"/>
          </a:p>
          <a:p>
            <a:r>
              <a:rPr lang="uk-UA" sz="2000" dirty="0" err="1" smtClean="0"/>
              <a:t>Русская</a:t>
            </a:r>
            <a:r>
              <a:rPr lang="uk-UA" sz="2000" dirty="0" smtClean="0"/>
              <a:t> </a:t>
            </a:r>
            <a:r>
              <a:rPr lang="uk-UA" sz="2000" dirty="0" err="1" smtClean="0"/>
              <a:t>историческая</a:t>
            </a:r>
            <a:r>
              <a:rPr lang="uk-UA" sz="2000" dirty="0" smtClean="0"/>
              <a:t> </a:t>
            </a:r>
            <a:r>
              <a:rPr lang="uk-UA" sz="2000" dirty="0" err="1" smtClean="0"/>
              <a:t>библиотека</a:t>
            </a:r>
            <a:r>
              <a:rPr lang="uk-UA" sz="2000" dirty="0" smtClean="0"/>
              <a:t>. Гоголь «</a:t>
            </a:r>
            <a:r>
              <a:rPr lang="uk-UA" sz="2000" dirty="0" err="1" smtClean="0"/>
              <a:t>Ревизор</a:t>
            </a:r>
            <a:r>
              <a:rPr lang="uk-UA" sz="2000" dirty="0" smtClean="0"/>
              <a:t>». Електронний доступ: </a:t>
            </a:r>
            <a:r>
              <a:rPr lang="en-US" sz="2000" dirty="0" smtClean="0">
                <a:hlinkClick r:id="rId4"/>
              </a:rPr>
              <a:t>http://rushist.com/index.php/rus-literature/3124-gogol-revizor-chitat</a:t>
            </a:r>
            <a:endParaRPr lang="uk-UA" sz="2000" dirty="0" smtClean="0"/>
          </a:p>
          <a:p>
            <a:r>
              <a:rPr lang="en-US" sz="2000" dirty="0" smtClean="0">
                <a:hlinkClick r:id="rId5"/>
              </a:rPr>
              <a:t>https://www.google.com.ua/url?sa=i&amp;rct=j&amp;q=&amp;esrc=s&amp;source=images&amp;cd=&amp;ved=0ahUKEwjFgf2H6drYAhXBPZoKHd99BW0QjxwIAw&amp;url=http%3A%2F%2Fwww.rivne1.tv%2FInfo%2F%3Fid%3D40692&amp;psig=AOvVaw1hUx8qc022XJruvcD3NFaF&amp;ust=1516134975858251</a:t>
            </a:r>
            <a:endParaRPr lang="uk-UA" sz="2000" dirty="0" smtClean="0"/>
          </a:p>
          <a:p>
            <a:r>
              <a:rPr lang="en-US" sz="2000" dirty="0" smtClean="0">
                <a:hlinkClick r:id="rId6"/>
              </a:rPr>
              <a:t>https://lit.drofa-ventana.ru/pisatel-pushkin/</a:t>
            </a:r>
            <a:endParaRPr lang="uk-UA" sz="2000" dirty="0" smtClean="0"/>
          </a:p>
          <a:p>
            <a:r>
              <a:rPr lang="en-US" sz="2000" dirty="0" smtClean="0">
                <a:hlinkClick r:id="rId7"/>
              </a:rPr>
              <a:t>https://clib.yar.ru/teatr-osobyj-i-prekrasnyj-mir/</a:t>
            </a:r>
            <a:endParaRPr lang="uk-UA" sz="2000" dirty="0" smtClean="0"/>
          </a:p>
          <a:p>
            <a:r>
              <a:rPr lang="en-US" sz="2000" dirty="0" smtClean="0">
                <a:hlinkClick r:id="rId8"/>
              </a:rPr>
              <a:t>https://infokava.com/61268-uzhe-izvestno-imya-novogo-veduschego-programmy-revizor.html</a:t>
            </a:r>
            <a:endParaRPr lang="uk-UA" sz="2000" dirty="0" smtClean="0"/>
          </a:p>
          <a:p>
            <a:r>
              <a:rPr lang="en-US" sz="2000" dirty="0" smtClean="0">
                <a:hlinkClick r:id="rId9"/>
              </a:rPr>
              <a:t>http://koroteckie.com/zerkala</a:t>
            </a:r>
            <a:r>
              <a:rPr lang="en-US" sz="2000" dirty="0" smtClean="0">
                <a:hlinkClick r:id="rId9"/>
              </a:rPr>
              <a:t>/</a:t>
            </a:r>
            <a:endParaRPr lang="uk-UA" sz="2000" dirty="0" smtClean="0"/>
          </a:p>
          <a:p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www.playbuzz.com/anastasiab21/10-18-2016-5-29-38-pm</a:t>
            </a:r>
            <a:endParaRPr lang="uk-UA" sz="2000" dirty="0" smtClean="0"/>
          </a:p>
          <a:p>
            <a:endParaRPr lang="uk-UA" sz="2000" dirty="0" smtClean="0"/>
          </a:p>
          <a:p>
            <a:endParaRPr lang="uk-UA" sz="2000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pPr marL="0" indent="0">
              <a:buNone/>
            </a:pPr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6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238</Words>
  <Application>Microsoft Office PowerPoint</Application>
  <PresentationFormat>Экран (4:3)</PresentationFormat>
  <Paragraphs>62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Урок- кроссенс  за комедією М.В.Гоголя «Ревізор»</vt:lpstr>
      <vt:lpstr>М.В.Гоголь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    О.С.Пушкін</vt:lpstr>
      <vt:lpstr>2. Творча історія п’єси</vt:lpstr>
      <vt:lpstr>3. Специфіка жанру </vt:lpstr>
      <vt:lpstr>Презентация PowerPoint</vt:lpstr>
      <vt:lpstr>4. Епіграф</vt:lpstr>
      <vt:lpstr>5. Галерея героїв</vt:lpstr>
      <vt:lpstr>6. Образ Хлєстакова </vt:lpstr>
      <vt:lpstr>7. Повітове містечко N</vt:lpstr>
      <vt:lpstr>8. «…Это честное, благородное лицо был …»</vt:lpstr>
      <vt:lpstr>Тест «Перевір себе»  </vt:lpstr>
      <vt:lpstr>1. Коли Гоголь завершив написання комедії «Ревізор»? А) у 1825р. ; б) у 1835 р.; в) у 1845 р.</vt:lpstr>
      <vt:lpstr>2. Прізвище городничого: а) Сквозник-Дмухановський;  б) Хлопов; в) Ляпкін-Тяпкін</vt:lpstr>
      <vt:lpstr>3. У якому місті відбуваються події? а)Рязань ; б)N; в)Москва .</vt:lpstr>
      <vt:lpstr>4. Як звати слугу Хлестакова? а)Осип; б)Тихон; в)Захар</vt:lpstr>
      <vt:lpstr>5. До якого соціального стану належить Хлестаков? а)дворянин;   б)міщанин;   в)купець</vt:lpstr>
      <vt:lpstr>6. Добчинський і Бобчинський – це… а)поміщики ;  б)купці ; в)секретарі городничого</vt:lpstr>
      <vt:lpstr>Домашнє завдання </vt:lpstr>
      <vt:lpstr>Використані джерела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 кроссенс за комедією М.В.Гоголя «Ревізор».</dc:title>
  <dc:creator>Таня</dc:creator>
  <cp:lastModifiedBy>Таня</cp:lastModifiedBy>
  <cp:revision>28</cp:revision>
  <dcterms:created xsi:type="dcterms:W3CDTF">2018-01-15T18:53:43Z</dcterms:created>
  <dcterms:modified xsi:type="dcterms:W3CDTF">2018-02-04T18:34:32Z</dcterms:modified>
</cp:coreProperties>
</file>