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259" r:id="rId4"/>
    <p:sldId id="258" r:id="rId5"/>
    <p:sldId id="261" r:id="rId6"/>
    <p:sldId id="262" r:id="rId7"/>
    <p:sldId id="266" r:id="rId8"/>
    <p:sldId id="264" r:id="rId9"/>
    <p:sldId id="265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6138E1-6216-42D9-B651-30FBCBD1CEC7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FBEA1CE9-4FB3-450D-9FD0-08148EA2AB18}">
      <dgm:prSet phldrT="[Текст]" custT="1"/>
      <dgm:spPr/>
      <dgm:t>
        <a:bodyPr/>
        <a:lstStyle/>
        <a:p>
          <a:r>
            <a:rPr lang="uk-UA" sz="1100" b="1" dirty="0" smtClean="0"/>
            <a:t>Ключові питання</a:t>
          </a:r>
          <a:endParaRPr lang="uk-UA" sz="1100" b="1" dirty="0"/>
        </a:p>
      </dgm:t>
    </dgm:pt>
    <dgm:pt modelId="{8B622847-C553-4298-B6C1-D241AFC9549B}" type="parTrans" cxnId="{A17ACA91-5CF2-4A21-A35F-C91CB8CB1E0B}">
      <dgm:prSet/>
      <dgm:spPr/>
      <dgm:t>
        <a:bodyPr/>
        <a:lstStyle/>
        <a:p>
          <a:endParaRPr lang="uk-UA"/>
        </a:p>
      </dgm:t>
    </dgm:pt>
    <dgm:pt modelId="{90A2A186-1103-4B97-98D2-48EB8B2E152C}" type="sibTrans" cxnId="{A17ACA91-5CF2-4A21-A35F-C91CB8CB1E0B}">
      <dgm:prSet/>
      <dgm:spPr/>
      <dgm:t>
        <a:bodyPr/>
        <a:lstStyle/>
        <a:p>
          <a:endParaRPr lang="uk-UA"/>
        </a:p>
      </dgm:t>
    </dgm:pt>
    <dgm:pt modelId="{8C0D3378-CFD9-49B0-9550-97C322A6E84F}">
      <dgm:prSet phldrT="[Текст]"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</a:rPr>
            <a:t>Критика аристократії</a:t>
          </a:r>
          <a:endParaRPr lang="uk-UA" sz="1400" b="1" dirty="0">
            <a:solidFill>
              <a:schemeClr val="tx1"/>
            </a:solidFill>
          </a:endParaRPr>
        </a:p>
      </dgm:t>
    </dgm:pt>
    <dgm:pt modelId="{A7F7CC50-F03E-477E-8FED-8CC7AEFD6FA1}" type="parTrans" cxnId="{956DEDD0-8777-43A3-AEF8-BED703110743}">
      <dgm:prSet/>
      <dgm:spPr/>
      <dgm:t>
        <a:bodyPr/>
        <a:lstStyle/>
        <a:p>
          <a:endParaRPr lang="uk-UA"/>
        </a:p>
      </dgm:t>
    </dgm:pt>
    <dgm:pt modelId="{78551A19-604C-4E6C-81C2-19AA248E2883}" type="sibTrans" cxnId="{956DEDD0-8777-43A3-AEF8-BED703110743}">
      <dgm:prSet/>
      <dgm:spPr/>
      <dgm:t>
        <a:bodyPr/>
        <a:lstStyle/>
        <a:p>
          <a:endParaRPr lang="uk-UA"/>
        </a:p>
      </dgm:t>
    </dgm:pt>
    <dgm:pt modelId="{DFDE9122-6CC5-4808-AC44-7975D4AD5B91}">
      <dgm:prSet phldrT="[Текст]"/>
      <dgm:spPr/>
      <dgm:t>
        <a:bodyPr/>
        <a:lstStyle/>
        <a:p>
          <a:r>
            <a:rPr lang="uk-UA" b="1" dirty="0" smtClean="0"/>
            <a:t>Викриття рабського плазування буржуазії перед панівним класом</a:t>
          </a:r>
          <a:endParaRPr lang="uk-UA" b="1" dirty="0"/>
        </a:p>
      </dgm:t>
    </dgm:pt>
    <dgm:pt modelId="{7B04C410-D5B7-4656-8EF4-C6797330D505}" type="parTrans" cxnId="{2B8021BA-FCEC-4D2C-9B22-2AC2EE8EEDF1}">
      <dgm:prSet/>
      <dgm:spPr/>
      <dgm:t>
        <a:bodyPr/>
        <a:lstStyle/>
        <a:p>
          <a:endParaRPr lang="uk-UA"/>
        </a:p>
      </dgm:t>
    </dgm:pt>
    <dgm:pt modelId="{C65786EA-4200-440A-B84D-0985586A7786}" type="sibTrans" cxnId="{2B8021BA-FCEC-4D2C-9B22-2AC2EE8EEDF1}">
      <dgm:prSet/>
      <dgm:spPr/>
      <dgm:t>
        <a:bodyPr/>
        <a:lstStyle/>
        <a:p>
          <a:endParaRPr lang="uk-UA"/>
        </a:p>
      </dgm:t>
    </dgm:pt>
    <dgm:pt modelId="{4AD75A67-545C-42B5-B20D-D94311AB007F}">
      <dgm:prSet phldrT="[Текст]"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</a:rPr>
            <a:t>Зневага представників нижчих станів вищими </a:t>
          </a:r>
        </a:p>
        <a:p>
          <a:r>
            <a:rPr lang="uk-UA" sz="1400" b="1" dirty="0" smtClean="0">
              <a:solidFill>
                <a:schemeClr val="tx1"/>
              </a:solidFill>
            </a:rPr>
            <a:t>(</a:t>
          </a:r>
          <a:r>
            <a:rPr lang="uk-UA" sz="1400" b="1" dirty="0" err="1" smtClean="0">
              <a:solidFill>
                <a:schemeClr val="tx1"/>
              </a:solidFill>
            </a:rPr>
            <a:t>Дорант</a:t>
          </a:r>
          <a:r>
            <a:rPr lang="uk-UA" sz="1400" b="1" dirty="0" smtClean="0">
              <a:solidFill>
                <a:schemeClr val="tx1"/>
              </a:solidFill>
            </a:rPr>
            <a:t>)</a:t>
          </a:r>
          <a:endParaRPr lang="uk-UA" sz="1400" b="1" dirty="0">
            <a:solidFill>
              <a:schemeClr val="tx1"/>
            </a:solidFill>
          </a:endParaRPr>
        </a:p>
      </dgm:t>
    </dgm:pt>
    <dgm:pt modelId="{0AB750C6-F165-4F2C-812E-9FE71B4047D1}" type="parTrans" cxnId="{200832F9-84A9-4AA0-8F13-7904DFC6FD9E}">
      <dgm:prSet/>
      <dgm:spPr/>
      <dgm:t>
        <a:bodyPr/>
        <a:lstStyle/>
        <a:p>
          <a:endParaRPr lang="uk-UA"/>
        </a:p>
      </dgm:t>
    </dgm:pt>
    <dgm:pt modelId="{E9B2DC8B-EBFD-4B58-9237-FC79A35E75F3}" type="sibTrans" cxnId="{200832F9-84A9-4AA0-8F13-7904DFC6FD9E}">
      <dgm:prSet/>
      <dgm:spPr/>
      <dgm:t>
        <a:bodyPr/>
        <a:lstStyle/>
        <a:p>
          <a:endParaRPr lang="uk-UA"/>
        </a:p>
      </dgm:t>
    </dgm:pt>
    <dgm:pt modelId="{C9048F8F-ABF0-4B5C-8C9C-80EC0FDACFEF}">
      <dgm:prSet phldrT="[Текст]"/>
      <dgm:spPr/>
      <dgm:t>
        <a:bodyPr/>
        <a:lstStyle/>
        <a:p>
          <a:r>
            <a:rPr lang="uk-UA" b="1" dirty="0" smtClean="0"/>
            <a:t>Зображення новоспечених буржуа, що накопичили чимало </a:t>
          </a:r>
          <a:r>
            <a:rPr lang="uk-UA" b="1" i="1" dirty="0" smtClean="0">
              <a:solidFill>
                <a:schemeClr val="tx1"/>
              </a:solidFill>
            </a:rPr>
            <a:t>грошей</a:t>
          </a:r>
          <a:endParaRPr lang="uk-UA" b="1" i="1" dirty="0">
            <a:solidFill>
              <a:schemeClr val="tx1"/>
            </a:solidFill>
          </a:endParaRPr>
        </a:p>
      </dgm:t>
    </dgm:pt>
    <dgm:pt modelId="{AA66DA21-85A4-4B11-BBD5-2E79103BA032}" type="parTrans" cxnId="{33014183-DA20-4861-854B-692C48243AB4}">
      <dgm:prSet/>
      <dgm:spPr/>
      <dgm:t>
        <a:bodyPr/>
        <a:lstStyle/>
        <a:p>
          <a:endParaRPr lang="uk-UA"/>
        </a:p>
      </dgm:t>
    </dgm:pt>
    <dgm:pt modelId="{1BFECC59-6D88-41C4-93B5-581216A85A1D}" type="sibTrans" cxnId="{33014183-DA20-4861-854B-692C48243AB4}">
      <dgm:prSet/>
      <dgm:spPr/>
      <dgm:t>
        <a:bodyPr/>
        <a:lstStyle/>
        <a:p>
          <a:endParaRPr lang="uk-UA"/>
        </a:p>
      </dgm:t>
    </dgm:pt>
    <dgm:pt modelId="{C0C4F8B1-9A70-41E4-9130-45927F2228E8}" type="pres">
      <dgm:prSet presAssocID="{9C6138E1-6216-42D9-B651-30FBCBD1CEC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5005FDC-98B6-4DED-A41A-6F7116179B6A}" type="pres">
      <dgm:prSet presAssocID="{FBEA1CE9-4FB3-450D-9FD0-08148EA2AB18}" presName="centerShape" presStyleLbl="node0" presStyleIdx="0" presStyleCnt="1"/>
      <dgm:spPr/>
      <dgm:t>
        <a:bodyPr/>
        <a:lstStyle/>
        <a:p>
          <a:endParaRPr lang="uk-UA"/>
        </a:p>
      </dgm:t>
    </dgm:pt>
    <dgm:pt modelId="{83D56BB0-69BF-48AE-BDF0-FC84BC0EF4D5}" type="pres">
      <dgm:prSet presAssocID="{A7F7CC50-F03E-477E-8FED-8CC7AEFD6FA1}" presName="parTrans" presStyleLbl="sibTrans2D1" presStyleIdx="0" presStyleCnt="4"/>
      <dgm:spPr/>
      <dgm:t>
        <a:bodyPr/>
        <a:lstStyle/>
        <a:p>
          <a:endParaRPr lang="uk-UA"/>
        </a:p>
      </dgm:t>
    </dgm:pt>
    <dgm:pt modelId="{46F0790B-9B05-4F0F-A3A1-7905B0E01E07}" type="pres">
      <dgm:prSet presAssocID="{A7F7CC50-F03E-477E-8FED-8CC7AEFD6FA1}" presName="connectorText" presStyleLbl="sibTrans2D1" presStyleIdx="0" presStyleCnt="4"/>
      <dgm:spPr/>
      <dgm:t>
        <a:bodyPr/>
        <a:lstStyle/>
        <a:p>
          <a:endParaRPr lang="uk-UA"/>
        </a:p>
      </dgm:t>
    </dgm:pt>
    <dgm:pt modelId="{F86B37F0-3C56-4327-A4F6-C0AD67105FB8}" type="pres">
      <dgm:prSet presAssocID="{8C0D3378-CFD9-49B0-9550-97C322A6E84F}" presName="node" presStyleLbl="node1" presStyleIdx="0" presStyleCnt="4" custScaleX="16855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4727570-917C-4B9D-82BB-B9D6E9F4E72B}" type="pres">
      <dgm:prSet presAssocID="{7B04C410-D5B7-4656-8EF4-C6797330D505}" presName="parTrans" presStyleLbl="sibTrans2D1" presStyleIdx="1" presStyleCnt="4"/>
      <dgm:spPr/>
      <dgm:t>
        <a:bodyPr/>
        <a:lstStyle/>
        <a:p>
          <a:endParaRPr lang="uk-UA"/>
        </a:p>
      </dgm:t>
    </dgm:pt>
    <dgm:pt modelId="{29AE81F6-719C-4F21-9CCB-68447900B3D8}" type="pres">
      <dgm:prSet presAssocID="{7B04C410-D5B7-4656-8EF4-C6797330D505}" presName="connectorText" presStyleLbl="sibTrans2D1" presStyleIdx="1" presStyleCnt="4"/>
      <dgm:spPr/>
      <dgm:t>
        <a:bodyPr/>
        <a:lstStyle/>
        <a:p>
          <a:endParaRPr lang="uk-UA"/>
        </a:p>
      </dgm:t>
    </dgm:pt>
    <dgm:pt modelId="{026E148F-E4CA-4D50-BC9A-CBC8E1B31A6C}" type="pres">
      <dgm:prSet presAssocID="{DFDE9122-6CC5-4808-AC44-7975D4AD5B91}" presName="node" presStyleLbl="node1" presStyleIdx="1" presStyleCnt="4" custScaleX="176930" custRadScaleRad="125799" custRadScaleInc="492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146779B-C3EF-4123-B252-46A950AD223A}" type="pres">
      <dgm:prSet presAssocID="{0AB750C6-F165-4F2C-812E-9FE71B4047D1}" presName="parTrans" presStyleLbl="sibTrans2D1" presStyleIdx="2" presStyleCnt="4"/>
      <dgm:spPr/>
      <dgm:t>
        <a:bodyPr/>
        <a:lstStyle/>
        <a:p>
          <a:endParaRPr lang="uk-UA"/>
        </a:p>
      </dgm:t>
    </dgm:pt>
    <dgm:pt modelId="{0CD74242-B0C4-4140-B1A0-93452748D57D}" type="pres">
      <dgm:prSet presAssocID="{0AB750C6-F165-4F2C-812E-9FE71B4047D1}" presName="connectorText" presStyleLbl="sibTrans2D1" presStyleIdx="2" presStyleCnt="4"/>
      <dgm:spPr/>
      <dgm:t>
        <a:bodyPr/>
        <a:lstStyle/>
        <a:p>
          <a:endParaRPr lang="uk-UA"/>
        </a:p>
      </dgm:t>
    </dgm:pt>
    <dgm:pt modelId="{3CB8FB39-5C51-4943-A15A-D863C7DB5623}" type="pres">
      <dgm:prSet presAssocID="{4AD75A67-545C-42B5-B20D-D94311AB007F}" presName="node" presStyleLbl="node1" presStyleIdx="2" presStyleCnt="4" custScaleX="2138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B7A4FEF-329D-463E-BEDE-01CC78694C83}" type="pres">
      <dgm:prSet presAssocID="{AA66DA21-85A4-4B11-BBD5-2E79103BA032}" presName="parTrans" presStyleLbl="sibTrans2D1" presStyleIdx="3" presStyleCnt="4"/>
      <dgm:spPr/>
      <dgm:t>
        <a:bodyPr/>
        <a:lstStyle/>
        <a:p>
          <a:endParaRPr lang="uk-UA"/>
        </a:p>
      </dgm:t>
    </dgm:pt>
    <dgm:pt modelId="{6EDE30D7-F915-4267-88F7-D9EBD79B20D4}" type="pres">
      <dgm:prSet presAssocID="{AA66DA21-85A4-4B11-BBD5-2E79103BA032}" presName="connectorText" presStyleLbl="sibTrans2D1" presStyleIdx="3" presStyleCnt="4"/>
      <dgm:spPr/>
      <dgm:t>
        <a:bodyPr/>
        <a:lstStyle/>
        <a:p>
          <a:endParaRPr lang="uk-UA"/>
        </a:p>
      </dgm:t>
    </dgm:pt>
    <dgm:pt modelId="{BF2F11D6-ED38-4AE0-B549-BD4B165091AF}" type="pres">
      <dgm:prSet presAssocID="{C9048F8F-ABF0-4B5C-8C9C-80EC0FDACFEF}" presName="node" presStyleLbl="node1" presStyleIdx="3" presStyleCnt="4" custScaleX="156643" custRadScaleRad="125433" custRadScaleInc="-465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BE499D3-6CBE-4ED9-A53C-B4224D465C17}" type="presOf" srcId="{A7F7CC50-F03E-477E-8FED-8CC7AEFD6FA1}" destId="{46F0790B-9B05-4F0F-A3A1-7905B0E01E07}" srcOrd="1" destOrd="0" presId="urn:microsoft.com/office/officeart/2005/8/layout/radial5"/>
    <dgm:cxn modelId="{0F6F3D65-11F2-4DB2-A5BE-0E3309C3FE57}" type="presOf" srcId="{0AB750C6-F165-4F2C-812E-9FE71B4047D1}" destId="{0CD74242-B0C4-4140-B1A0-93452748D57D}" srcOrd="1" destOrd="0" presId="urn:microsoft.com/office/officeart/2005/8/layout/radial5"/>
    <dgm:cxn modelId="{871E07CA-C85B-49BB-A7D5-641D047C2F5D}" type="presOf" srcId="{C9048F8F-ABF0-4B5C-8C9C-80EC0FDACFEF}" destId="{BF2F11D6-ED38-4AE0-B549-BD4B165091AF}" srcOrd="0" destOrd="0" presId="urn:microsoft.com/office/officeart/2005/8/layout/radial5"/>
    <dgm:cxn modelId="{6B32BFB4-CC1A-41FA-9DFE-C67380B4CD51}" type="presOf" srcId="{7B04C410-D5B7-4656-8EF4-C6797330D505}" destId="{29AE81F6-719C-4F21-9CCB-68447900B3D8}" srcOrd="1" destOrd="0" presId="urn:microsoft.com/office/officeart/2005/8/layout/radial5"/>
    <dgm:cxn modelId="{D2D822C9-13F0-4024-8024-83A5A3C9E4D5}" type="presOf" srcId="{FBEA1CE9-4FB3-450D-9FD0-08148EA2AB18}" destId="{15005FDC-98B6-4DED-A41A-6F7116179B6A}" srcOrd="0" destOrd="0" presId="urn:microsoft.com/office/officeart/2005/8/layout/radial5"/>
    <dgm:cxn modelId="{E6FE364D-601F-4C59-A5D7-850D3EE5F5B8}" type="presOf" srcId="{AA66DA21-85A4-4B11-BBD5-2E79103BA032}" destId="{3B7A4FEF-329D-463E-BEDE-01CC78694C83}" srcOrd="0" destOrd="0" presId="urn:microsoft.com/office/officeart/2005/8/layout/radial5"/>
    <dgm:cxn modelId="{956DEDD0-8777-43A3-AEF8-BED703110743}" srcId="{FBEA1CE9-4FB3-450D-9FD0-08148EA2AB18}" destId="{8C0D3378-CFD9-49B0-9550-97C322A6E84F}" srcOrd="0" destOrd="0" parTransId="{A7F7CC50-F03E-477E-8FED-8CC7AEFD6FA1}" sibTransId="{78551A19-604C-4E6C-81C2-19AA248E2883}"/>
    <dgm:cxn modelId="{200832F9-84A9-4AA0-8F13-7904DFC6FD9E}" srcId="{FBEA1CE9-4FB3-450D-9FD0-08148EA2AB18}" destId="{4AD75A67-545C-42B5-B20D-D94311AB007F}" srcOrd="2" destOrd="0" parTransId="{0AB750C6-F165-4F2C-812E-9FE71B4047D1}" sibTransId="{E9B2DC8B-EBFD-4B58-9237-FC79A35E75F3}"/>
    <dgm:cxn modelId="{764A0C56-5BD3-42BC-8716-E540C7149185}" type="presOf" srcId="{7B04C410-D5B7-4656-8EF4-C6797330D505}" destId="{34727570-917C-4B9D-82BB-B9D6E9F4E72B}" srcOrd="0" destOrd="0" presId="urn:microsoft.com/office/officeart/2005/8/layout/radial5"/>
    <dgm:cxn modelId="{A17ACA91-5CF2-4A21-A35F-C91CB8CB1E0B}" srcId="{9C6138E1-6216-42D9-B651-30FBCBD1CEC7}" destId="{FBEA1CE9-4FB3-450D-9FD0-08148EA2AB18}" srcOrd="0" destOrd="0" parTransId="{8B622847-C553-4298-B6C1-D241AFC9549B}" sibTransId="{90A2A186-1103-4B97-98D2-48EB8B2E152C}"/>
    <dgm:cxn modelId="{E13909BC-1A6F-42BB-9FA0-DCFBCA79173E}" type="presOf" srcId="{4AD75A67-545C-42B5-B20D-D94311AB007F}" destId="{3CB8FB39-5C51-4943-A15A-D863C7DB5623}" srcOrd="0" destOrd="0" presId="urn:microsoft.com/office/officeart/2005/8/layout/radial5"/>
    <dgm:cxn modelId="{E4EFE236-74BC-4903-B98F-45526168D765}" type="presOf" srcId="{A7F7CC50-F03E-477E-8FED-8CC7AEFD6FA1}" destId="{83D56BB0-69BF-48AE-BDF0-FC84BC0EF4D5}" srcOrd="0" destOrd="0" presId="urn:microsoft.com/office/officeart/2005/8/layout/radial5"/>
    <dgm:cxn modelId="{33014183-DA20-4861-854B-692C48243AB4}" srcId="{FBEA1CE9-4FB3-450D-9FD0-08148EA2AB18}" destId="{C9048F8F-ABF0-4B5C-8C9C-80EC0FDACFEF}" srcOrd="3" destOrd="0" parTransId="{AA66DA21-85A4-4B11-BBD5-2E79103BA032}" sibTransId="{1BFECC59-6D88-41C4-93B5-581216A85A1D}"/>
    <dgm:cxn modelId="{1398E3C5-A470-460E-9FF0-265F5CBB5CEC}" type="presOf" srcId="{8C0D3378-CFD9-49B0-9550-97C322A6E84F}" destId="{F86B37F0-3C56-4327-A4F6-C0AD67105FB8}" srcOrd="0" destOrd="0" presId="urn:microsoft.com/office/officeart/2005/8/layout/radial5"/>
    <dgm:cxn modelId="{34F69565-76F7-413D-BED0-DEB937FA8353}" type="presOf" srcId="{9C6138E1-6216-42D9-B651-30FBCBD1CEC7}" destId="{C0C4F8B1-9A70-41E4-9130-45927F2228E8}" srcOrd="0" destOrd="0" presId="urn:microsoft.com/office/officeart/2005/8/layout/radial5"/>
    <dgm:cxn modelId="{F14899A7-A023-42DA-831C-7EB89439D282}" type="presOf" srcId="{DFDE9122-6CC5-4808-AC44-7975D4AD5B91}" destId="{026E148F-E4CA-4D50-BC9A-CBC8E1B31A6C}" srcOrd="0" destOrd="0" presId="urn:microsoft.com/office/officeart/2005/8/layout/radial5"/>
    <dgm:cxn modelId="{2B8021BA-FCEC-4D2C-9B22-2AC2EE8EEDF1}" srcId="{FBEA1CE9-4FB3-450D-9FD0-08148EA2AB18}" destId="{DFDE9122-6CC5-4808-AC44-7975D4AD5B91}" srcOrd="1" destOrd="0" parTransId="{7B04C410-D5B7-4656-8EF4-C6797330D505}" sibTransId="{C65786EA-4200-440A-B84D-0985586A7786}"/>
    <dgm:cxn modelId="{BD11AA8D-7849-46CF-A845-E3C3EFBCF041}" type="presOf" srcId="{0AB750C6-F165-4F2C-812E-9FE71B4047D1}" destId="{A146779B-C3EF-4123-B252-46A950AD223A}" srcOrd="0" destOrd="0" presId="urn:microsoft.com/office/officeart/2005/8/layout/radial5"/>
    <dgm:cxn modelId="{A13AE35A-A7CB-4F9B-A760-0B51F9F04336}" type="presOf" srcId="{AA66DA21-85A4-4B11-BBD5-2E79103BA032}" destId="{6EDE30D7-F915-4267-88F7-D9EBD79B20D4}" srcOrd="1" destOrd="0" presId="urn:microsoft.com/office/officeart/2005/8/layout/radial5"/>
    <dgm:cxn modelId="{78F9A973-5E14-4D3C-8A83-448E515E4EED}" type="presParOf" srcId="{C0C4F8B1-9A70-41E4-9130-45927F2228E8}" destId="{15005FDC-98B6-4DED-A41A-6F7116179B6A}" srcOrd="0" destOrd="0" presId="urn:microsoft.com/office/officeart/2005/8/layout/radial5"/>
    <dgm:cxn modelId="{685E0467-9803-4793-984F-A7C231C65476}" type="presParOf" srcId="{C0C4F8B1-9A70-41E4-9130-45927F2228E8}" destId="{83D56BB0-69BF-48AE-BDF0-FC84BC0EF4D5}" srcOrd="1" destOrd="0" presId="urn:microsoft.com/office/officeart/2005/8/layout/radial5"/>
    <dgm:cxn modelId="{6E21EEEC-B998-4EBB-B964-7FA58697BF31}" type="presParOf" srcId="{83D56BB0-69BF-48AE-BDF0-FC84BC0EF4D5}" destId="{46F0790B-9B05-4F0F-A3A1-7905B0E01E07}" srcOrd="0" destOrd="0" presId="urn:microsoft.com/office/officeart/2005/8/layout/radial5"/>
    <dgm:cxn modelId="{9E179D79-3885-43E4-9AA2-F4AA1A50DF6D}" type="presParOf" srcId="{C0C4F8B1-9A70-41E4-9130-45927F2228E8}" destId="{F86B37F0-3C56-4327-A4F6-C0AD67105FB8}" srcOrd="2" destOrd="0" presId="urn:microsoft.com/office/officeart/2005/8/layout/radial5"/>
    <dgm:cxn modelId="{12B31005-2C55-42FF-AD23-A8F8BDBF8E91}" type="presParOf" srcId="{C0C4F8B1-9A70-41E4-9130-45927F2228E8}" destId="{34727570-917C-4B9D-82BB-B9D6E9F4E72B}" srcOrd="3" destOrd="0" presId="urn:microsoft.com/office/officeart/2005/8/layout/radial5"/>
    <dgm:cxn modelId="{B7AEE7A0-536E-48C4-A7B9-89A5F27BCC15}" type="presParOf" srcId="{34727570-917C-4B9D-82BB-B9D6E9F4E72B}" destId="{29AE81F6-719C-4F21-9CCB-68447900B3D8}" srcOrd="0" destOrd="0" presId="urn:microsoft.com/office/officeart/2005/8/layout/radial5"/>
    <dgm:cxn modelId="{36F0D74D-8FC9-419D-8E83-66C231BC435F}" type="presParOf" srcId="{C0C4F8B1-9A70-41E4-9130-45927F2228E8}" destId="{026E148F-E4CA-4D50-BC9A-CBC8E1B31A6C}" srcOrd="4" destOrd="0" presId="urn:microsoft.com/office/officeart/2005/8/layout/radial5"/>
    <dgm:cxn modelId="{00D01DA6-AADF-4A4C-BBEB-3B5E94AF4CB0}" type="presParOf" srcId="{C0C4F8B1-9A70-41E4-9130-45927F2228E8}" destId="{A146779B-C3EF-4123-B252-46A950AD223A}" srcOrd="5" destOrd="0" presId="urn:microsoft.com/office/officeart/2005/8/layout/radial5"/>
    <dgm:cxn modelId="{6A779BD4-BB8E-444E-BF85-EC8CA7CFE95A}" type="presParOf" srcId="{A146779B-C3EF-4123-B252-46A950AD223A}" destId="{0CD74242-B0C4-4140-B1A0-93452748D57D}" srcOrd="0" destOrd="0" presId="urn:microsoft.com/office/officeart/2005/8/layout/radial5"/>
    <dgm:cxn modelId="{B2927538-6FE4-4AB8-B074-185A2AA8D3F1}" type="presParOf" srcId="{C0C4F8B1-9A70-41E4-9130-45927F2228E8}" destId="{3CB8FB39-5C51-4943-A15A-D863C7DB5623}" srcOrd="6" destOrd="0" presId="urn:microsoft.com/office/officeart/2005/8/layout/radial5"/>
    <dgm:cxn modelId="{5B4E7008-0A33-49FB-8F50-2EEEC9DF3829}" type="presParOf" srcId="{C0C4F8B1-9A70-41E4-9130-45927F2228E8}" destId="{3B7A4FEF-329D-463E-BEDE-01CC78694C83}" srcOrd="7" destOrd="0" presId="urn:microsoft.com/office/officeart/2005/8/layout/radial5"/>
    <dgm:cxn modelId="{CC349289-DE4C-40D5-8E84-34DF8EEB2A67}" type="presParOf" srcId="{3B7A4FEF-329D-463E-BEDE-01CC78694C83}" destId="{6EDE30D7-F915-4267-88F7-D9EBD79B20D4}" srcOrd="0" destOrd="0" presId="urn:microsoft.com/office/officeart/2005/8/layout/radial5"/>
    <dgm:cxn modelId="{244A7125-DACA-43E1-A4D4-322F666701D2}" type="presParOf" srcId="{C0C4F8B1-9A70-41E4-9130-45927F2228E8}" destId="{BF2F11D6-ED38-4AE0-B549-BD4B165091A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05FDC-98B6-4DED-A41A-6F7116179B6A}">
      <dsp:nvSpPr>
        <dsp:cNvPr id="0" name=""/>
        <dsp:cNvSpPr/>
      </dsp:nvSpPr>
      <dsp:spPr>
        <a:xfrm>
          <a:off x="2357306" y="1560269"/>
          <a:ext cx="943460" cy="9434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/>
            <a:t>Ключові питання</a:t>
          </a:r>
          <a:endParaRPr lang="uk-UA" sz="1100" b="1" kern="1200" dirty="0"/>
        </a:p>
      </dsp:txBody>
      <dsp:txXfrm>
        <a:off x="2495473" y="1698436"/>
        <a:ext cx="667126" cy="667126"/>
      </dsp:txXfrm>
    </dsp:sp>
    <dsp:sp modelId="{83D56BB0-69BF-48AE-BDF0-FC84BC0EF4D5}">
      <dsp:nvSpPr>
        <dsp:cNvPr id="0" name=""/>
        <dsp:cNvSpPr/>
      </dsp:nvSpPr>
      <dsp:spPr>
        <a:xfrm rot="16200000">
          <a:off x="2728469" y="1245283"/>
          <a:ext cx="201134" cy="261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100" kern="1200"/>
        </a:p>
      </dsp:txBody>
      <dsp:txXfrm>
        <a:off x="2758639" y="1327825"/>
        <a:ext cx="140794" cy="157114"/>
      </dsp:txXfrm>
    </dsp:sp>
    <dsp:sp modelId="{F86B37F0-3C56-4327-A4F6-C0AD67105FB8}">
      <dsp:nvSpPr>
        <dsp:cNvPr id="0" name=""/>
        <dsp:cNvSpPr/>
      </dsp:nvSpPr>
      <dsp:spPr>
        <a:xfrm>
          <a:off x="1835154" y="1445"/>
          <a:ext cx="1987764" cy="11793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tx1"/>
              </a:solidFill>
            </a:rPr>
            <a:t>Критика аристократії</a:t>
          </a:r>
          <a:endParaRPr lang="uk-UA" sz="1400" b="1" kern="1200" dirty="0">
            <a:solidFill>
              <a:schemeClr val="tx1"/>
            </a:solidFill>
          </a:endParaRPr>
        </a:p>
      </dsp:txBody>
      <dsp:txXfrm>
        <a:off x="2126255" y="174153"/>
        <a:ext cx="1405562" cy="833909"/>
      </dsp:txXfrm>
    </dsp:sp>
    <dsp:sp modelId="{34727570-917C-4B9D-82BB-B9D6E9F4E72B}">
      <dsp:nvSpPr>
        <dsp:cNvPr id="0" name=""/>
        <dsp:cNvSpPr/>
      </dsp:nvSpPr>
      <dsp:spPr>
        <a:xfrm rot="133056">
          <a:off x="3366143" y="1924940"/>
          <a:ext cx="158611" cy="261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100" kern="1200"/>
        </a:p>
      </dsp:txBody>
      <dsp:txXfrm>
        <a:off x="3366161" y="1976391"/>
        <a:ext cx="111028" cy="157114"/>
      </dsp:txXfrm>
    </dsp:sp>
    <dsp:sp modelId="{026E148F-E4CA-4D50-BC9A-CBC8E1B31A6C}">
      <dsp:nvSpPr>
        <dsp:cNvPr id="0" name=""/>
        <dsp:cNvSpPr/>
      </dsp:nvSpPr>
      <dsp:spPr>
        <a:xfrm>
          <a:off x="3597016" y="1512476"/>
          <a:ext cx="2086580" cy="11793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/>
            <a:t>Викриття рабського плазування буржуазії перед панівним класом</a:t>
          </a:r>
          <a:endParaRPr lang="uk-UA" sz="1200" b="1" kern="1200" dirty="0"/>
        </a:p>
      </dsp:txBody>
      <dsp:txXfrm>
        <a:off x="3902589" y="1685184"/>
        <a:ext cx="1475434" cy="833909"/>
      </dsp:txXfrm>
    </dsp:sp>
    <dsp:sp modelId="{A146779B-C3EF-4123-B252-46A950AD223A}">
      <dsp:nvSpPr>
        <dsp:cNvPr id="0" name=""/>
        <dsp:cNvSpPr/>
      </dsp:nvSpPr>
      <dsp:spPr>
        <a:xfrm rot="5400000">
          <a:off x="2728469" y="2556858"/>
          <a:ext cx="201134" cy="261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100" kern="1200"/>
        </a:p>
      </dsp:txBody>
      <dsp:txXfrm>
        <a:off x="2758639" y="2579060"/>
        <a:ext cx="140794" cy="157114"/>
      </dsp:txXfrm>
    </dsp:sp>
    <dsp:sp modelId="{3CB8FB39-5C51-4943-A15A-D863C7DB5623}">
      <dsp:nvSpPr>
        <dsp:cNvPr id="0" name=""/>
        <dsp:cNvSpPr/>
      </dsp:nvSpPr>
      <dsp:spPr>
        <a:xfrm>
          <a:off x="1567754" y="2883229"/>
          <a:ext cx="2522565" cy="11793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tx1"/>
              </a:solidFill>
            </a:rPr>
            <a:t>Зневага представників нижчих станів вищими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tx1"/>
              </a:solidFill>
            </a:rPr>
            <a:t>(</a:t>
          </a:r>
          <a:r>
            <a:rPr lang="uk-UA" sz="1400" b="1" kern="1200" dirty="0" err="1" smtClean="0">
              <a:solidFill>
                <a:schemeClr val="tx1"/>
              </a:solidFill>
            </a:rPr>
            <a:t>Дорант</a:t>
          </a:r>
          <a:r>
            <a:rPr lang="uk-UA" sz="1400" b="1" kern="1200" dirty="0" smtClean="0">
              <a:solidFill>
                <a:schemeClr val="tx1"/>
              </a:solidFill>
            </a:rPr>
            <a:t>)</a:t>
          </a:r>
          <a:endParaRPr lang="uk-UA" sz="1400" b="1" kern="1200" dirty="0">
            <a:solidFill>
              <a:schemeClr val="tx1"/>
            </a:solidFill>
          </a:endParaRPr>
        </a:p>
      </dsp:txBody>
      <dsp:txXfrm>
        <a:off x="1937175" y="3055937"/>
        <a:ext cx="1783723" cy="833909"/>
      </dsp:txXfrm>
    </dsp:sp>
    <dsp:sp modelId="{3B7A4FEF-329D-463E-BEDE-01CC78694C83}">
      <dsp:nvSpPr>
        <dsp:cNvPr id="0" name=""/>
        <dsp:cNvSpPr/>
      </dsp:nvSpPr>
      <dsp:spPr>
        <a:xfrm rot="10674315">
          <a:off x="2048114" y="1925632"/>
          <a:ext cx="218812" cy="261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100" kern="1200"/>
        </a:p>
      </dsp:txBody>
      <dsp:txXfrm rot="10800000">
        <a:off x="2113736" y="1976804"/>
        <a:ext cx="153168" cy="157114"/>
      </dsp:txXfrm>
    </dsp:sp>
    <dsp:sp modelId="{BF2F11D6-ED38-4AE0-B549-BD4B165091AF}">
      <dsp:nvSpPr>
        <dsp:cNvPr id="0" name=""/>
        <dsp:cNvSpPr/>
      </dsp:nvSpPr>
      <dsp:spPr>
        <a:xfrm>
          <a:off x="99225" y="1508399"/>
          <a:ext cx="1847330" cy="117932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/>
            <a:t>Зображення новоспечених буржуа, що накопичили чимало </a:t>
          </a:r>
          <a:r>
            <a:rPr lang="uk-UA" sz="1200" b="1" i="1" kern="1200" dirty="0" smtClean="0">
              <a:solidFill>
                <a:schemeClr val="tx1"/>
              </a:solidFill>
            </a:rPr>
            <a:t>грошей</a:t>
          </a:r>
          <a:endParaRPr lang="uk-UA" sz="1200" b="1" i="1" kern="1200" dirty="0">
            <a:solidFill>
              <a:schemeClr val="tx1"/>
            </a:solidFill>
          </a:endParaRPr>
        </a:p>
      </dsp:txBody>
      <dsp:txXfrm>
        <a:off x="369760" y="1681107"/>
        <a:ext cx="1306260" cy="833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10CBB-AD29-4587-AFAE-700FFDEFE0A1}" type="datetimeFigureOut">
              <a:rPr lang="uk-UA" smtClean="0"/>
              <a:t>14.02.2022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29199-5585-4297-96D3-E7A637633B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345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29199-5585-4297-96D3-E7A637633BCD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2206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29199-5585-4297-96D3-E7A637633BCD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409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29199-5585-4297-96D3-E7A637633BCD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9448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8ref.com/16/referat_164117.html" TargetMode="External"/><Relationship Id="rId2" Type="http://schemas.openxmlformats.org/officeDocument/2006/relationships/hyperlink" Target="https://www.ukrlib.com.ua/world/printit.php?tid=405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vir.biographiya.com/molyer/" TargetMode="External"/><Relationship Id="rId5" Type="http://schemas.openxmlformats.org/officeDocument/2006/relationships/hyperlink" Target="https://dovidka.biz.ua/mishhanin-shlyahtich-analiz/" TargetMode="External"/><Relationship Id="rId4" Type="http://schemas.openxmlformats.org/officeDocument/2006/relationships/hyperlink" Target="https://ukr-lit.com/tema-groshej-u-povisti-o-balzaka-gobse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419346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0070C0"/>
                </a:solidFill>
              </a:rPr>
              <a:t>Розвиток зв’язного мовлення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1124744"/>
            <a:ext cx="30688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Зіставлення специфіки розкриття теми грошей та їхнього впливу на людину у творчості О. де Бальзака і </a:t>
            </a:r>
          </a:p>
          <a:p>
            <a:pPr algn="ctr"/>
            <a:r>
              <a:rPr lang="uk-UA" sz="2000" b="1" dirty="0" smtClean="0"/>
              <a:t>М. В. Гоголя</a:t>
            </a:r>
            <a:endParaRPr lang="uk-UA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89" y="1124747"/>
            <a:ext cx="2702039" cy="3720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134" y="1196752"/>
            <a:ext cx="2659689" cy="3431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83677" y="4149080"/>
            <a:ext cx="3344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'courier new', monospace"/>
              </a:rPr>
              <a:t>    Там</a:t>
            </a:r>
            <a:r>
              <a:rPr lang="ru-RU" i="1" dirty="0">
                <a:latin typeface="'courier new', monospace"/>
              </a:rPr>
              <a:t>, де </a:t>
            </a:r>
            <a:r>
              <a:rPr lang="ru-RU" i="1" dirty="0" err="1">
                <a:latin typeface="'courier new', monospace"/>
              </a:rPr>
              <a:t>смітять</a:t>
            </a:r>
            <a:r>
              <a:rPr lang="ru-RU" i="1" dirty="0">
                <a:latin typeface="'courier new', monospace"/>
              </a:rPr>
              <a:t> </a:t>
            </a:r>
            <a:r>
              <a:rPr lang="ru-RU" i="1" dirty="0" err="1">
                <a:latin typeface="'courier new', monospace"/>
              </a:rPr>
              <a:t>грошима</a:t>
            </a:r>
            <a:r>
              <a:rPr lang="ru-RU" i="1" dirty="0">
                <a:latin typeface="'courier new', monospace"/>
              </a:rPr>
              <a:t>, </a:t>
            </a:r>
            <a:endParaRPr lang="ru-RU" i="1" dirty="0" smtClean="0">
              <a:latin typeface="'courier new', monospace"/>
            </a:endParaRPr>
          </a:p>
          <a:p>
            <a:r>
              <a:rPr lang="ru-RU" i="1" dirty="0" err="1" smtClean="0">
                <a:latin typeface="'courier new', monospace"/>
              </a:rPr>
              <a:t>дуже</a:t>
            </a:r>
            <a:r>
              <a:rPr lang="ru-RU" i="1" dirty="0" smtClean="0">
                <a:latin typeface="'courier new', monospace"/>
              </a:rPr>
              <a:t> </a:t>
            </a:r>
            <a:r>
              <a:rPr lang="ru-RU" i="1" dirty="0">
                <a:latin typeface="'courier new', monospace"/>
              </a:rPr>
              <a:t>тяжко </a:t>
            </a:r>
            <a:r>
              <a:rPr lang="ru-RU" i="1" dirty="0" err="1">
                <a:latin typeface="'courier new', monospace"/>
              </a:rPr>
              <a:t>дотримуватись</a:t>
            </a:r>
            <a:r>
              <a:rPr lang="ru-RU" i="1" dirty="0">
                <a:latin typeface="'courier new', monospace"/>
              </a:rPr>
              <a:t> </a:t>
            </a:r>
            <a:endParaRPr lang="ru-RU" i="1" dirty="0" smtClean="0">
              <a:latin typeface="'courier new', monospace"/>
            </a:endParaRPr>
          </a:p>
          <a:p>
            <a:r>
              <a:rPr lang="ru-RU" i="1" dirty="0" err="1" smtClean="0">
                <a:latin typeface="'courier new', monospace"/>
              </a:rPr>
              <a:t>чистоти</a:t>
            </a:r>
            <a:r>
              <a:rPr lang="ru-RU" i="1" dirty="0">
                <a:latin typeface="'courier new', monospace"/>
              </a:rPr>
              <a:t>. </a:t>
            </a:r>
            <a:endParaRPr lang="ru-RU" i="1" dirty="0">
              <a:latin typeface="verdana"/>
            </a:endParaRPr>
          </a:p>
          <a:p>
            <a:pPr algn="r"/>
            <a:r>
              <a:rPr lang="ru-RU" i="1" dirty="0" err="1">
                <a:latin typeface="'courier new', monospace"/>
              </a:rPr>
              <a:t>Плавт</a:t>
            </a:r>
            <a:r>
              <a:rPr lang="ru-RU" i="1" dirty="0">
                <a:latin typeface="'courier new', monospace"/>
              </a:rPr>
              <a:t> </a:t>
            </a:r>
            <a:endParaRPr lang="ru-RU" b="0" i="1" dirty="0">
              <a:effectLst/>
              <a:latin typeface="verdan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7824" y="5517232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Когда</a:t>
            </a:r>
            <a:r>
              <a:rPr lang="uk-UA" dirty="0" smtClean="0"/>
              <a:t> у золота </a:t>
            </a:r>
            <a:r>
              <a:rPr lang="uk-UA" dirty="0" err="1" smtClean="0"/>
              <a:t>скупой</a:t>
            </a:r>
            <a:r>
              <a:rPr lang="uk-UA" dirty="0" smtClean="0"/>
              <a:t> не ест, не </a:t>
            </a:r>
            <a:r>
              <a:rPr lang="uk-UA" dirty="0" err="1" smtClean="0"/>
              <a:t>пь</a:t>
            </a:r>
            <a:r>
              <a:rPr lang="ru-RU" dirty="0" err="1" smtClean="0"/>
              <a:t>ёт</a:t>
            </a:r>
            <a:r>
              <a:rPr lang="ru-RU" dirty="0" smtClean="0"/>
              <a:t>,</a:t>
            </a:r>
          </a:p>
          <a:p>
            <a:r>
              <a:rPr lang="ru-RU" dirty="0" smtClean="0"/>
              <a:t>Не домовому ль он червонцы бережёт?</a:t>
            </a:r>
          </a:p>
          <a:p>
            <a:pPr algn="r"/>
            <a:r>
              <a:rPr lang="ru-RU" dirty="0" smtClean="0"/>
              <a:t>О. С. </a:t>
            </a:r>
            <a:r>
              <a:rPr lang="ru-RU" dirty="0" err="1" smtClean="0"/>
              <a:t>Пушкін</a:t>
            </a:r>
            <a:r>
              <a:rPr lang="ru-RU" dirty="0" smtClean="0"/>
              <a:t> «</a:t>
            </a:r>
            <a:r>
              <a:rPr lang="ru-RU" dirty="0" err="1" smtClean="0"/>
              <a:t>Скупий</a:t>
            </a:r>
            <a:r>
              <a:rPr lang="ru-RU" dirty="0" smtClean="0"/>
              <a:t>»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311297" y="6515181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142041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Міщанини-шляхтич&amp;quot; | Тест з зарубіжної літератури – «На Урок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2825843" cy="3920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332656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Тема грошей у вивчених творах зарубіжної літератури (раніше)</a:t>
            </a:r>
            <a:endParaRPr lang="uk-U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8277" y="551723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Ж. Б. Мольєр </a:t>
            </a:r>
          </a:p>
          <a:p>
            <a:pPr algn="ctr"/>
            <a:r>
              <a:rPr lang="uk-UA" b="1" dirty="0" smtClean="0"/>
              <a:t>«Міщанин-шляхтич»</a:t>
            </a:r>
            <a:endParaRPr lang="uk-UA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32693565"/>
              </p:ext>
            </p:extLst>
          </p:nvPr>
        </p:nvGraphicFramePr>
        <p:xfrm>
          <a:off x="3150187" y="978987"/>
          <a:ext cx="577769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Овал 4"/>
          <p:cNvSpPr/>
          <p:nvPr/>
        </p:nvSpPr>
        <p:spPr>
          <a:xfrm>
            <a:off x="4427984" y="5300337"/>
            <a:ext cx="324036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/>
              <a:t>з</a:t>
            </a:r>
            <a:r>
              <a:rPr lang="uk-UA" sz="1400" b="1" dirty="0" smtClean="0"/>
              <a:t>неважає </a:t>
            </a:r>
            <a:r>
              <a:rPr lang="uk-UA" sz="1400" b="1" dirty="0" err="1" smtClean="0"/>
              <a:t>Журдена</a:t>
            </a:r>
            <a:r>
              <a:rPr lang="uk-UA" sz="1400" b="1" dirty="0" smtClean="0"/>
              <a:t>, але при цьому намагається «</a:t>
            </a:r>
            <a:r>
              <a:rPr lang="uk-UA" sz="1400" b="1" dirty="0" err="1" smtClean="0"/>
              <a:t>вициганити</a:t>
            </a:r>
            <a:r>
              <a:rPr lang="uk-UA" sz="1400" b="1" dirty="0" smtClean="0"/>
              <a:t>» в нього </a:t>
            </a:r>
            <a:r>
              <a:rPr lang="uk-UA" sz="1400" b="1" i="1" dirty="0" smtClean="0">
                <a:solidFill>
                  <a:schemeClr val="tx1"/>
                </a:solidFill>
              </a:rPr>
              <a:t>гроші  </a:t>
            </a:r>
            <a:endParaRPr lang="uk-UA" sz="1400" b="1" i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784159" y="4940241"/>
            <a:ext cx="504056" cy="32229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851920" y="3545704"/>
            <a:ext cx="864096" cy="19442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7258327" y="3546375"/>
            <a:ext cx="1152128" cy="18370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4" name="Стрелка углом 13"/>
          <p:cNvSpPr/>
          <p:nvPr/>
        </p:nvSpPr>
        <p:spPr>
          <a:xfrm>
            <a:off x="3455876" y="1124744"/>
            <a:ext cx="1944216" cy="1368152"/>
          </a:xfrm>
          <a:prstGeom prst="ben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400" dirty="0" smtClean="0">
              <a:solidFill>
                <a:schemeClr val="tx1"/>
              </a:solidFill>
            </a:endParaRPr>
          </a:p>
          <a:p>
            <a:pPr algn="ctr"/>
            <a:endParaRPr lang="uk-UA" sz="1400" dirty="0">
              <a:solidFill>
                <a:schemeClr val="tx1"/>
              </a:solidFill>
            </a:endParaRPr>
          </a:p>
          <a:p>
            <a:pPr algn="ctr"/>
            <a:endParaRPr lang="uk-UA" sz="1400" dirty="0">
              <a:solidFill>
                <a:schemeClr val="tx1"/>
              </a:solidFill>
            </a:endParaRPr>
          </a:p>
          <a:p>
            <a:pPr algn="ctr"/>
            <a:r>
              <a:rPr lang="uk-UA" sz="1400" dirty="0" smtClean="0">
                <a:solidFill>
                  <a:schemeClr val="tx1"/>
                </a:solidFill>
              </a:rPr>
              <a:t>Марнославне               бажання стати аристократом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1297" y="6515181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16071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5" grpId="0" animBg="1"/>
      <p:bldP spid="6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0095"/>
            <a:ext cx="2448272" cy="4043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78025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О. де Бальзак «</a:t>
            </a:r>
            <a:r>
              <a:rPr lang="uk-UA" b="1" dirty="0" err="1" smtClean="0"/>
              <a:t>Гобсек</a:t>
            </a:r>
            <a:r>
              <a:rPr lang="uk-UA" b="1" dirty="0" smtClean="0"/>
              <a:t>»</a:t>
            </a:r>
            <a:endParaRPr lang="uk-U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28618" y="116632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Усебічне дослідження проблеми грошей у повісті</a:t>
            </a:r>
            <a:endParaRPr lang="uk-UA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1840" y="692696"/>
            <a:ext cx="5328592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Знає все про гроші (</a:t>
            </a:r>
            <a:r>
              <a:rPr lang="uk-UA" b="1" dirty="0" smtClean="0">
                <a:solidFill>
                  <a:schemeClr val="tx1"/>
                </a:solidFill>
              </a:rPr>
              <a:t>лихвар</a:t>
            </a:r>
            <a:r>
              <a:rPr lang="uk-UA" dirty="0" smtClean="0">
                <a:solidFill>
                  <a:schemeClr val="tx1"/>
                </a:solidFill>
              </a:rPr>
              <a:t>)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03240" y="1700808"/>
            <a:ext cx="5489666" cy="72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Гроші  </a:t>
            </a:r>
            <a:r>
              <a:rPr lang="uk-UA" dirty="0">
                <a:solidFill>
                  <a:schemeClr val="tx1"/>
                </a:solidFill>
              </a:rPr>
              <a:t>дають </a:t>
            </a:r>
            <a:r>
              <a:rPr lang="uk-UA" b="1" dirty="0" smtClean="0">
                <a:solidFill>
                  <a:schemeClr val="tx1"/>
                </a:solidFill>
              </a:rPr>
              <a:t>свободу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3582" y="2708920"/>
            <a:ext cx="5489666" cy="72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Великі  гроші  дають </a:t>
            </a:r>
            <a:r>
              <a:rPr lang="uk-UA" b="1" dirty="0" smtClean="0">
                <a:solidFill>
                  <a:schemeClr val="tx1"/>
                </a:solidFill>
              </a:rPr>
              <a:t>владу 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33582" y="3789040"/>
            <a:ext cx="5489666" cy="72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Гроші  володіють  </a:t>
            </a:r>
            <a:r>
              <a:rPr lang="uk-UA" b="1" dirty="0" err="1" smtClean="0">
                <a:solidFill>
                  <a:schemeClr val="tx1"/>
                </a:solidFill>
              </a:rPr>
              <a:t>Гобсеком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59750" y="4743381"/>
            <a:ext cx="5489666" cy="72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Безглузде  накопичення 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97052" y="55966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/>
              <a:t>С</a:t>
            </a:r>
            <a:r>
              <a:rPr lang="uk-UA" b="1" dirty="0" smtClean="0"/>
              <a:t>аме </a:t>
            </a:r>
            <a:r>
              <a:rPr lang="uk-UA" b="1" dirty="0"/>
              <a:t>великі гроші часом забирають у полон життя людське, як це сталося з </a:t>
            </a:r>
            <a:r>
              <a:rPr lang="uk-UA" b="1" dirty="0" err="1"/>
              <a:t>Гобсеком</a:t>
            </a:r>
            <a:r>
              <a:rPr lang="uk-UA" b="1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297" y="6515181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364136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21" y="203947"/>
            <a:ext cx="4478104" cy="6322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4" r="7435"/>
          <a:stretch/>
        </p:blipFill>
        <p:spPr bwMode="auto">
          <a:xfrm>
            <a:off x="4836164" y="4350783"/>
            <a:ext cx="381642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497"/>
            <a:ext cx="657542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76" y="375397"/>
            <a:ext cx="381642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09341"/>
            <a:ext cx="2904505" cy="333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1297" y="6515181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9865" y="37152"/>
            <a:ext cx="36004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/>
              <a:t>за</a:t>
            </a:r>
          </a:p>
          <a:p>
            <a:endParaRPr lang="uk-UA" sz="1400" b="1" dirty="0"/>
          </a:p>
          <a:p>
            <a:r>
              <a:rPr lang="uk-UA" sz="1400" b="1" dirty="0" smtClean="0"/>
              <a:t>п</a:t>
            </a:r>
          </a:p>
          <a:p>
            <a:r>
              <a:rPr lang="uk-UA" sz="1400" b="1" dirty="0" smtClean="0"/>
              <a:t>і</a:t>
            </a:r>
          </a:p>
          <a:p>
            <a:r>
              <a:rPr lang="uk-UA" sz="1400" b="1" dirty="0" smtClean="0"/>
              <a:t>д</a:t>
            </a:r>
          </a:p>
          <a:p>
            <a:r>
              <a:rPr lang="uk-UA" sz="1400" b="1" dirty="0" smtClean="0"/>
              <a:t>р</a:t>
            </a:r>
          </a:p>
          <a:p>
            <a:r>
              <a:rPr lang="uk-UA" sz="1400" b="1" dirty="0" smtClean="0"/>
              <a:t>у</a:t>
            </a:r>
          </a:p>
          <a:p>
            <a:r>
              <a:rPr lang="uk-UA" sz="1400" b="1" dirty="0" smtClean="0"/>
              <a:t>ч</a:t>
            </a:r>
          </a:p>
          <a:p>
            <a:r>
              <a:rPr lang="uk-UA" sz="1400" b="1" dirty="0" smtClean="0"/>
              <a:t>н</a:t>
            </a:r>
          </a:p>
          <a:p>
            <a:r>
              <a:rPr lang="uk-UA" sz="1400" b="1" dirty="0" smtClean="0"/>
              <a:t>и</a:t>
            </a:r>
          </a:p>
          <a:p>
            <a:r>
              <a:rPr lang="uk-UA" sz="1400" b="1" dirty="0" smtClean="0"/>
              <a:t>к</a:t>
            </a:r>
          </a:p>
          <a:p>
            <a:r>
              <a:rPr lang="uk-UA" sz="1400" b="1" dirty="0" smtClean="0"/>
              <a:t>о</a:t>
            </a:r>
          </a:p>
          <a:p>
            <a:r>
              <a:rPr lang="uk-UA" sz="1400" b="1" dirty="0" smtClean="0"/>
              <a:t>м</a:t>
            </a:r>
          </a:p>
          <a:p>
            <a:endParaRPr lang="uk-UA" sz="1400" b="1" dirty="0" smtClean="0"/>
          </a:p>
          <a:p>
            <a:r>
              <a:rPr lang="uk-UA" sz="1400" b="1" dirty="0" smtClean="0"/>
              <a:t>д</a:t>
            </a:r>
          </a:p>
          <a:p>
            <a:r>
              <a:rPr lang="uk-UA" sz="1400" b="1" dirty="0" smtClean="0"/>
              <a:t>а</a:t>
            </a:r>
          </a:p>
          <a:p>
            <a:r>
              <a:rPr lang="uk-UA" sz="1400" b="1" dirty="0" smtClean="0"/>
              <a:t>ви</a:t>
            </a:r>
          </a:p>
          <a:p>
            <a:r>
              <a:rPr lang="uk-UA" sz="1400" b="1" dirty="0" smtClean="0"/>
              <a:t>д</a:t>
            </a:r>
          </a:p>
          <a:p>
            <a:r>
              <a:rPr lang="uk-UA" sz="1400" b="1" dirty="0" smtClean="0"/>
              <a:t>е</a:t>
            </a:r>
          </a:p>
          <a:p>
            <a:r>
              <a:rPr lang="uk-UA" sz="1400" b="1" dirty="0" smtClean="0"/>
              <a:t>н</a:t>
            </a:r>
          </a:p>
          <a:p>
            <a:r>
              <a:rPr lang="uk-UA" sz="1400" b="1" dirty="0" smtClean="0"/>
              <a:t>к</a:t>
            </a:r>
          </a:p>
          <a:p>
            <a:r>
              <a:rPr lang="uk-UA" sz="1400" b="1" dirty="0" smtClean="0"/>
              <a:t>о</a:t>
            </a:r>
          </a:p>
          <a:p>
            <a:endParaRPr lang="uk-UA" sz="1400" b="1" dirty="0"/>
          </a:p>
          <a:p>
            <a:r>
              <a:rPr lang="uk-UA" sz="1400" b="1" dirty="0" smtClean="0"/>
              <a:t>Ч</a:t>
            </a:r>
          </a:p>
          <a:p>
            <a:r>
              <a:rPr lang="uk-UA" sz="1400" b="1" dirty="0" smtClean="0"/>
              <a:t>а</a:t>
            </a:r>
          </a:p>
          <a:p>
            <a:r>
              <a:rPr lang="uk-UA" sz="1400" b="1" dirty="0" smtClean="0"/>
              <a:t>й</a:t>
            </a:r>
          </a:p>
          <a:p>
            <a:r>
              <a:rPr lang="uk-UA" sz="1400" b="1" dirty="0" smtClean="0"/>
              <a:t>к</a:t>
            </a:r>
          </a:p>
          <a:p>
            <a:r>
              <a:rPr lang="uk-UA" sz="1400" b="1" dirty="0" smtClean="0"/>
              <a:t>и</a:t>
            </a:r>
          </a:p>
          <a:p>
            <a:endParaRPr lang="uk-UA" sz="1400" b="1" dirty="0"/>
          </a:p>
        </p:txBody>
      </p:sp>
    </p:spTree>
    <p:extLst>
      <p:ext uri="{BB962C8B-B14F-4D97-AF65-F5344CB8AC3E}">
        <p14:creationId xmlns:p14="http://schemas.microsoft.com/office/powerpoint/2010/main" val="846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359" y="12667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Так чи потрібні гроші?</a:t>
            </a:r>
            <a:endParaRPr lang="uk-UA" b="1" dirty="0"/>
          </a:p>
        </p:txBody>
      </p:sp>
      <p:pic>
        <p:nvPicPr>
          <p:cNvPr id="5122" name="Picture 2" descr="О. де Бальзак «Гобсек». Зіставлення образів Фанні Мальво й Анастазі де Ресто.  Роль Дервіля в розгортанні й відтворенні подій повісті. Композиція та стиль  твору | Конспект. Зарубіжна літерату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449" y="463915"/>
            <a:ext cx="2078151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392" y="74785"/>
            <a:ext cx="2902695" cy="247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2" t="14838" r="13594" b="17566"/>
          <a:stretch/>
        </p:blipFill>
        <p:spPr bwMode="auto">
          <a:xfrm>
            <a:off x="3804752" y="3185356"/>
            <a:ext cx="1827544" cy="2741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42388"/>
            <a:ext cx="3703623" cy="288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с одним вырезанным углом 4"/>
          <p:cNvSpPr/>
          <p:nvPr/>
        </p:nvSpPr>
        <p:spPr>
          <a:xfrm>
            <a:off x="251520" y="463915"/>
            <a:ext cx="3168352" cy="2736304"/>
          </a:xfrm>
          <a:prstGeom prst="snip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75000"/>
                  </a:schemeClr>
                </a:solidFill>
              </a:rPr>
              <a:t>Анастазі</a:t>
            </a:r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 де </a:t>
            </a:r>
            <a:r>
              <a:rPr lang="uk-UA" sz="2400" b="1" dirty="0" err="1" smtClean="0">
                <a:solidFill>
                  <a:schemeClr val="accent3">
                    <a:lumMod val="75000"/>
                  </a:schemeClr>
                </a:solidFill>
              </a:rPr>
              <a:t>Ресто</a:t>
            </a:r>
            <a:endParaRPr lang="uk-UA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uk-UA" b="1" dirty="0">
              <a:solidFill>
                <a:schemeClr val="tx1"/>
              </a:solidFill>
            </a:endParaRP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Гроші – джерело усіх нещасть</a:t>
            </a:r>
          </a:p>
          <a:p>
            <a:pPr algn="ctr"/>
            <a:endParaRPr lang="uk-UA" b="1" dirty="0">
              <a:solidFill>
                <a:schemeClr val="tx1"/>
              </a:solidFill>
            </a:endParaRP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Забула про чоловіка і дітей, ледь не зруйнувала їх майбутнє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403648" y="1196752"/>
            <a:ext cx="64807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85" y="2060847"/>
            <a:ext cx="841375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Левая фигурная скобка 6"/>
          <p:cNvSpPr/>
          <p:nvPr/>
        </p:nvSpPr>
        <p:spPr>
          <a:xfrm>
            <a:off x="3563889" y="1196752"/>
            <a:ext cx="161280" cy="39604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5868144" y="2491089"/>
            <a:ext cx="3084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Фанні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Мальво</a:t>
            </a:r>
            <a:r>
              <a:rPr lang="uk-UA" dirty="0" smtClean="0"/>
              <a:t>: позичає стільки, скільки може віддати           </a:t>
            </a:r>
            <a:r>
              <a:rPr lang="uk-UA" b="1" i="1" dirty="0" err="1" smtClean="0"/>
              <a:t>білошвейка</a:t>
            </a:r>
            <a:endParaRPr lang="uk-UA" b="1" i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6855737" y="3253546"/>
            <a:ext cx="53415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971" y="3404728"/>
            <a:ext cx="1882914" cy="289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авая фигурная скобка 11"/>
          <p:cNvSpPr/>
          <p:nvPr/>
        </p:nvSpPr>
        <p:spPr>
          <a:xfrm>
            <a:off x="8740291" y="214410"/>
            <a:ext cx="201408" cy="60883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5697943" y="4221088"/>
            <a:ext cx="14066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i="1" dirty="0" err="1" smtClean="0"/>
              <a:t>Гобсек</a:t>
            </a:r>
            <a:r>
              <a:rPr lang="uk-UA" sz="1400" b="1" i="1" dirty="0" smtClean="0"/>
              <a:t> </a:t>
            </a:r>
            <a:r>
              <a:rPr lang="uk-UA" sz="1400" b="1" i="1" dirty="0" err="1" smtClean="0"/>
              <a:t>Дервілю</a:t>
            </a:r>
            <a:r>
              <a:rPr lang="uk-UA" sz="1400" dirty="0" smtClean="0"/>
              <a:t>: «Я позбавив тебе від вдячності, і тепер ми найкращі у світі друзі.»</a:t>
            </a:r>
            <a:endParaRPr lang="uk-UA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33210" y="6219013"/>
            <a:ext cx="551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Занепад моралі</a:t>
            </a:r>
            <a:endParaRPr lang="uk-UA" sz="2000" b="1" dirty="0"/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65104" y="6086732"/>
            <a:ext cx="5386537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 flipH="1">
            <a:off x="5740674" y="6265179"/>
            <a:ext cx="3160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Уміння «жити правильно»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7878" y="6542178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236201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2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188640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Нестача </a:t>
            </a:r>
            <a:r>
              <a:rPr lang="uk-UA" b="1" i="1" u="sng" dirty="0"/>
              <a:t>грошей</a:t>
            </a:r>
            <a:r>
              <a:rPr lang="uk-UA" b="1" dirty="0"/>
              <a:t> - основна передумова виникнення комічної ситуації в комедії </a:t>
            </a:r>
            <a:endParaRPr lang="uk-UA" b="1" dirty="0" smtClean="0"/>
          </a:p>
          <a:p>
            <a:pPr algn="ctr"/>
            <a:r>
              <a:rPr lang="uk-UA" b="1" dirty="0" smtClean="0"/>
              <a:t>Н.В</a:t>
            </a:r>
            <a:r>
              <a:rPr lang="uk-UA" b="1" dirty="0"/>
              <a:t>. Гоголя </a:t>
            </a:r>
            <a:r>
              <a:rPr lang="uk-UA" b="1" dirty="0">
                <a:solidFill>
                  <a:srgbClr val="0070C0"/>
                </a:solidFill>
              </a:rPr>
              <a:t>"Ревізор</a:t>
            </a:r>
            <a:r>
              <a:rPr lang="uk-UA" b="1" dirty="0" smtClean="0">
                <a:solidFill>
                  <a:srgbClr val="0070C0"/>
                </a:solidFill>
              </a:rPr>
              <a:t>"</a:t>
            </a: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1" y="764704"/>
            <a:ext cx="2166713" cy="272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39" y="3657751"/>
            <a:ext cx="211389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78124" y="1127593"/>
            <a:ext cx="66863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Хлестаков</a:t>
            </a:r>
            <a:r>
              <a:rPr lang="uk-UA" dirty="0" smtClean="0"/>
              <a:t>: «</a:t>
            </a:r>
            <a:r>
              <a:rPr lang="uk-UA" dirty="0"/>
              <a:t>Якщо б в Пензі я </a:t>
            </a:r>
            <a:r>
              <a:rPr lang="uk-UA" dirty="0" smtClean="0"/>
              <a:t>не </a:t>
            </a:r>
            <a:r>
              <a:rPr lang="uk-UA" dirty="0" err="1" smtClean="0"/>
              <a:t>покутив</a:t>
            </a:r>
            <a:r>
              <a:rPr lang="uk-UA" dirty="0" smtClean="0"/>
              <a:t>, </a:t>
            </a:r>
            <a:r>
              <a:rPr lang="uk-UA" dirty="0"/>
              <a:t>стало б грошей доїхати </a:t>
            </a:r>
            <a:r>
              <a:rPr lang="uk-UA" dirty="0" smtClean="0"/>
              <a:t>додому.»</a:t>
            </a:r>
          </a:p>
          <a:p>
            <a:r>
              <a:rPr lang="ru-RU" b="1" i="1" dirty="0" smtClean="0"/>
              <a:t>Городничий: «</a:t>
            </a:r>
            <a:r>
              <a:rPr lang="ru-RU" dirty="0" smtClean="0"/>
              <a:t>Та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спитають</a:t>
            </a:r>
            <a:r>
              <a:rPr lang="ru-RU" dirty="0"/>
              <a:t>: </a:t>
            </a:r>
            <a:r>
              <a:rPr lang="ru-RU" dirty="0" err="1"/>
              <a:t>чого</a:t>
            </a:r>
            <a:r>
              <a:rPr lang="ru-RU" dirty="0"/>
              <a:t> не </a:t>
            </a:r>
            <a:r>
              <a:rPr lang="ru-RU" dirty="0" err="1"/>
              <a:t>збудована</a:t>
            </a:r>
            <a:r>
              <a:rPr lang="ru-RU" dirty="0"/>
              <a:t> </a:t>
            </a:r>
            <a:r>
              <a:rPr lang="ru-RU" dirty="0" err="1"/>
              <a:t>церква</a:t>
            </a:r>
            <a:r>
              <a:rPr lang="ru-RU" dirty="0"/>
              <a:t> при </a:t>
            </a:r>
            <a:r>
              <a:rPr lang="ru-RU" dirty="0" err="1"/>
              <a:t>богоугоднім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, на яку тому </a:t>
            </a:r>
            <a:r>
              <a:rPr lang="ru-RU" dirty="0" err="1"/>
              <a:t>п'ять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асигновано</a:t>
            </a:r>
            <a:r>
              <a:rPr lang="ru-RU" dirty="0"/>
              <a:t> суму, то не </a:t>
            </a:r>
            <a:r>
              <a:rPr lang="ru-RU" dirty="0" err="1"/>
              <a:t>забули</a:t>
            </a:r>
            <a:r>
              <a:rPr lang="ru-RU" dirty="0"/>
              <a:t> б </a:t>
            </a:r>
            <a:r>
              <a:rPr lang="ru-RU" dirty="0" err="1"/>
              <a:t>сказати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почала </a:t>
            </a:r>
            <a:r>
              <a:rPr lang="ru-RU" dirty="0" err="1"/>
              <a:t>будуватись</a:t>
            </a:r>
            <a:r>
              <a:rPr lang="ru-RU" dirty="0"/>
              <a:t>, але </a:t>
            </a:r>
            <a:r>
              <a:rPr lang="ru-RU" dirty="0" err="1"/>
              <a:t>згоріла</a:t>
            </a:r>
            <a:r>
              <a:rPr lang="ru-RU" dirty="0"/>
              <a:t>. Я про </a:t>
            </a:r>
            <a:r>
              <a:rPr lang="ru-RU" dirty="0" err="1"/>
              <a:t>це</a:t>
            </a:r>
            <a:r>
              <a:rPr lang="ru-RU" dirty="0"/>
              <a:t> й рапорта подавав. А то, </a:t>
            </a:r>
            <a:r>
              <a:rPr lang="ru-RU" dirty="0" err="1"/>
              <a:t>чого</a:t>
            </a:r>
            <a:r>
              <a:rPr lang="ru-RU" dirty="0"/>
              <a:t> доброго, </a:t>
            </a:r>
            <a:r>
              <a:rPr lang="ru-RU" dirty="0" err="1"/>
              <a:t>хто-небудь</a:t>
            </a:r>
            <a:r>
              <a:rPr lang="ru-RU" dirty="0"/>
              <a:t>, </a:t>
            </a:r>
            <a:r>
              <a:rPr lang="ru-RU" dirty="0" err="1"/>
              <a:t>забувшись</a:t>
            </a:r>
            <a:r>
              <a:rPr lang="ru-RU" dirty="0"/>
              <a:t>, </a:t>
            </a:r>
            <a:r>
              <a:rPr lang="ru-RU" dirty="0" err="1"/>
              <a:t>здуру</a:t>
            </a:r>
            <a:r>
              <a:rPr lang="ru-RU" dirty="0"/>
              <a:t> </a:t>
            </a:r>
            <a:r>
              <a:rPr lang="ru-RU" dirty="0" err="1"/>
              <a:t>скаже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вона й не </a:t>
            </a:r>
            <a:r>
              <a:rPr lang="ru-RU" dirty="0" err="1"/>
              <a:t>починалася</a:t>
            </a:r>
            <a:r>
              <a:rPr lang="ru-RU" dirty="0" smtClean="0"/>
              <a:t>.»</a:t>
            </a:r>
          </a:p>
          <a:p>
            <a:r>
              <a:rPr lang="uk-UA" b="1" i="1" dirty="0" err="1" smtClean="0"/>
              <a:t>Городничий</a:t>
            </a:r>
            <a:r>
              <a:rPr lang="uk-UA" b="1" i="1" dirty="0" smtClean="0"/>
              <a:t>:  «… </a:t>
            </a:r>
            <a:r>
              <a:rPr lang="uk-UA" dirty="0" smtClean="0"/>
              <a:t>квартальний </a:t>
            </a:r>
            <a:r>
              <a:rPr lang="uk-UA" dirty="0" err="1"/>
              <a:t>Пуговіцин</a:t>
            </a:r>
            <a:r>
              <a:rPr lang="uk-UA" dirty="0"/>
              <a:t>... він високий на зріст, то хай стоїть, для благоустрою, на мосту. Та розкидати нашвидку старий паркан, що біля шевця, і поставити солом'яну віху, щоб було схоже на планування. Воно, чим більше ламання, тим більш означає діяльності градоправителя</a:t>
            </a:r>
            <a:r>
              <a:rPr lang="uk-UA" dirty="0" smtClean="0"/>
              <a:t>.»</a:t>
            </a:r>
            <a:r>
              <a:rPr lang="uk-UA" dirty="0"/>
              <a:t> </a:t>
            </a:r>
            <a:endParaRPr lang="uk-UA" dirty="0" smtClean="0"/>
          </a:p>
        </p:txBody>
      </p:sp>
      <p:pic>
        <p:nvPicPr>
          <p:cNvPr id="6151" name="Picture 7" descr="Иллюстрации - Литература. 7 клас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483" y="4856002"/>
            <a:ext cx="3281484" cy="1905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5958" r="6009"/>
          <a:stretch/>
        </p:blipFill>
        <p:spPr bwMode="auto">
          <a:xfrm>
            <a:off x="4318954" y="4722882"/>
            <a:ext cx="1302352" cy="1912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 descr="География гоголевских произведений: место действия &amp;quot;Ревизора&amp;quot; - РИА  Новости, 27.03.200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r="39323"/>
          <a:stretch/>
        </p:blipFill>
        <p:spPr bwMode="auto">
          <a:xfrm>
            <a:off x="2669704" y="5033029"/>
            <a:ext cx="1546130" cy="1604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1296" y="6613279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301954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11297" y="6515181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46" y="96702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403" y="96702"/>
            <a:ext cx="3640562" cy="2612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" b="6588"/>
          <a:stretch/>
        </p:blipFill>
        <p:spPr bwMode="auto">
          <a:xfrm>
            <a:off x="107504" y="2902417"/>
            <a:ext cx="3744416" cy="3788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98" t="20151" r="4822" b="3837"/>
          <a:stretch/>
        </p:blipFill>
        <p:spPr bwMode="auto">
          <a:xfrm>
            <a:off x="3059832" y="65911"/>
            <a:ext cx="2081099" cy="284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262403" y="2881106"/>
            <a:ext cx="3600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i="1" dirty="0" smtClean="0"/>
              <a:t>Хлестаков: </a:t>
            </a:r>
            <a:r>
              <a:rPr lang="uk-UA" sz="1600" dirty="0" smtClean="0"/>
              <a:t>«Так </a:t>
            </a:r>
            <a:r>
              <a:rPr lang="uk-UA" sz="1600" dirty="0"/>
              <a:t>ось тоді ви дали 200, тобто не 200, а 400, - я не хочу скористатися вашою помилкою, - так, мабуть, і тепер стільки ж, щоб уже рівно було 800 (бере гроші) ... Адже це, кажуть, нове щастя, коли новенькими </a:t>
            </a:r>
            <a:r>
              <a:rPr lang="uk-UA" sz="1600" dirty="0" smtClean="0"/>
              <a:t>папірцями. »</a:t>
            </a:r>
            <a:endParaRPr lang="uk-UA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07504" y="182180"/>
            <a:ext cx="1443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u="sng" dirty="0">
                <a:solidFill>
                  <a:srgbClr val="0070C0"/>
                </a:solidFill>
              </a:rPr>
              <a:t>Х</a:t>
            </a:r>
            <a:r>
              <a:rPr lang="uk-UA" sz="2400" b="1" i="1" u="sng" dirty="0" smtClean="0">
                <a:solidFill>
                  <a:srgbClr val="0070C0"/>
                </a:solidFill>
              </a:rPr>
              <a:t>абарі</a:t>
            </a:r>
            <a:endParaRPr lang="uk-UA" sz="2400" b="1" i="1" u="sng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072" y="2811373"/>
            <a:ext cx="4536504" cy="397031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Х л е с т а к о в. </a:t>
            </a:r>
            <a:r>
              <a:rPr lang="ru-RU" sz="1200" dirty="0" err="1"/>
              <a:t>Ні</a:t>
            </a:r>
            <a:r>
              <a:rPr lang="ru-RU" sz="1200" dirty="0"/>
              <a:t>, </a:t>
            </a:r>
            <a:r>
              <a:rPr lang="ru-RU" sz="1200" dirty="0" err="1"/>
              <a:t>ви</a:t>
            </a:r>
            <a:r>
              <a:rPr lang="ru-RU" sz="1200" dirty="0"/>
              <a:t> </a:t>
            </a:r>
            <a:r>
              <a:rPr lang="ru-RU" sz="1200" dirty="0" err="1"/>
              <a:t>цього</a:t>
            </a:r>
            <a:r>
              <a:rPr lang="ru-RU" sz="1200" dirty="0"/>
              <a:t> не думайте: я не беру </a:t>
            </a:r>
            <a:r>
              <a:rPr lang="ru-RU" sz="1200" dirty="0" err="1"/>
              <a:t>зовсім</a:t>
            </a:r>
            <a:r>
              <a:rPr lang="ru-RU" sz="1200" dirty="0"/>
              <a:t> </a:t>
            </a:r>
            <a:r>
              <a:rPr lang="ru-RU" sz="1200" dirty="0" err="1"/>
              <a:t>ніяких</a:t>
            </a:r>
            <a:r>
              <a:rPr lang="ru-RU" sz="1200" dirty="0"/>
              <a:t> </a:t>
            </a:r>
            <a:r>
              <a:rPr lang="ru-RU" sz="1200" dirty="0" err="1"/>
              <a:t>хабарів</a:t>
            </a:r>
            <a:r>
              <a:rPr lang="ru-RU" sz="1200" dirty="0"/>
              <a:t>. От, </a:t>
            </a:r>
            <a:r>
              <a:rPr lang="ru-RU" sz="1200" dirty="0" err="1"/>
              <a:t>якби</a:t>
            </a:r>
            <a:r>
              <a:rPr lang="ru-RU" sz="1200" dirty="0"/>
              <a:t> </a:t>
            </a:r>
            <a:r>
              <a:rPr lang="ru-RU" sz="1200" dirty="0" err="1"/>
              <a:t>ви</a:t>
            </a:r>
            <a:r>
              <a:rPr lang="ru-RU" sz="1200" dirty="0"/>
              <a:t>, </a:t>
            </a:r>
            <a:r>
              <a:rPr lang="ru-RU" sz="1200" dirty="0" err="1"/>
              <a:t>наприклад</a:t>
            </a:r>
            <a:r>
              <a:rPr lang="ru-RU" sz="1200" dirty="0"/>
              <a:t>, </a:t>
            </a:r>
            <a:r>
              <a:rPr lang="ru-RU" sz="1200" dirty="0" err="1"/>
              <a:t>запропонували</a:t>
            </a:r>
            <a:r>
              <a:rPr lang="ru-RU" sz="1200" dirty="0"/>
              <a:t> </a:t>
            </a:r>
            <a:r>
              <a:rPr lang="ru-RU" sz="1200" dirty="0" err="1"/>
              <a:t>мені</a:t>
            </a:r>
            <a:r>
              <a:rPr lang="ru-RU" sz="1200" dirty="0"/>
              <a:t> </a:t>
            </a:r>
            <a:r>
              <a:rPr lang="ru-RU" sz="1200" dirty="0" err="1"/>
              <a:t>позичково</a:t>
            </a:r>
            <a:r>
              <a:rPr lang="ru-RU" sz="1200" dirty="0"/>
              <a:t> </a:t>
            </a:r>
            <a:r>
              <a:rPr lang="ru-RU" sz="1200" dirty="0" err="1"/>
              <a:t>карбованців</a:t>
            </a:r>
            <a:r>
              <a:rPr lang="ru-RU" sz="1200" dirty="0"/>
              <a:t> з триста,— ну, </a:t>
            </a:r>
            <a:r>
              <a:rPr lang="ru-RU" sz="1200" dirty="0" err="1"/>
              <a:t>тоді</a:t>
            </a:r>
            <a:r>
              <a:rPr lang="ru-RU" sz="1200" dirty="0"/>
              <a:t> </a:t>
            </a:r>
            <a:r>
              <a:rPr lang="ru-RU" sz="1200" dirty="0" err="1"/>
              <a:t>зовсім</a:t>
            </a:r>
            <a:r>
              <a:rPr lang="ru-RU" sz="1200" dirty="0"/>
              <a:t> </a:t>
            </a:r>
            <a:r>
              <a:rPr lang="ru-RU" sz="1200" dirty="0" err="1"/>
              <a:t>інша</a:t>
            </a:r>
            <a:r>
              <a:rPr lang="ru-RU" sz="1200" dirty="0"/>
              <a:t> </a:t>
            </a:r>
            <a:r>
              <a:rPr lang="ru-RU" sz="1200" dirty="0" err="1"/>
              <a:t>річ</a:t>
            </a:r>
            <a:r>
              <a:rPr lang="ru-RU" sz="1200" dirty="0"/>
              <a:t>: </a:t>
            </a:r>
            <a:r>
              <a:rPr lang="ru-RU" sz="1200" dirty="0" err="1"/>
              <a:t>позичково</a:t>
            </a:r>
            <a:r>
              <a:rPr lang="ru-RU" sz="1200" dirty="0"/>
              <a:t> я </a:t>
            </a:r>
            <a:r>
              <a:rPr lang="ru-RU" sz="1200" dirty="0" err="1"/>
              <a:t>можу</a:t>
            </a:r>
            <a:r>
              <a:rPr lang="ru-RU" sz="1200" dirty="0"/>
              <a:t> </a:t>
            </a:r>
            <a:r>
              <a:rPr lang="ru-RU" sz="1200" dirty="0" err="1"/>
              <a:t>взяти</a:t>
            </a:r>
            <a:r>
              <a:rPr lang="ru-RU" sz="1200" dirty="0"/>
              <a:t>.</a:t>
            </a:r>
          </a:p>
          <a:p>
            <a:r>
              <a:rPr lang="ru-RU" sz="1200" dirty="0"/>
              <a:t>К у п ц і. Будь ласка, батьку наш! (</a:t>
            </a:r>
            <a:r>
              <a:rPr lang="ru-RU" sz="1200" dirty="0" err="1"/>
              <a:t>Виймають</a:t>
            </a:r>
            <a:r>
              <a:rPr lang="ru-RU" sz="1200" dirty="0"/>
              <a:t> </a:t>
            </a:r>
            <a:r>
              <a:rPr lang="ru-RU" sz="1200" dirty="0" err="1"/>
              <a:t>гроші</a:t>
            </a:r>
            <a:r>
              <a:rPr lang="ru-RU" sz="1200" dirty="0"/>
              <a:t>). Та </a:t>
            </a:r>
            <a:r>
              <a:rPr lang="ru-RU" sz="1200" dirty="0" err="1"/>
              <a:t>що</a:t>
            </a:r>
            <a:r>
              <a:rPr lang="ru-RU" sz="1200" dirty="0"/>
              <a:t> триста! </a:t>
            </a:r>
            <a:r>
              <a:rPr lang="ru-RU" sz="1200" dirty="0" err="1"/>
              <a:t>вже</a:t>
            </a:r>
            <a:r>
              <a:rPr lang="ru-RU" sz="1200" dirty="0"/>
              <a:t> </a:t>
            </a:r>
            <a:r>
              <a:rPr lang="ru-RU" sz="1200" dirty="0" err="1"/>
              <a:t>краще</a:t>
            </a:r>
            <a:r>
              <a:rPr lang="ru-RU" sz="1200" dirty="0"/>
              <a:t> </a:t>
            </a:r>
            <a:r>
              <a:rPr lang="ru-RU" sz="1200" dirty="0" err="1"/>
              <a:t>п'ятсот</a:t>
            </a:r>
            <a:r>
              <a:rPr lang="ru-RU" sz="1200" dirty="0"/>
              <a:t> </a:t>
            </a:r>
            <a:r>
              <a:rPr lang="ru-RU" sz="1200" dirty="0" err="1"/>
              <a:t>візьми</a:t>
            </a:r>
            <a:r>
              <a:rPr lang="ru-RU" sz="1200" dirty="0"/>
              <a:t>, </a:t>
            </a:r>
            <a:r>
              <a:rPr lang="ru-RU" sz="1200" dirty="0" err="1"/>
              <a:t>поможи</a:t>
            </a:r>
            <a:r>
              <a:rPr lang="ru-RU" sz="1200" dirty="0"/>
              <a:t> </a:t>
            </a:r>
            <a:r>
              <a:rPr lang="ru-RU" sz="1200" dirty="0" err="1"/>
              <a:t>тільки</a:t>
            </a:r>
            <a:r>
              <a:rPr lang="ru-RU" sz="1200" dirty="0"/>
              <a:t>.</a:t>
            </a:r>
          </a:p>
          <a:p>
            <a:r>
              <a:rPr lang="ru-RU" sz="1200" dirty="0"/>
              <a:t>Х л е с т а к о в. Будь ласка: у </a:t>
            </a:r>
            <a:r>
              <a:rPr lang="ru-RU" sz="1200" dirty="0" err="1"/>
              <a:t>позику</a:t>
            </a:r>
            <a:r>
              <a:rPr lang="ru-RU" sz="1200" dirty="0"/>
              <a:t> — я </a:t>
            </a:r>
            <a:r>
              <a:rPr lang="ru-RU" sz="1200" dirty="0" err="1"/>
              <a:t>ні</a:t>
            </a:r>
            <a:r>
              <a:rPr lang="ru-RU" sz="1200" dirty="0"/>
              <a:t> слова, я </a:t>
            </a:r>
            <a:r>
              <a:rPr lang="ru-RU" sz="1200" dirty="0" err="1"/>
              <a:t>візьму</a:t>
            </a:r>
            <a:r>
              <a:rPr lang="ru-RU" sz="1200" dirty="0"/>
              <a:t>.</a:t>
            </a:r>
          </a:p>
          <a:p>
            <a:r>
              <a:rPr lang="ru-RU" sz="1200" dirty="0"/>
              <a:t>К у п ц і (</a:t>
            </a:r>
            <a:r>
              <a:rPr lang="ru-RU" sz="1200" dirty="0" err="1"/>
              <a:t>підносять</a:t>
            </a:r>
            <a:r>
              <a:rPr lang="ru-RU" sz="1200" dirty="0"/>
              <a:t> </a:t>
            </a:r>
            <a:r>
              <a:rPr lang="ru-RU" sz="1200" dirty="0" err="1"/>
              <a:t>йому</a:t>
            </a:r>
            <a:r>
              <a:rPr lang="ru-RU" sz="1200" dirty="0"/>
              <a:t> на </a:t>
            </a:r>
            <a:r>
              <a:rPr lang="ru-RU" sz="1200" dirty="0" err="1"/>
              <a:t>срібному</a:t>
            </a:r>
            <a:r>
              <a:rPr lang="ru-RU" sz="1200" dirty="0"/>
              <a:t> </a:t>
            </a:r>
            <a:r>
              <a:rPr lang="ru-RU" sz="1200" dirty="0" err="1"/>
              <a:t>підносі</a:t>
            </a:r>
            <a:r>
              <a:rPr lang="ru-RU" sz="1200" dirty="0"/>
              <a:t> </a:t>
            </a:r>
            <a:r>
              <a:rPr lang="ru-RU" sz="1400" dirty="0" err="1"/>
              <a:t>гроші</a:t>
            </a:r>
            <a:r>
              <a:rPr lang="ru-RU" sz="1400" dirty="0"/>
              <a:t>). </a:t>
            </a:r>
            <a:r>
              <a:rPr lang="ru-RU" sz="1200" dirty="0" err="1"/>
              <a:t>Вже</a:t>
            </a:r>
            <a:r>
              <a:rPr lang="ru-RU" sz="1200" dirty="0"/>
              <a:t>, будь ласка, і </a:t>
            </a:r>
            <a:r>
              <a:rPr lang="ru-RU" sz="1200" dirty="0" err="1"/>
              <a:t>підносик</a:t>
            </a:r>
            <a:r>
              <a:rPr lang="ru-RU" sz="1200" dirty="0"/>
              <a:t> </a:t>
            </a:r>
            <a:r>
              <a:rPr lang="ru-RU" sz="1200" dirty="0" err="1"/>
              <a:t>заразом</a:t>
            </a:r>
            <a:r>
              <a:rPr lang="ru-RU" sz="1200" dirty="0"/>
              <a:t> </a:t>
            </a:r>
            <a:r>
              <a:rPr lang="ru-RU" sz="1200" dirty="0" err="1"/>
              <a:t>візьміть</a:t>
            </a:r>
            <a:r>
              <a:rPr lang="ru-RU" sz="1200" dirty="0"/>
              <a:t>.</a:t>
            </a:r>
          </a:p>
          <a:p>
            <a:r>
              <a:rPr lang="ru-RU" sz="1200" dirty="0"/>
              <a:t>Х л е с т а к о в. Ну, і </a:t>
            </a:r>
            <a:r>
              <a:rPr lang="ru-RU" sz="1200" dirty="0" err="1"/>
              <a:t>підносик</a:t>
            </a:r>
            <a:r>
              <a:rPr lang="ru-RU" sz="1200" dirty="0"/>
              <a:t> </a:t>
            </a:r>
            <a:r>
              <a:rPr lang="ru-RU" sz="1200" dirty="0" err="1"/>
              <a:t>можна</a:t>
            </a:r>
            <a:r>
              <a:rPr lang="ru-RU" sz="1200" dirty="0"/>
              <a:t>.</a:t>
            </a:r>
          </a:p>
          <a:p>
            <a:r>
              <a:rPr lang="ru-RU" sz="1200" dirty="0"/>
              <a:t>К у п ц і (</a:t>
            </a:r>
            <a:r>
              <a:rPr lang="ru-RU" sz="1200" dirty="0" err="1"/>
              <a:t>вклоняючись</a:t>
            </a:r>
            <a:r>
              <a:rPr lang="ru-RU" sz="1200" dirty="0"/>
              <a:t>). То </a:t>
            </a:r>
            <a:r>
              <a:rPr lang="ru-RU" sz="1200" dirty="0" err="1"/>
              <a:t>вже</a:t>
            </a:r>
            <a:r>
              <a:rPr lang="ru-RU" sz="1200" dirty="0"/>
              <a:t> </a:t>
            </a:r>
            <a:r>
              <a:rPr lang="ru-RU" sz="1200" dirty="0" err="1"/>
              <a:t>візьміть</a:t>
            </a:r>
            <a:r>
              <a:rPr lang="ru-RU" sz="1200" dirty="0"/>
              <a:t> за одним разом і </a:t>
            </a:r>
            <a:r>
              <a:rPr lang="ru-RU" sz="1200" dirty="0" err="1"/>
              <a:t>цукорцю</a:t>
            </a:r>
            <a:r>
              <a:rPr lang="ru-RU" sz="1200" dirty="0"/>
              <a:t>.</a:t>
            </a:r>
          </a:p>
          <a:p>
            <a:r>
              <a:rPr lang="ru-RU" sz="1200" dirty="0"/>
              <a:t>X л е с т а к о в. О, </a:t>
            </a:r>
            <a:r>
              <a:rPr lang="ru-RU" sz="1200" dirty="0" err="1"/>
              <a:t>ні</a:t>
            </a:r>
            <a:r>
              <a:rPr lang="ru-RU" sz="1200" dirty="0"/>
              <a:t>, я </a:t>
            </a:r>
            <a:r>
              <a:rPr lang="ru-RU" sz="1200" dirty="0" err="1"/>
              <a:t>хабарів</a:t>
            </a:r>
            <a:r>
              <a:rPr lang="ru-RU" sz="1200" dirty="0"/>
              <a:t> </a:t>
            </a:r>
            <a:r>
              <a:rPr lang="ru-RU" sz="1200" dirty="0" err="1"/>
              <a:t>ніяких</a:t>
            </a:r>
            <a:r>
              <a:rPr lang="ru-RU" sz="1200" dirty="0"/>
              <a:t>...</a:t>
            </a:r>
          </a:p>
          <a:p>
            <a:r>
              <a:rPr lang="ru-RU" sz="1200" dirty="0"/>
              <a:t>О с и п. Ваше </a:t>
            </a:r>
            <a:r>
              <a:rPr lang="ru-RU" sz="1200" dirty="0" err="1"/>
              <a:t>високоблагородіє</a:t>
            </a:r>
            <a:r>
              <a:rPr lang="ru-RU" sz="1200" dirty="0"/>
              <a:t>! </a:t>
            </a:r>
            <a:r>
              <a:rPr lang="ru-RU" sz="1200" dirty="0" err="1"/>
              <a:t>чому</a:t>
            </a:r>
            <a:r>
              <a:rPr lang="ru-RU" sz="1200" dirty="0"/>
              <a:t> </a:t>
            </a:r>
            <a:r>
              <a:rPr lang="ru-RU" sz="1200" dirty="0" err="1"/>
              <a:t>ви</a:t>
            </a:r>
            <a:r>
              <a:rPr lang="ru-RU" sz="1200" dirty="0"/>
              <a:t> не берете? </a:t>
            </a:r>
            <a:r>
              <a:rPr lang="ru-RU" sz="1200" dirty="0" err="1"/>
              <a:t>Візьміть</a:t>
            </a:r>
            <a:r>
              <a:rPr lang="ru-RU" sz="1200" dirty="0"/>
              <a:t>! у </a:t>
            </a:r>
            <a:r>
              <a:rPr lang="ru-RU" sz="1200" dirty="0" err="1"/>
              <a:t>дорозі</a:t>
            </a:r>
            <a:r>
              <a:rPr lang="ru-RU" sz="1200" dirty="0"/>
              <a:t> все </a:t>
            </a:r>
            <a:r>
              <a:rPr lang="ru-RU" sz="1200" dirty="0" err="1"/>
              <a:t>знадобиться</a:t>
            </a:r>
            <a:r>
              <a:rPr lang="ru-RU" sz="1200" dirty="0"/>
              <a:t>. Давай </a:t>
            </a:r>
            <a:r>
              <a:rPr lang="ru-RU" sz="1200" dirty="0" err="1"/>
              <a:t>сюди</a:t>
            </a:r>
            <a:r>
              <a:rPr lang="ru-RU" sz="1200" dirty="0"/>
              <a:t> </a:t>
            </a:r>
            <a:r>
              <a:rPr lang="ru-RU" sz="1200" dirty="0" err="1"/>
              <a:t>голови</a:t>
            </a:r>
            <a:r>
              <a:rPr lang="ru-RU" sz="1200" dirty="0"/>
              <a:t> і </a:t>
            </a:r>
            <a:r>
              <a:rPr lang="ru-RU" sz="1200" dirty="0" err="1"/>
              <a:t>кошичок</a:t>
            </a:r>
            <a:r>
              <a:rPr lang="ru-RU" sz="1200" dirty="0"/>
              <a:t>. Давай усе, все </a:t>
            </a:r>
            <a:r>
              <a:rPr lang="ru-RU" sz="1200" dirty="0" err="1"/>
              <a:t>знадобиться</a:t>
            </a:r>
            <a:r>
              <a:rPr lang="ru-RU" sz="1200" dirty="0"/>
              <a:t>. </a:t>
            </a:r>
            <a:r>
              <a:rPr lang="ru-RU" sz="1200" dirty="0" err="1"/>
              <a:t>Що</a:t>
            </a:r>
            <a:r>
              <a:rPr lang="ru-RU" sz="1200" dirty="0"/>
              <a:t> там? </a:t>
            </a:r>
            <a:r>
              <a:rPr lang="ru-RU" sz="1200" dirty="0" err="1"/>
              <a:t>мотузочка</a:t>
            </a:r>
            <a:r>
              <a:rPr lang="ru-RU" sz="1200" dirty="0"/>
              <a:t>? Давай і </a:t>
            </a:r>
            <a:r>
              <a:rPr lang="ru-RU" sz="1200" dirty="0" err="1"/>
              <a:t>мотузочку</a:t>
            </a:r>
            <a:r>
              <a:rPr lang="ru-RU" sz="1200" dirty="0"/>
              <a:t>,— і </a:t>
            </a:r>
            <a:r>
              <a:rPr lang="ru-RU" sz="1200" dirty="0" err="1"/>
              <a:t>мотузочка</a:t>
            </a:r>
            <a:r>
              <a:rPr lang="ru-RU" sz="1200" dirty="0"/>
              <a:t> в </a:t>
            </a:r>
            <a:r>
              <a:rPr lang="ru-RU" sz="1200" dirty="0" err="1"/>
              <a:t>дорозі</a:t>
            </a:r>
            <a:r>
              <a:rPr lang="ru-RU" sz="1200" dirty="0"/>
              <a:t> </a:t>
            </a:r>
            <a:r>
              <a:rPr lang="ru-RU" sz="1200" dirty="0" err="1"/>
              <a:t>знадобиться</a:t>
            </a:r>
            <a:r>
              <a:rPr lang="ru-RU" sz="1200" dirty="0"/>
              <a:t>: </a:t>
            </a:r>
            <a:r>
              <a:rPr lang="ru-RU" sz="1200" dirty="0" err="1"/>
              <a:t>візок</a:t>
            </a:r>
            <a:r>
              <a:rPr lang="ru-RU" sz="1200" dirty="0"/>
              <a:t> </a:t>
            </a:r>
            <a:r>
              <a:rPr lang="ru-RU" sz="1200" dirty="0" err="1"/>
              <a:t>обламається</a:t>
            </a:r>
            <a:r>
              <a:rPr lang="ru-RU" sz="1200" dirty="0"/>
              <a:t> </a:t>
            </a:r>
            <a:r>
              <a:rPr lang="ru-RU" sz="1200" dirty="0" err="1"/>
              <a:t>або</a:t>
            </a:r>
            <a:r>
              <a:rPr lang="ru-RU" sz="1200" dirty="0"/>
              <a:t>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інше</a:t>
            </a:r>
            <a:r>
              <a:rPr lang="ru-RU" sz="1200" dirty="0"/>
              <a:t>, </a:t>
            </a:r>
            <a:r>
              <a:rPr lang="ru-RU" sz="1200" dirty="0" err="1"/>
              <a:t>підв'язати</a:t>
            </a:r>
            <a:r>
              <a:rPr lang="ru-RU" sz="1200" dirty="0"/>
              <a:t> </a:t>
            </a:r>
            <a:r>
              <a:rPr lang="ru-RU" sz="1200" dirty="0" err="1"/>
              <a:t>можна</a:t>
            </a:r>
            <a:r>
              <a:rPr lang="ru-RU" sz="1200" dirty="0"/>
              <a:t>.</a:t>
            </a:r>
          </a:p>
          <a:p>
            <a:r>
              <a:rPr lang="ru-RU" sz="1200" dirty="0"/>
              <a:t>К у п ц і. То </a:t>
            </a:r>
            <a:r>
              <a:rPr lang="ru-RU" sz="1200" dirty="0" err="1"/>
              <a:t>вже</a:t>
            </a:r>
            <a:r>
              <a:rPr lang="ru-RU" sz="1200" dirty="0"/>
              <a:t> </a:t>
            </a:r>
            <a:r>
              <a:rPr lang="ru-RU" sz="1200" dirty="0" err="1"/>
              <a:t>зробіть</a:t>
            </a:r>
            <a:r>
              <a:rPr lang="ru-RU" sz="1200" dirty="0"/>
              <a:t> </a:t>
            </a:r>
            <a:r>
              <a:rPr lang="ru-RU" sz="1200" dirty="0" err="1"/>
              <a:t>таку</a:t>
            </a:r>
            <a:r>
              <a:rPr lang="ru-RU" sz="1200" dirty="0"/>
              <a:t> ласку, ваше </a:t>
            </a:r>
            <a:r>
              <a:rPr lang="ru-RU" sz="1200" dirty="0" err="1"/>
              <a:t>сіятельство</a:t>
            </a:r>
            <a:r>
              <a:rPr lang="ru-RU" sz="1200" dirty="0"/>
              <a:t>! Коли </a:t>
            </a:r>
            <a:r>
              <a:rPr lang="ru-RU" sz="1200" dirty="0" err="1"/>
              <a:t>вже</a:t>
            </a:r>
            <a:r>
              <a:rPr lang="ru-RU" sz="1200" dirty="0"/>
              <a:t> </a:t>
            </a:r>
            <a:r>
              <a:rPr lang="ru-RU" sz="1200" dirty="0" err="1"/>
              <a:t>ви</a:t>
            </a:r>
            <a:r>
              <a:rPr lang="ru-RU" sz="1200" dirty="0"/>
              <a:t>, </a:t>
            </a:r>
            <a:r>
              <a:rPr lang="ru-RU" sz="1200" dirty="0" err="1"/>
              <a:t>тобто</a:t>
            </a:r>
            <a:r>
              <a:rPr lang="ru-RU" sz="1200" dirty="0"/>
              <a:t>, не поможете в </a:t>
            </a:r>
            <a:r>
              <a:rPr lang="ru-RU" sz="1200" dirty="0" err="1"/>
              <a:t>нашій</a:t>
            </a:r>
            <a:r>
              <a:rPr lang="ru-RU" sz="1200" dirty="0"/>
              <a:t> </a:t>
            </a:r>
            <a:r>
              <a:rPr lang="ru-RU" sz="1200" dirty="0" err="1"/>
              <a:t>просьбі</a:t>
            </a:r>
            <a:r>
              <a:rPr lang="ru-RU" sz="1200" dirty="0"/>
              <a:t>, то </a:t>
            </a:r>
            <a:r>
              <a:rPr lang="ru-RU" sz="1200" dirty="0" err="1"/>
              <a:t>вже</a:t>
            </a:r>
            <a:r>
              <a:rPr lang="ru-RU" sz="1200" dirty="0"/>
              <a:t> не </a:t>
            </a:r>
            <a:r>
              <a:rPr lang="ru-RU" sz="1200" dirty="0" err="1"/>
              <a:t>знаємо</a:t>
            </a:r>
            <a:r>
              <a:rPr lang="ru-RU" sz="1200" dirty="0"/>
              <a:t>, як і бути: просто </a:t>
            </a:r>
            <a:r>
              <a:rPr lang="ru-RU" sz="1200" dirty="0" err="1"/>
              <a:t>хоч</a:t>
            </a:r>
            <a:r>
              <a:rPr lang="ru-RU" sz="1200" dirty="0"/>
              <a:t> в </a:t>
            </a:r>
            <a:r>
              <a:rPr lang="ru-RU" sz="1200" dirty="0" err="1"/>
              <a:t>зашморг</a:t>
            </a:r>
            <a:r>
              <a:rPr lang="ru-RU" sz="1200" dirty="0"/>
              <a:t> </a:t>
            </a:r>
            <a:r>
              <a:rPr lang="ru-RU" sz="1200" dirty="0" err="1"/>
              <a:t>лізь</a:t>
            </a:r>
            <a:r>
              <a:rPr lang="ru-RU" sz="1200" dirty="0"/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7643" y="2821862"/>
            <a:ext cx="4572000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1200" dirty="0"/>
              <a:t>Х л е с т а к о в. Добре, </a:t>
            </a:r>
            <a:r>
              <a:rPr lang="ru-RU" sz="1200" dirty="0" err="1"/>
              <a:t>що</a:t>
            </a:r>
            <a:r>
              <a:rPr lang="ru-RU" sz="1200" dirty="0"/>
              <a:t> присох. Я радий... (Враз і </a:t>
            </a:r>
            <a:r>
              <a:rPr lang="ru-RU" sz="1200" dirty="0" err="1"/>
              <a:t>уривчасто</a:t>
            </a:r>
            <a:r>
              <a:rPr lang="ru-RU" sz="1200" dirty="0"/>
              <a:t>). Грошей нема у вас?</a:t>
            </a:r>
          </a:p>
          <a:p>
            <a:r>
              <a:rPr lang="ru-RU" sz="1200" dirty="0"/>
              <a:t>Д о б ч и н с ь к и й. Грошей? як грошей?</a:t>
            </a:r>
          </a:p>
          <a:p>
            <a:r>
              <a:rPr lang="ru-RU" sz="1200" dirty="0"/>
              <a:t>Х л е с т а к о в. </a:t>
            </a:r>
            <a:r>
              <a:rPr lang="ru-RU" sz="1200" dirty="0" err="1"/>
              <a:t>Позичити</a:t>
            </a:r>
            <a:r>
              <a:rPr lang="ru-RU" sz="1200" dirty="0"/>
              <a:t> </a:t>
            </a:r>
            <a:r>
              <a:rPr lang="ru-RU" sz="1200" dirty="0" err="1"/>
              <a:t>карбованців</a:t>
            </a:r>
            <a:r>
              <a:rPr lang="ru-RU" sz="1200" dirty="0"/>
              <a:t> з </a:t>
            </a:r>
            <a:r>
              <a:rPr lang="ru-RU" sz="1200" dirty="0" err="1"/>
              <a:t>тисячу</a:t>
            </a:r>
            <a:r>
              <a:rPr lang="ru-RU" sz="1200" dirty="0"/>
              <a:t>.</a:t>
            </a:r>
          </a:p>
          <a:p>
            <a:r>
              <a:rPr lang="ru-RU" sz="1200" dirty="0"/>
              <a:t>Б о б ч и н с ь к и й. </a:t>
            </a:r>
            <a:r>
              <a:rPr lang="ru-RU" sz="1200" dirty="0" err="1"/>
              <a:t>Такої</a:t>
            </a:r>
            <a:r>
              <a:rPr lang="ru-RU" sz="1200" dirty="0"/>
              <a:t> </a:t>
            </a:r>
            <a:r>
              <a:rPr lang="ru-RU" sz="1200" dirty="0" err="1"/>
              <a:t>суми</a:t>
            </a:r>
            <a:r>
              <a:rPr lang="ru-RU" sz="1200" dirty="0"/>
              <a:t>, </a:t>
            </a:r>
            <a:r>
              <a:rPr lang="ru-RU" sz="1200" dirty="0" err="1"/>
              <a:t>їй</a:t>
            </a:r>
            <a:r>
              <a:rPr lang="ru-RU" sz="1200" dirty="0"/>
              <a:t>-богу, нема. А </a:t>
            </a:r>
            <a:r>
              <a:rPr lang="ru-RU" sz="1200" dirty="0" err="1"/>
              <a:t>чи</a:t>
            </a:r>
            <a:r>
              <a:rPr lang="ru-RU" sz="1200" dirty="0"/>
              <a:t> нема у вас, Петре </a:t>
            </a:r>
            <a:r>
              <a:rPr lang="ru-RU" sz="1200" dirty="0" err="1"/>
              <a:t>Івановичу</a:t>
            </a:r>
            <a:r>
              <a:rPr lang="ru-RU" sz="1200" dirty="0"/>
              <a:t>?</a:t>
            </a:r>
          </a:p>
          <a:p>
            <a:r>
              <a:rPr lang="ru-RU" sz="1200" dirty="0"/>
              <a:t>Д о б ч и н с ь к и й. При </a:t>
            </a:r>
            <a:r>
              <a:rPr lang="ru-RU" sz="1200" dirty="0" err="1"/>
              <a:t>мені</a:t>
            </a:r>
            <a:r>
              <a:rPr lang="ru-RU" sz="1200" dirty="0"/>
              <a:t> нема, </a:t>
            </a:r>
            <a:r>
              <a:rPr lang="ru-RU" sz="1200" dirty="0" err="1"/>
              <a:t>бо</a:t>
            </a:r>
            <a:r>
              <a:rPr lang="ru-RU" sz="1200" dirty="0"/>
              <a:t> </a:t>
            </a:r>
            <a:r>
              <a:rPr lang="ru-RU" sz="1200" dirty="0" err="1"/>
              <a:t>гроші</a:t>
            </a:r>
            <a:r>
              <a:rPr lang="ru-RU" sz="1200" dirty="0"/>
              <a:t> </a:t>
            </a:r>
            <a:r>
              <a:rPr lang="ru-RU" sz="1200" dirty="0" err="1"/>
              <a:t>мої</a:t>
            </a:r>
            <a:r>
              <a:rPr lang="ru-RU" sz="1200" dirty="0"/>
              <a:t>, </a:t>
            </a:r>
            <a:r>
              <a:rPr lang="ru-RU" sz="1200" dirty="0" err="1"/>
              <a:t>якщо</a:t>
            </a:r>
            <a:r>
              <a:rPr lang="ru-RU" sz="1200" dirty="0"/>
              <a:t> </a:t>
            </a:r>
            <a:r>
              <a:rPr lang="ru-RU" sz="1200" dirty="0" err="1"/>
              <a:t>зволите</a:t>
            </a:r>
            <a:r>
              <a:rPr lang="ru-RU" sz="1200" dirty="0"/>
              <a:t> знати, </a:t>
            </a:r>
            <a:r>
              <a:rPr lang="ru-RU" sz="1200" dirty="0" err="1"/>
              <a:t>покладені</a:t>
            </a:r>
            <a:r>
              <a:rPr lang="ru-RU" sz="1200" dirty="0"/>
              <a:t> в приказ </a:t>
            </a:r>
            <a:r>
              <a:rPr lang="ru-RU" sz="1200" dirty="0" err="1"/>
              <a:t>громадської</a:t>
            </a:r>
            <a:r>
              <a:rPr lang="ru-RU" sz="1200" dirty="0"/>
              <a:t> </a:t>
            </a:r>
            <a:r>
              <a:rPr lang="ru-RU" sz="1200" dirty="0" err="1" smtClean="0"/>
              <a:t>опіки</a:t>
            </a:r>
            <a:r>
              <a:rPr lang="ru-RU" sz="1200" dirty="0" smtClean="0"/>
              <a:t>.</a:t>
            </a:r>
            <a:endParaRPr lang="ru-RU" sz="1200" dirty="0"/>
          </a:p>
          <a:p>
            <a:r>
              <a:rPr lang="ru-RU" sz="1200" dirty="0"/>
              <a:t>Х л е с т а к о в. Та хай, </a:t>
            </a:r>
            <a:r>
              <a:rPr lang="ru-RU" sz="1200" dirty="0" err="1"/>
              <a:t>якщо</a:t>
            </a:r>
            <a:r>
              <a:rPr lang="ru-RU" sz="1200" dirty="0"/>
              <a:t> </a:t>
            </a:r>
            <a:r>
              <a:rPr lang="ru-RU" sz="1200" dirty="0" err="1"/>
              <a:t>тисячі</a:t>
            </a:r>
            <a:r>
              <a:rPr lang="ru-RU" sz="1200" dirty="0"/>
              <a:t> нема, то </a:t>
            </a:r>
            <a:r>
              <a:rPr lang="ru-RU" sz="1200" dirty="0" err="1"/>
              <a:t>карбованців</a:t>
            </a:r>
            <a:r>
              <a:rPr lang="ru-RU" sz="1200" dirty="0"/>
              <a:t> сто.</a:t>
            </a:r>
          </a:p>
          <a:p>
            <a:r>
              <a:rPr lang="ru-RU" sz="1200" dirty="0"/>
              <a:t>Б о б ч и н с ь к и й (</a:t>
            </a:r>
            <a:r>
              <a:rPr lang="ru-RU" sz="1200" dirty="0" err="1"/>
              <a:t>нишпорячи</a:t>
            </a:r>
            <a:r>
              <a:rPr lang="ru-RU" sz="1200" dirty="0"/>
              <a:t> по </a:t>
            </a:r>
            <a:r>
              <a:rPr lang="ru-RU" sz="1200" dirty="0" err="1"/>
              <a:t>кишенях</a:t>
            </a:r>
            <a:r>
              <a:rPr lang="ru-RU" sz="1200" dirty="0"/>
              <a:t>). У вас, Петре </a:t>
            </a:r>
            <a:r>
              <a:rPr lang="ru-RU" sz="1200" dirty="0" err="1"/>
              <a:t>Івановичу</a:t>
            </a:r>
            <a:r>
              <a:rPr lang="ru-RU" sz="1200" dirty="0"/>
              <a:t>, нема сто </a:t>
            </a:r>
            <a:r>
              <a:rPr lang="ru-RU" sz="1200" dirty="0" err="1"/>
              <a:t>карбованців</a:t>
            </a:r>
            <a:r>
              <a:rPr lang="ru-RU" sz="1200" dirty="0"/>
              <a:t>? У мене </a:t>
            </a:r>
            <a:r>
              <a:rPr lang="ru-RU" sz="1200" dirty="0" err="1"/>
              <a:t>тільки</a:t>
            </a:r>
            <a:r>
              <a:rPr lang="ru-RU" sz="1200" dirty="0"/>
              <a:t> сорок </a:t>
            </a:r>
            <a:r>
              <a:rPr lang="ru-RU" sz="1200" dirty="0" err="1"/>
              <a:t>асигнаціями</a:t>
            </a:r>
            <a:r>
              <a:rPr lang="ru-RU" sz="1200" dirty="0"/>
              <a:t>.</a:t>
            </a:r>
          </a:p>
          <a:p>
            <a:r>
              <a:rPr lang="ru-RU" sz="1200" dirty="0"/>
              <a:t>Д о б ч и н с ь к и й (</a:t>
            </a:r>
            <a:r>
              <a:rPr lang="ru-RU" sz="1200" dirty="0" err="1"/>
              <a:t>дивлячись</a:t>
            </a:r>
            <a:r>
              <a:rPr lang="ru-RU" sz="1200" dirty="0"/>
              <a:t> у </a:t>
            </a:r>
            <a:r>
              <a:rPr lang="ru-RU" sz="1200" dirty="0" err="1"/>
              <a:t>гаманець</a:t>
            </a:r>
            <a:r>
              <a:rPr lang="ru-RU" sz="1200" dirty="0"/>
              <a:t>). </a:t>
            </a:r>
            <a:r>
              <a:rPr lang="ru-RU" sz="1200" dirty="0" err="1"/>
              <a:t>Двадцять</a:t>
            </a:r>
            <a:r>
              <a:rPr lang="ru-RU" sz="1200" dirty="0"/>
              <a:t> </a:t>
            </a:r>
            <a:r>
              <a:rPr lang="ru-RU" sz="1200" dirty="0" err="1"/>
              <a:t>п'ять</a:t>
            </a:r>
            <a:r>
              <a:rPr lang="ru-RU" sz="1200" dirty="0"/>
              <a:t> </a:t>
            </a:r>
            <a:r>
              <a:rPr lang="ru-RU" sz="1200" dirty="0" err="1"/>
              <a:t>карбованців</a:t>
            </a:r>
            <a:r>
              <a:rPr lang="ru-RU" sz="1200" dirty="0"/>
              <a:t> </a:t>
            </a:r>
            <a:r>
              <a:rPr lang="ru-RU" sz="1200" dirty="0" err="1"/>
              <a:t>тільки</a:t>
            </a:r>
            <a:r>
              <a:rPr lang="ru-RU" sz="1200" dirty="0"/>
              <a:t>.</a:t>
            </a:r>
          </a:p>
          <a:p>
            <a:r>
              <a:rPr lang="ru-RU" sz="1200" dirty="0"/>
              <a:t>Б о б ч и н с ь к и й. Та </a:t>
            </a:r>
            <a:r>
              <a:rPr lang="ru-RU" sz="1200" dirty="0" err="1"/>
              <a:t>ви</a:t>
            </a:r>
            <a:r>
              <a:rPr lang="ru-RU" sz="1200" dirty="0"/>
              <a:t> </a:t>
            </a:r>
            <a:r>
              <a:rPr lang="ru-RU" sz="1200" dirty="0" err="1"/>
              <a:t>пошукайте</a:t>
            </a:r>
            <a:r>
              <a:rPr lang="ru-RU" sz="1200" dirty="0"/>
              <a:t> </a:t>
            </a:r>
            <a:r>
              <a:rPr lang="ru-RU" sz="1200" dirty="0" err="1"/>
              <a:t>краще</a:t>
            </a:r>
            <a:r>
              <a:rPr lang="ru-RU" sz="1200" dirty="0"/>
              <a:t>, Петре </a:t>
            </a:r>
            <a:r>
              <a:rPr lang="ru-RU" sz="1200" dirty="0" err="1"/>
              <a:t>Івановичу</a:t>
            </a:r>
            <a:r>
              <a:rPr lang="ru-RU" sz="1200" dirty="0"/>
              <a:t>! У вас там, я знаю, в </a:t>
            </a:r>
            <a:r>
              <a:rPr lang="ru-RU" sz="1200" dirty="0" err="1"/>
              <a:t>кишені</a:t>
            </a:r>
            <a:r>
              <a:rPr lang="ru-RU" sz="1200" dirty="0"/>
              <a:t> з правого боку </a:t>
            </a:r>
            <a:r>
              <a:rPr lang="ru-RU" sz="1200" dirty="0" err="1"/>
              <a:t>дірка</a:t>
            </a:r>
            <a:r>
              <a:rPr lang="ru-RU" sz="1200" dirty="0"/>
              <a:t>, то в </a:t>
            </a:r>
            <a:r>
              <a:rPr lang="ru-RU" sz="1200" dirty="0" err="1"/>
              <a:t>дірку</a:t>
            </a:r>
            <a:r>
              <a:rPr lang="ru-RU" sz="1200" dirty="0"/>
              <a:t> ото, </a:t>
            </a:r>
            <a:r>
              <a:rPr lang="ru-RU" sz="1200" dirty="0" err="1"/>
              <a:t>певно</a:t>
            </a:r>
            <a:r>
              <a:rPr lang="ru-RU" sz="1200" dirty="0"/>
              <a:t>, як-</a:t>
            </a:r>
            <a:r>
              <a:rPr lang="ru-RU" sz="1200" dirty="0" err="1"/>
              <a:t>небудь</a:t>
            </a:r>
            <a:r>
              <a:rPr lang="ru-RU" sz="1200" dirty="0"/>
              <a:t> запали.</a:t>
            </a:r>
          </a:p>
          <a:p>
            <a:r>
              <a:rPr lang="ru-RU" sz="1200" dirty="0"/>
              <a:t>Д о б ч и н с ь к и й. </a:t>
            </a:r>
            <a:r>
              <a:rPr lang="ru-RU" sz="1200" dirty="0" err="1"/>
              <a:t>Ні</a:t>
            </a:r>
            <a:r>
              <a:rPr lang="ru-RU" sz="1200" dirty="0"/>
              <a:t>, </a:t>
            </a:r>
            <a:r>
              <a:rPr lang="ru-RU" sz="1200" dirty="0" err="1"/>
              <a:t>справді</a:t>
            </a:r>
            <a:r>
              <a:rPr lang="ru-RU" sz="1200" dirty="0"/>
              <a:t>, і в </a:t>
            </a:r>
            <a:r>
              <a:rPr lang="ru-RU" sz="1200" dirty="0" err="1"/>
              <a:t>дірці</a:t>
            </a:r>
            <a:r>
              <a:rPr lang="ru-RU" sz="1200" dirty="0"/>
              <a:t> нема.</a:t>
            </a:r>
          </a:p>
          <a:p>
            <a:r>
              <a:rPr lang="ru-RU" sz="1200" dirty="0"/>
              <a:t>Х л е с т а к о в. Ну, </a:t>
            </a:r>
            <a:r>
              <a:rPr lang="ru-RU" sz="1200" dirty="0" err="1"/>
              <a:t>однаково</a:t>
            </a:r>
            <a:r>
              <a:rPr lang="ru-RU" sz="1200" dirty="0"/>
              <a:t>. Я ж </a:t>
            </a:r>
            <a:r>
              <a:rPr lang="ru-RU" sz="1200" dirty="0" err="1"/>
              <a:t>тільки</a:t>
            </a:r>
            <a:r>
              <a:rPr lang="ru-RU" sz="1200" dirty="0"/>
              <a:t> так. Добре, хай буде </a:t>
            </a:r>
            <a:r>
              <a:rPr lang="ru-RU" sz="1200" dirty="0" err="1"/>
              <a:t>шістдесят</a:t>
            </a:r>
            <a:r>
              <a:rPr lang="ru-RU" sz="1200" dirty="0"/>
              <a:t> </a:t>
            </a:r>
            <a:r>
              <a:rPr lang="ru-RU" sz="1200" dirty="0" err="1"/>
              <a:t>п'ять</a:t>
            </a:r>
            <a:r>
              <a:rPr lang="ru-RU" sz="1200" dirty="0"/>
              <a:t> </a:t>
            </a:r>
            <a:r>
              <a:rPr lang="ru-RU" sz="1200" dirty="0" err="1"/>
              <a:t>карбованців</a:t>
            </a:r>
            <a:r>
              <a:rPr lang="ru-RU" sz="1200" dirty="0"/>
              <a:t>... </a:t>
            </a:r>
            <a:r>
              <a:rPr lang="ru-RU" sz="1200" dirty="0" err="1"/>
              <a:t>це</a:t>
            </a:r>
            <a:r>
              <a:rPr lang="ru-RU" sz="1200" dirty="0"/>
              <a:t> </a:t>
            </a:r>
            <a:r>
              <a:rPr lang="ru-RU" sz="1200" dirty="0" err="1"/>
              <a:t>однаково</a:t>
            </a:r>
            <a:r>
              <a:rPr lang="ru-RU" sz="1200" dirty="0"/>
              <a:t>. (</a:t>
            </a:r>
            <a:r>
              <a:rPr lang="ru-RU" sz="1200" dirty="0" err="1"/>
              <a:t>Бере</a:t>
            </a:r>
            <a:r>
              <a:rPr lang="ru-RU" sz="1200" dirty="0"/>
              <a:t> </a:t>
            </a:r>
            <a:r>
              <a:rPr lang="ru-RU" sz="1200" dirty="0" err="1"/>
              <a:t>гроші</a:t>
            </a:r>
            <a:r>
              <a:rPr lang="ru-RU" sz="12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9421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39952" y="404664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 smtClean="0"/>
              <a:t>    У </a:t>
            </a:r>
            <a:r>
              <a:rPr lang="uk-UA" dirty="0"/>
              <a:t>третій дії </a:t>
            </a:r>
            <a:r>
              <a:rPr lang="uk-UA" b="1" i="1" u="sng" dirty="0"/>
              <a:t>гроші</a:t>
            </a:r>
            <a:r>
              <a:rPr lang="uk-UA" dirty="0"/>
              <a:t> - основний предмет, з яким пов'язані маніпуляції героїв. Чиновники передають </a:t>
            </a:r>
            <a:r>
              <a:rPr lang="uk-UA" dirty="0" smtClean="0"/>
              <a:t>Хлестакову </a:t>
            </a:r>
            <a:r>
              <a:rPr lang="uk-UA" dirty="0"/>
              <a:t>гроші, зі страху обливаючись потом, гублячи асигнації, витрушуючи дріб'язок з дір і т.д. Для них передача грошей є матеріальною формою укладення певних відносин. І </a:t>
            </a:r>
            <a:r>
              <a:rPr lang="uk-UA" dirty="0" smtClean="0"/>
              <a:t>той, хто дає, і той, хто бере, </a:t>
            </a:r>
            <a:r>
              <a:rPr lang="uk-UA" dirty="0"/>
              <a:t>роблять вигляд, що </a:t>
            </a:r>
            <a:r>
              <a:rPr lang="uk-UA" b="1" i="1" dirty="0"/>
              <a:t>гроші - тільки </a:t>
            </a:r>
            <a:r>
              <a:rPr lang="uk-UA" b="1" i="1" u="sng" dirty="0"/>
              <a:t>прояв доброго ставлення, знак дружнього ставлення</a:t>
            </a:r>
            <a:r>
              <a:rPr lang="uk-UA" b="1" i="1" dirty="0"/>
              <a:t>.</a:t>
            </a:r>
          </a:p>
          <a:p>
            <a:pPr algn="just"/>
            <a:r>
              <a:rPr lang="uk-UA" dirty="0" smtClean="0"/>
              <a:t>     Зведення </a:t>
            </a:r>
            <a:r>
              <a:rPr lang="uk-UA" dirty="0"/>
              <a:t>всіх помислів до голого розрахунку, приземлення високого, позначення цифрами, що, скільки в житті варто (</a:t>
            </a:r>
            <a:r>
              <a:rPr lang="uk-UA" i="1" dirty="0"/>
              <a:t>від кавуна «в сімсот рублів» і </a:t>
            </a:r>
            <a:r>
              <a:rPr lang="uk-UA" i="1" dirty="0" smtClean="0"/>
              <a:t>«цигарочок </a:t>
            </a:r>
            <a:r>
              <a:rPr lang="uk-UA" i="1" dirty="0"/>
              <a:t>по двадцяти п'яти рублів за </a:t>
            </a:r>
            <a:r>
              <a:rPr lang="uk-UA" i="1" dirty="0" smtClean="0"/>
              <a:t>сотеньку</a:t>
            </a:r>
            <a:r>
              <a:rPr lang="uk-UA" i="1" dirty="0"/>
              <a:t>», від обіду в трактирі до генеральського чину, на який мітить </a:t>
            </a:r>
            <a:r>
              <a:rPr lang="uk-UA" i="1" dirty="0" err="1"/>
              <a:t>Городничий</a:t>
            </a:r>
            <a:r>
              <a:rPr lang="uk-UA" i="1" dirty="0"/>
              <a:t> за вісімсот рублів, даних «ревізору</a:t>
            </a:r>
            <a:r>
              <a:rPr lang="uk-UA" i="1" dirty="0" smtClean="0"/>
              <a:t>»</a:t>
            </a:r>
            <a:r>
              <a:rPr lang="uk-UA" dirty="0" smtClean="0"/>
              <a:t>), - це </a:t>
            </a:r>
            <a:r>
              <a:rPr lang="uk-UA" dirty="0"/>
              <a:t>оголення </a:t>
            </a:r>
            <a:r>
              <a:rPr lang="uk-UA" dirty="0" smtClean="0"/>
              <a:t>грошової, </a:t>
            </a:r>
            <a:r>
              <a:rPr lang="uk-UA" dirty="0"/>
              <a:t>«арифметичної» сутності як людських, так і соціальних відносин.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816424" cy="4361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659467"/>
            <a:ext cx="35283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/>
              <a:t> «</a:t>
            </a:r>
            <a:r>
              <a:rPr lang="ru-RU" sz="1400" b="1" i="1" dirty="0"/>
              <a:t>В </a:t>
            </a:r>
            <a:r>
              <a:rPr lang="ru-RU" sz="1400" b="1" i="1" dirty="0" smtClean="0"/>
              <a:t>„</a:t>
            </a:r>
            <a:r>
              <a:rPr lang="ru-RU" sz="1400" b="1" i="1" dirty="0" err="1" smtClean="0"/>
              <a:t>Ревізорі</a:t>
            </a:r>
            <a:r>
              <a:rPr lang="ru-RU" sz="1400" b="1" i="1" dirty="0" smtClean="0"/>
              <a:t>“ </a:t>
            </a:r>
            <a:r>
              <a:rPr lang="ru-RU" sz="1400" b="1" i="1" dirty="0"/>
              <a:t>я </a:t>
            </a:r>
            <a:r>
              <a:rPr lang="ru-RU" sz="1400" b="1" i="1" dirty="0" err="1"/>
              <a:t>зважився</a:t>
            </a:r>
            <a:r>
              <a:rPr lang="ru-RU" sz="1400" b="1" i="1" dirty="0"/>
              <a:t> </a:t>
            </a:r>
            <a:r>
              <a:rPr lang="ru-RU" sz="1400" b="1" i="1" dirty="0" err="1"/>
              <a:t>зібрати</a:t>
            </a:r>
            <a:r>
              <a:rPr lang="ru-RU" sz="1400" b="1" i="1" dirty="0"/>
              <a:t> в одну </a:t>
            </a:r>
            <a:r>
              <a:rPr lang="ru-RU" sz="1400" b="1" i="1" dirty="0" err="1"/>
              <a:t>міру</a:t>
            </a:r>
            <a:r>
              <a:rPr lang="ru-RU" sz="1400" b="1" i="1" dirty="0"/>
              <a:t> все дурне в </a:t>
            </a:r>
            <a:r>
              <a:rPr lang="ru-RU" sz="1400" b="1" i="1" dirty="0" err="1"/>
              <a:t>Росії</a:t>
            </a:r>
            <a:r>
              <a:rPr lang="ru-RU" sz="1400" b="1" i="1" dirty="0"/>
              <a:t>, яке я </a:t>
            </a:r>
            <a:r>
              <a:rPr lang="ru-RU" sz="1400" b="1" i="1" dirty="0" err="1"/>
              <a:t>тоді</a:t>
            </a:r>
            <a:r>
              <a:rPr lang="ru-RU" sz="1400" b="1" i="1" dirty="0"/>
              <a:t> знав, </a:t>
            </a:r>
            <a:r>
              <a:rPr lang="ru-RU" sz="1400" b="1" i="1" dirty="0" err="1"/>
              <a:t>всі</a:t>
            </a:r>
            <a:r>
              <a:rPr lang="ru-RU" sz="1400" b="1" i="1" dirty="0"/>
              <a:t> </a:t>
            </a:r>
            <a:r>
              <a:rPr lang="ru-RU" sz="1400" b="1" i="1" dirty="0" err="1"/>
              <a:t>несправедливості</a:t>
            </a:r>
            <a:r>
              <a:rPr lang="ru-RU" sz="1400" b="1" i="1" dirty="0"/>
              <a:t>, </a:t>
            </a:r>
            <a:r>
              <a:rPr lang="ru-RU" sz="1400" b="1" i="1" dirty="0" err="1"/>
              <a:t>які</a:t>
            </a:r>
            <a:r>
              <a:rPr lang="ru-RU" sz="1400" b="1" i="1" dirty="0"/>
              <a:t> </a:t>
            </a:r>
            <a:r>
              <a:rPr lang="ru-RU" sz="1400" b="1" i="1" dirty="0" err="1"/>
              <a:t>робляться</a:t>
            </a:r>
            <a:r>
              <a:rPr lang="ru-RU" sz="1400" b="1" i="1" dirty="0"/>
              <a:t> в тих </a:t>
            </a:r>
            <a:r>
              <a:rPr lang="ru-RU" sz="1400" b="1" i="1" dirty="0" err="1"/>
              <a:t>місцях</a:t>
            </a:r>
            <a:r>
              <a:rPr lang="ru-RU" sz="1400" b="1" i="1" dirty="0"/>
              <a:t> і тих </a:t>
            </a:r>
            <a:r>
              <a:rPr lang="ru-RU" sz="1400" b="1" i="1" dirty="0" err="1"/>
              <a:t>випадках</a:t>
            </a:r>
            <a:r>
              <a:rPr lang="ru-RU" sz="1400" b="1" i="1" dirty="0"/>
              <a:t>, де </a:t>
            </a:r>
            <a:r>
              <a:rPr lang="ru-RU" sz="1400" b="1" i="1" dirty="0" err="1"/>
              <a:t>найбільше</a:t>
            </a:r>
            <a:r>
              <a:rPr lang="ru-RU" sz="1400" b="1" i="1" dirty="0"/>
              <a:t> </a:t>
            </a:r>
            <a:r>
              <a:rPr lang="ru-RU" sz="1400" b="1" i="1" dirty="0" err="1"/>
              <a:t>потрібно</a:t>
            </a:r>
            <a:r>
              <a:rPr lang="ru-RU" sz="1400" b="1" i="1" dirty="0"/>
              <a:t> </a:t>
            </a:r>
            <a:r>
              <a:rPr lang="ru-RU" sz="1400" b="1" i="1" dirty="0" err="1"/>
              <a:t>від</a:t>
            </a:r>
            <a:r>
              <a:rPr lang="ru-RU" sz="1400" b="1" i="1" dirty="0"/>
              <a:t> </a:t>
            </a:r>
            <a:r>
              <a:rPr lang="ru-RU" sz="1400" b="1" i="1" dirty="0" err="1"/>
              <a:t>людини</a:t>
            </a:r>
            <a:r>
              <a:rPr lang="ru-RU" sz="1400" b="1" i="1" dirty="0"/>
              <a:t> </a:t>
            </a:r>
            <a:r>
              <a:rPr lang="ru-RU" sz="1400" b="1" i="1" dirty="0" err="1"/>
              <a:t>справедливості</a:t>
            </a:r>
            <a:r>
              <a:rPr lang="ru-RU" sz="1400" b="1" i="1" dirty="0"/>
              <a:t>, і за одним разом </a:t>
            </a:r>
            <a:r>
              <a:rPr lang="ru-RU" sz="1400" b="1" i="1" dirty="0" err="1"/>
              <a:t>посміятися</a:t>
            </a:r>
            <a:r>
              <a:rPr lang="ru-RU" sz="1400" b="1" i="1" dirty="0"/>
              <a:t> над </a:t>
            </a:r>
            <a:r>
              <a:rPr lang="ru-RU" sz="1400" b="1" i="1" dirty="0" err="1"/>
              <a:t>всім</a:t>
            </a:r>
            <a:r>
              <a:rPr lang="ru-RU" sz="1400" b="1" i="1" dirty="0" smtClean="0"/>
              <a:t>».</a:t>
            </a:r>
          </a:p>
          <a:p>
            <a:pPr algn="r"/>
            <a:r>
              <a:rPr lang="ru-RU" sz="1400" b="1" i="1" u="sng" dirty="0" smtClean="0"/>
              <a:t>М. В. Гоголь</a:t>
            </a:r>
            <a:endParaRPr lang="uk-UA" sz="14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11297" y="6515181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404665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Ж.Б.Мольер. 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6" b="10205"/>
          <a:stretch/>
        </p:blipFill>
        <p:spPr bwMode="auto">
          <a:xfrm>
            <a:off x="187624" y="131903"/>
            <a:ext cx="2070146" cy="2332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2" r="13331"/>
          <a:stretch/>
        </p:blipFill>
        <p:spPr bwMode="auto">
          <a:xfrm>
            <a:off x="3059832" y="175762"/>
            <a:ext cx="2445960" cy="2270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 descr="Гоголь – стилист, дизайнер, кулина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60338"/>
            <a:ext cx="1823384" cy="230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839" y="2636911"/>
            <a:ext cx="21989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 </a:t>
            </a:r>
            <a:r>
              <a:rPr lang="uk-UA" sz="1200" b="1" dirty="0" smtClean="0"/>
              <a:t>Світ </a:t>
            </a:r>
            <a:r>
              <a:rPr lang="uk-UA" sz="1200" b="1" dirty="0" err="1" smtClean="0"/>
              <a:t>Журдена</a:t>
            </a:r>
            <a:r>
              <a:rPr lang="uk-UA" sz="1200" b="1" dirty="0" smtClean="0"/>
              <a:t> – це  </a:t>
            </a:r>
            <a:r>
              <a:rPr lang="uk-UA" sz="1200" b="1" dirty="0"/>
              <a:t>світ обмеженості, де панують </a:t>
            </a:r>
            <a:r>
              <a:rPr lang="uk-UA" sz="1200" b="1" dirty="0" smtClean="0"/>
              <a:t>гроші. Мольєр </a:t>
            </a:r>
            <a:r>
              <a:rPr lang="uk-UA" sz="1200" b="1" dirty="0"/>
              <a:t>спрямовує свій сатиричний сміх і проти таких буржуа, як </a:t>
            </a:r>
            <a:r>
              <a:rPr lang="uk-UA" sz="1200" b="1" dirty="0" err="1"/>
              <a:t>Журден</a:t>
            </a:r>
            <a:r>
              <a:rPr lang="uk-UA" sz="1200" b="1" dirty="0"/>
              <a:t>, і проти таких аристократів, як </a:t>
            </a:r>
            <a:r>
              <a:rPr lang="uk-UA" sz="1200" b="1" dirty="0" err="1"/>
              <a:t>Дорант</a:t>
            </a:r>
            <a:r>
              <a:rPr lang="uk-UA" sz="1200" b="1" dirty="0"/>
              <a:t> і </a:t>
            </a:r>
            <a:r>
              <a:rPr lang="uk-UA" sz="1200" b="1" dirty="0" err="1"/>
              <a:t>Дорімена</a:t>
            </a:r>
            <a:r>
              <a:rPr lang="uk-UA" sz="1200" b="1" dirty="0"/>
              <a:t>. Але на яких засадах стоїть він сам? Мольєр виходить з моралі, яка видається </a:t>
            </a:r>
            <a:r>
              <a:rPr lang="uk-UA" sz="1200" b="1" dirty="0" smtClean="0"/>
              <a:t>йому загальнолюдською</a:t>
            </a:r>
            <a:r>
              <a:rPr lang="uk-UA" sz="1200" b="1" dirty="0"/>
              <a:t>, природною.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697" y="980728"/>
            <a:ext cx="2286000" cy="550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/>
              <a:t>   </a:t>
            </a:r>
            <a:r>
              <a:rPr lang="ru-RU" sz="1600" dirty="0" err="1" smtClean="0"/>
              <a:t>Мольєр</a:t>
            </a:r>
            <a:r>
              <a:rPr lang="ru-RU" sz="1600" dirty="0" smtClean="0"/>
              <a:t> </a:t>
            </a:r>
            <a:r>
              <a:rPr lang="ru-RU" sz="1600" dirty="0"/>
              <a:t>– </a:t>
            </a:r>
            <a:r>
              <a:rPr lang="ru-RU" sz="1600" dirty="0" err="1" smtClean="0"/>
              <a:t>класицист</a:t>
            </a:r>
            <a:r>
              <a:rPr lang="ru-RU" sz="1600" dirty="0" smtClean="0"/>
              <a:t> </a:t>
            </a:r>
            <a:r>
              <a:rPr lang="ru-RU" sz="1600" dirty="0"/>
              <a:t>за способом </a:t>
            </a:r>
            <a:r>
              <a:rPr lang="ru-RU" sz="1600" dirty="0" err="1"/>
              <a:t>відображення</a:t>
            </a:r>
            <a:r>
              <a:rPr lang="ru-RU" sz="1600" dirty="0"/>
              <a:t> </a:t>
            </a:r>
            <a:r>
              <a:rPr lang="ru-RU" sz="1600" dirty="0" err="1"/>
              <a:t>дійсності</a:t>
            </a:r>
            <a:r>
              <a:rPr lang="ru-RU" sz="1600" dirty="0"/>
              <a:t> в </a:t>
            </a:r>
            <a:r>
              <a:rPr lang="ru-RU" sz="1600" dirty="0" err="1"/>
              <a:t>узагальнено-типових</a:t>
            </a:r>
            <a:r>
              <a:rPr lang="ru-RU" sz="1600" dirty="0"/>
              <a:t> образах. Але </a:t>
            </a:r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геніальний</a:t>
            </a:r>
            <a:r>
              <a:rPr lang="ru-RU" sz="1600" dirty="0"/>
              <a:t> драматург </a:t>
            </a:r>
            <a:r>
              <a:rPr lang="ru-RU" sz="1600" dirty="0" err="1"/>
              <a:t>вільно</a:t>
            </a:r>
            <a:r>
              <a:rPr lang="ru-RU" sz="1600" dirty="0"/>
              <a:t> </a:t>
            </a:r>
            <a:r>
              <a:rPr lang="ru-RU" sz="1600" dirty="0" err="1"/>
              <a:t>поводився</a:t>
            </a:r>
            <a:r>
              <a:rPr lang="ru-RU" sz="1600" dirty="0"/>
              <a:t> з правилами та нормами, </a:t>
            </a:r>
            <a:r>
              <a:rPr lang="ru-RU" sz="1600" dirty="0" err="1"/>
              <a:t>встановленими</a:t>
            </a:r>
            <a:r>
              <a:rPr lang="ru-RU" sz="1600" dirty="0"/>
              <a:t> у </a:t>
            </a:r>
            <a:r>
              <a:rPr lang="ru-RU" sz="1600" dirty="0" err="1"/>
              <a:t>класицистичних</a:t>
            </a:r>
            <a:r>
              <a:rPr lang="ru-RU" sz="1600" dirty="0"/>
              <a:t> трактатах: “Люди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показані</a:t>
            </a:r>
            <a:r>
              <a:rPr lang="ru-RU" sz="1600" dirty="0"/>
              <a:t> в </a:t>
            </a:r>
            <a:r>
              <a:rPr lang="ru-RU" sz="1600" dirty="0" err="1"/>
              <a:t>комедії</a:t>
            </a:r>
            <a:r>
              <a:rPr lang="ru-RU" sz="1600" dirty="0"/>
              <a:t> такими, </a:t>
            </a:r>
            <a:r>
              <a:rPr lang="ru-RU" sz="1600" dirty="0" err="1"/>
              <a:t>якими</a:t>
            </a:r>
            <a:r>
              <a:rPr lang="ru-RU" sz="1600" dirty="0"/>
              <a:t> вони є </a:t>
            </a:r>
            <a:r>
              <a:rPr lang="ru-RU" sz="1600" dirty="0" err="1"/>
              <a:t>насправді</a:t>
            </a:r>
            <a:r>
              <a:rPr lang="ru-RU" sz="1600" dirty="0"/>
              <a:t>, </a:t>
            </a:r>
            <a:r>
              <a:rPr lang="ru-RU" sz="1600" dirty="0" err="1"/>
              <a:t>аби</a:t>
            </a:r>
            <a:r>
              <a:rPr lang="ru-RU" sz="1600" dirty="0"/>
              <a:t> в </a:t>
            </a:r>
            <a:r>
              <a:rPr lang="ru-RU" sz="1600" dirty="0" err="1"/>
              <a:t>дійових</a:t>
            </a:r>
            <a:r>
              <a:rPr lang="ru-RU" sz="1600" dirty="0"/>
              <a:t> особах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можна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б </a:t>
            </a:r>
            <a:r>
              <a:rPr lang="ru-RU" sz="1600" dirty="0" err="1"/>
              <a:t>упізнати</a:t>
            </a:r>
            <a:r>
              <a:rPr lang="ru-RU" sz="1600" dirty="0"/>
              <a:t> наше </a:t>
            </a:r>
            <a:r>
              <a:rPr lang="ru-RU" sz="1600" dirty="0" err="1"/>
              <a:t>сучасне</a:t>
            </a:r>
            <a:r>
              <a:rPr lang="ru-RU" sz="1600" dirty="0"/>
              <a:t> </a:t>
            </a:r>
            <a:r>
              <a:rPr lang="ru-RU" sz="1600" dirty="0" err="1" smtClean="0"/>
              <a:t>суспільство</a:t>
            </a:r>
            <a:r>
              <a:rPr lang="ru-RU" sz="1600" dirty="0" smtClean="0"/>
              <a:t>» (</a:t>
            </a:r>
            <a:r>
              <a:rPr lang="ru-RU" sz="1600" dirty="0" err="1" smtClean="0"/>
              <a:t>Мольєр</a:t>
            </a:r>
            <a:r>
              <a:rPr lang="ru-RU" sz="1600" dirty="0" smtClean="0"/>
              <a:t>)</a:t>
            </a:r>
            <a:endParaRPr lang="uk-UA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806648" y="2708920"/>
            <a:ext cx="29523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  Великий реаліст Бальзак дослідив, яке місце посідають гроші в житті людини, і, у залежності від цього, як впливають на людину і її життя. Гроші можуть легко занапастити душу, якщо у гонитві за ними, ти забуваєш про духовність.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6095760" y="2505446"/>
            <a:ext cx="29523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</a:t>
            </a:r>
            <a:r>
              <a:rPr lang="ru-RU" sz="1400" dirty="0" err="1" smtClean="0"/>
              <a:t>Реаліст</a:t>
            </a:r>
            <a:r>
              <a:rPr lang="ru-RU" sz="1400" dirty="0" smtClean="0"/>
              <a:t> </a:t>
            </a:r>
            <a:r>
              <a:rPr lang="uk-UA" sz="1400" dirty="0" smtClean="0"/>
              <a:t>Гоголь у своїй безсмертній комедії </a:t>
            </a:r>
            <a:r>
              <a:rPr lang="ru-RU" sz="1400" dirty="0" err="1" smtClean="0"/>
              <a:t>дуже</a:t>
            </a:r>
            <a:r>
              <a:rPr lang="ru-RU" sz="1400" dirty="0" smtClean="0"/>
              <a:t> </a:t>
            </a:r>
            <a:r>
              <a:rPr lang="ru-RU" sz="1400" dirty="0" err="1" smtClean="0"/>
              <a:t>глибоко</a:t>
            </a:r>
            <a:r>
              <a:rPr lang="ru-RU" sz="1400" dirty="0" smtClean="0"/>
              <a:t> </a:t>
            </a:r>
            <a:r>
              <a:rPr lang="ru-RU" sz="1400" dirty="0" err="1" smtClean="0"/>
              <a:t>підходить</a:t>
            </a:r>
            <a:r>
              <a:rPr lang="ru-RU" sz="1400" dirty="0" smtClean="0"/>
              <a:t> до  </a:t>
            </a:r>
            <a:r>
              <a:rPr lang="ru-RU" sz="1400" dirty="0" err="1" smtClean="0"/>
              <a:t>викриття</a:t>
            </a:r>
            <a:r>
              <a:rPr lang="ru-RU" sz="1400" dirty="0" smtClean="0"/>
              <a:t> </a:t>
            </a:r>
            <a:r>
              <a:rPr lang="ru-RU" sz="1400" dirty="0" err="1" smtClean="0"/>
              <a:t>питання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хабарів</a:t>
            </a:r>
            <a:r>
              <a:rPr lang="ru-RU" sz="1400" dirty="0" smtClean="0"/>
              <a:t>. </a:t>
            </a:r>
            <a:r>
              <a:rPr lang="ru-RU" sz="1400" dirty="0" err="1" smtClean="0"/>
              <a:t>Провина</a:t>
            </a:r>
            <a:r>
              <a:rPr lang="ru-RU" sz="1400" dirty="0" smtClean="0"/>
              <a:t> у </a:t>
            </a:r>
            <a:r>
              <a:rPr lang="ru-RU" sz="1400" dirty="0" err="1"/>
              <a:t>хабарництві</a:t>
            </a:r>
            <a:r>
              <a:rPr lang="ru-RU" sz="1400" dirty="0"/>
              <a:t> та </a:t>
            </a:r>
            <a:r>
              <a:rPr lang="ru-RU" sz="1400" dirty="0" err="1"/>
              <a:t>корупції</a:t>
            </a:r>
            <a:r>
              <a:rPr lang="ru-RU" sz="1400" dirty="0"/>
              <a:t>, на </a:t>
            </a:r>
            <a:r>
              <a:rPr lang="ru-RU" sz="1400" dirty="0" err="1"/>
              <a:t>його</a:t>
            </a:r>
            <a:r>
              <a:rPr lang="ru-RU" sz="1400" dirty="0"/>
              <a:t> думку, </a:t>
            </a:r>
            <a:r>
              <a:rPr lang="ru-RU" sz="1400" dirty="0" err="1"/>
              <a:t>лежить</a:t>
            </a:r>
            <a:r>
              <a:rPr lang="ru-RU" sz="1400" dirty="0"/>
              <a:t> на </a:t>
            </a:r>
            <a:r>
              <a:rPr lang="ru-RU" sz="1400" dirty="0" err="1"/>
              <a:t>обох</a:t>
            </a:r>
            <a:r>
              <a:rPr lang="ru-RU" sz="1400" dirty="0"/>
              <a:t> сторонах. </a:t>
            </a:r>
            <a:r>
              <a:rPr lang="ru-RU" sz="1400" dirty="0" err="1"/>
              <a:t>Однак</a:t>
            </a:r>
            <a:r>
              <a:rPr lang="ru-RU" sz="1400" dirty="0"/>
              <a:t> </a:t>
            </a:r>
            <a:r>
              <a:rPr lang="ru-RU" sz="1400" dirty="0" err="1"/>
              <a:t>це</a:t>
            </a:r>
            <a:r>
              <a:rPr lang="ru-RU" sz="1400" dirty="0"/>
              <a:t> для </a:t>
            </a:r>
            <a:r>
              <a:rPr lang="ru-RU" sz="1400" dirty="0" err="1"/>
              <a:t>суспільства</a:t>
            </a:r>
            <a:r>
              <a:rPr lang="ru-RU" sz="1400" dirty="0"/>
              <a:t> </a:t>
            </a:r>
            <a:r>
              <a:rPr lang="ru-RU" sz="1400" dirty="0" err="1"/>
              <a:t>настільки</a:t>
            </a:r>
            <a:r>
              <a:rPr lang="ru-RU" sz="1400" dirty="0"/>
              <a:t> </a:t>
            </a:r>
            <a:r>
              <a:rPr lang="ru-RU" sz="1400" dirty="0" err="1"/>
              <a:t>звично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чиновники при </a:t>
            </a:r>
            <a:r>
              <a:rPr lang="ru-RU" sz="1400" dirty="0" err="1"/>
              <a:t>згадці</a:t>
            </a:r>
            <a:r>
              <a:rPr lang="ru-RU" sz="1400" dirty="0"/>
              <a:t> грошей </a:t>
            </a:r>
            <a:r>
              <a:rPr lang="ru-RU" sz="1400" dirty="0" err="1"/>
              <a:t>уявним</a:t>
            </a:r>
            <a:r>
              <a:rPr lang="ru-RU" sz="1400" dirty="0"/>
              <a:t> </a:t>
            </a:r>
            <a:r>
              <a:rPr lang="ru-RU" sz="1400" dirty="0" err="1"/>
              <a:t>ревізором</a:t>
            </a:r>
            <a:r>
              <a:rPr lang="ru-RU" sz="1400" dirty="0"/>
              <a:t> </a:t>
            </a:r>
            <a:r>
              <a:rPr lang="ru-RU" sz="1400" dirty="0" err="1"/>
              <a:t>полегшено</a:t>
            </a:r>
            <a:r>
              <a:rPr lang="ru-RU" sz="1400" dirty="0"/>
              <a:t> </a:t>
            </a:r>
            <a:r>
              <a:rPr lang="ru-RU" sz="1400" dirty="0" err="1"/>
              <a:t>зітхають</a:t>
            </a:r>
            <a:r>
              <a:rPr lang="ru-RU" sz="1400" dirty="0"/>
              <a:t>: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можна</a:t>
            </a:r>
            <a:r>
              <a:rPr lang="ru-RU" sz="1400" dirty="0"/>
              <a:t> </a:t>
            </a:r>
            <a:r>
              <a:rPr lang="ru-RU" sz="1400" dirty="0" err="1"/>
              <a:t>підкупити</a:t>
            </a:r>
            <a:r>
              <a:rPr lang="ru-RU" sz="1400" dirty="0"/>
              <a:t>, а </a:t>
            </a:r>
            <a:r>
              <a:rPr lang="ru-RU" sz="1400" dirty="0" err="1"/>
              <a:t>отже</a:t>
            </a:r>
            <a:r>
              <a:rPr lang="ru-RU" sz="1400" dirty="0"/>
              <a:t>, все </a:t>
            </a:r>
            <a:r>
              <a:rPr lang="ru-RU" sz="1400" dirty="0" err="1"/>
              <a:t>владнається</a:t>
            </a:r>
            <a:r>
              <a:rPr lang="ru-RU" sz="1400" dirty="0"/>
              <a:t>. </a:t>
            </a:r>
            <a:r>
              <a:rPr lang="ru-RU" sz="1400" dirty="0" err="1"/>
              <a:t>Хабарництво</a:t>
            </a:r>
            <a:r>
              <a:rPr lang="ru-RU" sz="1400" dirty="0"/>
              <a:t>, таким чином, </a:t>
            </a:r>
            <a:r>
              <a:rPr lang="ru-RU" sz="1400" dirty="0" err="1"/>
              <a:t>сприймається</a:t>
            </a:r>
            <a:r>
              <a:rPr lang="ru-RU" sz="1400" dirty="0"/>
              <a:t> як </a:t>
            </a:r>
            <a:r>
              <a:rPr lang="ru-RU" sz="1400" dirty="0" err="1"/>
              <a:t>належне</a:t>
            </a:r>
            <a:r>
              <a:rPr lang="ru-RU" sz="1400" dirty="0"/>
              <a:t> та </a:t>
            </a:r>
            <a:r>
              <a:rPr lang="ru-RU" sz="1400" dirty="0" err="1"/>
              <a:t>природне</a:t>
            </a:r>
            <a:r>
              <a:rPr lang="ru-RU" sz="1400" dirty="0"/>
              <a:t>.</a:t>
            </a:r>
            <a:br>
              <a:rPr lang="ru-RU" sz="1400" dirty="0"/>
            </a:br>
            <a:r>
              <a:rPr lang="ru-RU" sz="1400" b="1" i="1" dirty="0" smtClean="0"/>
              <a:t>   </a:t>
            </a:r>
            <a:r>
              <a:rPr lang="ru-RU" sz="1400" dirty="0" err="1" smtClean="0"/>
              <a:t>Сатиричне</a:t>
            </a:r>
            <a:r>
              <a:rPr lang="ru-RU" sz="1400" dirty="0" smtClean="0"/>
              <a:t> </a:t>
            </a:r>
            <a:r>
              <a:rPr lang="ru-RU" sz="1400" dirty="0" err="1" smtClean="0"/>
              <a:t>зображення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чиновництва</a:t>
            </a:r>
            <a:r>
              <a:rPr lang="ru-RU" sz="1400" dirty="0" smtClean="0"/>
              <a:t>, </a:t>
            </a:r>
            <a:r>
              <a:rPr lang="ru-RU" sz="1400" dirty="0" err="1" smtClean="0"/>
              <a:t>завжди</a:t>
            </a:r>
            <a:r>
              <a:rPr lang="ru-RU" sz="1400" dirty="0" smtClean="0"/>
              <a:t> готового </a:t>
            </a:r>
            <a:r>
              <a:rPr lang="ru-RU" sz="1400" dirty="0" err="1" smtClean="0"/>
              <a:t>платити</a:t>
            </a:r>
            <a:r>
              <a:rPr lang="ru-RU" sz="1400" dirty="0" smtClean="0"/>
              <a:t>, - </a:t>
            </a:r>
            <a:r>
              <a:rPr lang="ru-RU" sz="1400" dirty="0" err="1" smtClean="0"/>
              <a:t>яскравий</a:t>
            </a: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dirty="0" smtClean="0"/>
              <a:t>приклад </a:t>
            </a:r>
            <a:r>
              <a:rPr lang="ru-RU" sz="1400" dirty="0" err="1" smtClean="0"/>
              <a:t>викривальної</a:t>
            </a:r>
            <a:r>
              <a:rPr lang="ru-RU" sz="1400" dirty="0" smtClean="0"/>
              <a:t> </a:t>
            </a:r>
            <a:r>
              <a:rPr lang="ru-RU" sz="1400" dirty="0" err="1" smtClean="0"/>
              <a:t>суті</a:t>
            </a:r>
            <a:r>
              <a:rPr lang="ru-RU" sz="1400" dirty="0" smtClean="0"/>
              <a:t> </a:t>
            </a:r>
            <a:r>
              <a:rPr lang="ru-RU" sz="1400" dirty="0" err="1" smtClean="0"/>
              <a:t>гоголівського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реалізму</a:t>
            </a:r>
            <a:r>
              <a:rPr lang="ru-RU" sz="1400" dirty="0" smtClean="0"/>
              <a:t>.</a:t>
            </a:r>
            <a:endParaRPr lang="uk-U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07975" y="6627167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27501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80728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://www.ukrlib.com.ua/world/printit.php?tid=405</a:t>
            </a:r>
            <a:r>
              <a:rPr lang="uk-UA" dirty="0"/>
              <a:t>   М. В. Гоголь «Ревізор</a:t>
            </a:r>
            <a:r>
              <a:rPr lang="uk-UA" dirty="0" smtClean="0"/>
              <a:t>»</a:t>
            </a:r>
            <a:endParaRPr lang="uk-UA" dirty="0" smtClean="0">
              <a:hlinkClick r:id="rId3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8ref.com/16/referat_164117.html</a:t>
            </a:r>
            <a:r>
              <a:rPr lang="uk-UA" dirty="0" smtClean="0"/>
              <a:t> </a:t>
            </a:r>
            <a:r>
              <a:rPr lang="ru-RU" dirty="0"/>
              <a:t>Тема грошей в </a:t>
            </a:r>
            <a:r>
              <a:rPr lang="ru-RU" dirty="0" err="1"/>
              <a:t>російській</a:t>
            </a:r>
            <a:r>
              <a:rPr lang="ru-RU" dirty="0"/>
              <a:t> </a:t>
            </a:r>
            <a:r>
              <a:rPr lang="ru-RU" dirty="0" err="1" smtClean="0"/>
              <a:t>літературі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://ukr-lit.com/tema-groshej-u-povisti-o-balzaka-gobsek</a:t>
            </a:r>
            <a:r>
              <a:rPr lang="en-US" dirty="0" smtClean="0">
                <a:hlinkClick r:id="rId4"/>
              </a:rPr>
              <a:t>/</a:t>
            </a:r>
            <a:r>
              <a:rPr lang="uk-UA" dirty="0" smtClean="0"/>
              <a:t>  </a:t>
            </a:r>
            <a:r>
              <a:rPr lang="ru-RU" dirty="0" smtClean="0"/>
              <a:t>Тема </a:t>
            </a:r>
            <a:r>
              <a:rPr lang="ru-RU" dirty="0"/>
              <a:t>грошей у </a:t>
            </a:r>
            <a:r>
              <a:rPr lang="ru-RU" dirty="0" err="1" smtClean="0"/>
              <a:t>повісті</a:t>
            </a:r>
            <a:r>
              <a:rPr lang="ru-RU" dirty="0"/>
              <a:t> </a:t>
            </a:r>
            <a:r>
              <a:rPr lang="ru-RU" dirty="0" smtClean="0"/>
              <a:t>О</a:t>
            </a:r>
            <a:r>
              <a:rPr lang="ru-RU" dirty="0"/>
              <a:t>. Бальзака “Гобсек</a:t>
            </a:r>
            <a:r>
              <a:rPr lang="ru-RU" dirty="0" smtClean="0"/>
              <a:t>”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://dovidka.biz.ua/mishhanin-shlyahtich-analiz</a:t>
            </a:r>
            <a:r>
              <a:rPr lang="en-US" dirty="0" smtClean="0">
                <a:hlinkClick r:id="rId5"/>
              </a:rPr>
              <a:t>/</a:t>
            </a:r>
            <a:r>
              <a:rPr lang="uk-UA" dirty="0"/>
              <a:t> “Міщанин-шляхтич</a:t>
            </a:r>
            <a:r>
              <a:rPr lang="uk-UA" dirty="0" smtClean="0"/>
              <a:t>”, аналіз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6"/>
              </a:rPr>
              <a:t>https://tvir.biographiya.com/molyer</a:t>
            </a:r>
            <a:r>
              <a:rPr lang="en-US" dirty="0" smtClean="0">
                <a:hlinkClick r:id="rId6"/>
              </a:rPr>
              <a:t>/</a:t>
            </a:r>
            <a:r>
              <a:rPr lang="uk-UA" dirty="0"/>
              <a:t>  </a:t>
            </a:r>
            <a:r>
              <a:rPr lang="uk-UA" sz="1400" dirty="0"/>
              <a:t>М</a:t>
            </a:r>
            <a:r>
              <a:rPr lang="uk-UA" sz="1400" dirty="0" smtClean="0"/>
              <a:t>ольєр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Давиденко </a:t>
            </a:r>
            <a:r>
              <a:rPr lang="ru-RU" dirty="0"/>
              <a:t>Г. Й. </a:t>
            </a:r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зарубіжної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 XIX – початку XX </a:t>
            </a:r>
            <a:r>
              <a:rPr lang="ru-RU" dirty="0" err="1"/>
              <a:t>століття</a:t>
            </a:r>
            <a:r>
              <a:rPr lang="ru-RU" dirty="0"/>
              <a:t>:</a:t>
            </a:r>
          </a:p>
          <a:p>
            <a:r>
              <a:rPr lang="ru-RU" b="1" i="1" dirty="0" err="1"/>
              <a:t>навч</a:t>
            </a:r>
            <a:r>
              <a:rPr lang="ru-RU" b="1" i="1" dirty="0"/>
              <a:t>. </a:t>
            </a:r>
            <a:r>
              <a:rPr lang="ru-RU" b="1" i="1" dirty="0" err="1"/>
              <a:t>посібник</a:t>
            </a:r>
            <a:r>
              <a:rPr lang="ru-RU" b="1" i="1" dirty="0"/>
              <a:t>. [для студ. </a:t>
            </a:r>
            <a:r>
              <a:rPr lang="ru-RU" b="1" i="1" dirty="0" err="1"/>
              <a:t>вищ</a:t>
            </a:r>
            <a:r>
              <a:rPr lang="ru-RU" b="1" i="1" dirty="0"/>
              <a:t>. </a:t>
            </a:r>
            <a:r>
              <a:rPr lang="ru-RU" b="1" i="1" dirty="0" err="1"/>
              <a:t>навч</a:t>
            </a:r>
            <a:r>
              <a:rPr lang="ru-RU" b="1" i="1" dirty="0"/>
              <a:t>. </a:t>
            </a:r>
            <a:r>
              <a:rPr lang="ru-RU" b="1" i="1" dirty="0" err="1"/>
              <a:t>закл</a:t>
            </a:r>
            <a:r>
              <a:rPr lang="ru-RU" b="1" i="1" dirty="0"/>
              <a:t>.]</a:t>
            </a:r>
            <a:r>
              <a:rPr lang="ru-RU" dirty="0"/>
              <a:t>/ Г. Й. Давиденко, О. М. Чай</a:t>
            </a:r>
          </a:p>
          <a:p>
            <a:r>
              <a:rPr lang="ru-RU" dirty="0"/>
              <a:t>ка — [2ге вид.]. </a:t>
            </a:r>
            <a:r>
              <a:rPr lang="ru-RU" b="1" dirty="0"/>
              <a:t>– </a:t>
            </a:r>
            <a:r>
              <a:rPr lang="ru-RU" dirty="0"/>
              <a:t>К.: Центр </a:t>
            </a:r>
            <a:r>
              <a:rPr lang="ru-RU" dirty="0" err="1"/>
              <a:t>учбової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, 2007 — 400 с. –</a:t>
            </a:r>
          </a:p>
          <a:p>
            <a:r>
              <a:rPr lang="en-US" dirty="0"/>
              <a:t>ISBN </a:t>
            </a:r>
            <a:r>
              <a:rPr lang="en-US" dirty="0" smtClean="0"/>
              <a:t>9789663648620</a:t>
            </a:r>
            <a:endParaRPr lang="uk-UA" dirty="0" smtClean="0"/>
          </a:p>
          <a:p>
            <a:r>
              <a:rPr lang="uk-UA" dirty="0" smtClean="0"/>
              <a:t>6. </a:t>
            </a:r>
            <a:r>
              <a:rPr lang="ru-RU" dirty="0" err="1"/>
              <a:t>Шутько</a:t>
            </a:r>
            <a:r>
              <a:rPr lang="ru-RU" dirty="0"/>
              <a:t> Р.Б. </a:t>
            </a:r>
            <a:r>
              <a:rPr lang="ru-RU" dirty="0" err="1"/>
              <a:t>Матеріали</a:t>
            </a:r>
            <a:r>
              <a:rPr lang="ru-RU" dirty="0"/>
              <a:t> до </a:t>
            </a:r>
            <a:r>
              <a:rPr lang="ru-RU" dirty="0" err="1"/>
              <a:t>уроків</a:t>
            </a:r>
            <a:r>
              <a:rPr lang="ru-RU" dirty="0"/>
              <a:t> </a:t>
            </a:r>
            <a:r>
              <a:rPr lang="ru-RU" dirty="0" err="1"/>
              <a:t>зарубіжної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 10 </a:t>
            </a:r>
            <a:r>
              <a:rPr lang="ru-RU" dirty="0" err="1"/>
              <a:t>кл</a:t>
            </a:r>
            <a:r>
              <a:rPr lang="ru-RU" dirty="0"/>
              <a:t>. </a:t>
            </a:r>
            <a:r>
              <a:rPr lang="ru-RU" dirty="0" err="1"/>
              <a:t>Харків</a:t>
            </a:r>
            <a:r>
              <a:rPr lang="ru-RU" dirty="0"/>
              <a:t>, "</a:t>
            </a:r>
            <a:r>
              <a:rPr lang="ru-RU" dirty="0" err="1"/>
              <a:t>Торсінг</a:t>
            </a:r>
            <a:r>
              <a:rPr lang="ru-RU" dirty="0"/>
              <a:t>", 2000 - 192 с.</a:t>
            </a:r>
          </a:p>
          <a:p>
            <a:endParaRPr lang="uk-UA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899592" y="47667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Використані джерела:</a:t>
            </a:r>
            <a:endParaRPr lang="uk-UA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1297" y="6515181"/>
            <a:ext cx="849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/>
              <a:t>Учитель зарубіжної літератури Миколаївського ліцею № 2 м. Миколаєва </a:t>
            </a:r>
            <a:r>
              <a:rPr lang="uk-UA" sz="1200" b="1" dirty="0" err="1" smtClean="0"/>
              <a:t>Ірклій</a:t>
            </a:r>
            <a:r>
              <a:rPr lang="uk-UA" sz="1200" b="1" dirty="0" smtClean="0"/>
              <a:t> О. Ю.</a:t>
            </a:r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372084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367</TotalTime>
  <Words>1744</Words>
  <Application>Microsoft Office PowerPoint</Application>
  <PresentationFormat>Экран (4:3)</PresentationFormat>
  <Paragraphs>129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Главная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МУЗЕЙ</dc:creator>
  <cp:lastModifiedBy>МУЗЕЙ</cp:lastModifiedBy>
  <cp:revision>37</cp:revision>
  <dcterms:created xsi:type="dcterms:W3CDTF">2022-02-11T06:17:48Z</dcterms:created>
  <dcterms:modified xsi:type="dcterms:W3CDTF">2022-02-14T11:39:57Z</dcterms:modified>
</cp:coreProperties>
</file>