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74" r:id="rId4"/>
    <p:sldId id="259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txBody>
          <a:bodyPr>
            <a:normAutofit/>
          </a:bodyPr>
          <a:lstStyle/>
          <a:p>
            <a:r>
              <a:rPr lang="ru-RU" sz="4400" b="1" i="1" dirty="0" err="1" smtClean="0"/>
              <a:t>Моральний</a:t>
            </a:r>
            <a:r>
              <a:rPr lang="ru-RU" sz="4400" b="1" i="1" dirty="0" smtClean="0"/>
              <a:t> </a:t>
            </a:r>
            <a:r>
              <a:rPr lang="ru-RU" sz="4400" b="1" i="1" dirty="0" err="1"/>
              <a:t>розвиток</a:t>
            </a:r>
            <a:r>
              <a:rPr lang="ru-RU" sz="4400" b="1" i="1" dirty="0"/>
              <a:t> </a:t>
            </a:r>
            <a:r>
              <a:rPr lang="ru-RU" sz="4400" b="1" i="1" dirty="0" err="1"/>
              <a:t>особистості</a:t>
            </a:r>
            <a:r>
              <a:rPr lang="ru-RU" sz="4400" b="1" i="1" dirty="0"/>
              <a:t>. </a:t>
            </a:r>
            <a:r>
              <a:rPr lang="ru-RU" sz="4400" b="1" i="1" dirty="0" err="1"/>
              <a:t>Самовиховання</a:t>
            </a:r>
            <a:r>
              <a:rPr lang="ru-RU" sz="4400" b="1" i="1" dirty="0"/>
              <a:t> характеру.</a:t>
            </a: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FF0000"/>
                </a:solidFill>
              </a:rPr>
              <a:t>Тема: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dmin\Desktop\особистыст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5" y="3861048"/>
            <a:ext cx="2952329" cy="231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0626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84784"/>
            <a:ext cx="7408333" cy="4641379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Обміркуйте</a:t>
            </a:r>
            <a:r>
              <a:rPr lang="ru-RU" dirty="0"/>
              <a:t> й </a:t>
            </a:r>
            <a:r>
              <a:rPr lang="ru-RU" dirty="0" err="1"/>
              <a:t>обговоріть</a:t>
            </a:r>
            <a:r>
              <a:rPr lang="ru-RU" dirty="0"/>
              <a:t> </a:t>
            </a:r>
            <a:r>
              <a:rPr lang="ru-RU" dirty="0" err="1"/>
              <a:t>ситуацію</a:t>
            </a:r>
            <a:r>
              <a:rPr lang="ru-RU" dirty="0"/>
              <a:t>. </a:t>
            </a:r>
            <a:r>
              <a:rPr lang="ru-RU" sz="3200" b="1" dirty="0" err="1"/>
              <a:t>Олена</a:t>
            </a:r>
            <a:r>
              <a:rPr lang="ru-RU" sz="3200" b="1" dirty="0"/>
              <a:t> </a:t>
            </a:r>
            <a:r>
              <a:rPr lang="ru-RU" sz="3200" b="1" dirty="0" err="1"/>
              <a:t>зібралася</a:t>
            </a:r>
            <a:r>
              <a:rPr lang="ru-RU" sz="3200" b="1" dirty="0"/>
              <a:t> </a:t>
            </a:r>
            <a:r>
              <a:rPr lang="ru-RU" sz="3200" b="1" dirty="0" err="1"/>
              <a:t>сходити</a:t>
            </a:r>
            <a:r>
              <a:rPr lang="ru-RU" sz="3200" b="1" dirty="0"/>
              <a:t> з подругами в </a:t>
            </a:r>
            <a:r>
              <a:rPr lang="ru-RU" sz="3200" b="1" dirty="0" err="1"/>
              <a:t>кіно</a:t>
            </a:r>
            <a:r>
              <a:rPr lang="ru-RU" sz="3200" b="1" dirty="0"/>
              <a:t>, але вона знала, </a:t>
            </a:r>
            <a:r>
              <a:rPr lang="ru-RU" sz="3200" b="1" dirty="0" err="1"/>
              <a:t>що</a:t>
            </a:r>
            <a:r>
              <a:rPr lang="ru-RU" sz="3200" b="1" dirty="0"/>
              <a:t> батькам </a:t>
            </a:r>
            <a:r>
              <a:rPr lang="ru-RU" sz="3200" b="1" dirty="0" err="1"/>
              <a:t>це</a:t>
            </a:r>
            <a:r>
              <a:rPr lang="ru-RU" sz="3200" b="1" dirty="0"/>
              <a:t> не </a:t>
            </a:r>
            <a:r>
              <a:rPr lang="ru-RU" sz="3200" b="1" dirty="0" err="1"/>
              <a:t>сподобається</a:t>
            </a:r>
            <a:r>
              <a:rPr lang="ru-RU" sz="3200" b="1" dirty="0"/>
              <a:t>. Тому </a:t>
            </a:r>
            <a:r>
              <a:rPr lang="ru-RU" sz="3200" b="1" dirty="0" err="1"/>
              <a:t>дівчина</a:t>
            </a:r>
            <a:r>
              <a:rPr lang="ru-RU" sz="3200" b="1" dirty="0"/>
              <a:t> сказала, </a:t>
            </a:r>
            <a:r>
              <a:rPr lang="ru-RU" sz="3200" b="1" dirty="0" err="1"/>
              <a:t>що</a:t>
            </a:r>
            <a:r>
              <a:rPr lang="ru-RU" sz="3200" b="1" dirty="0"/>
              <a:t> вона </a:t>
            </a:r>
            <a:r>
              <a:rPr lang="ru-RU" sz="3200" b="1" dirty="0" err="1"/>
              <a:t>піде</a:t>
            </a:r>
            <a:r>
              <a:rPr lang="ru-RU" sz="3200" b="1" dirty="0"/>
              <a:t> до </a:t>
            </a:r>
            <a:r>
              <a:rPr lang="ru-RU" sz="3200" b="1" dirty="0" err="1"/>
              <a:t>однокласниці</a:t>
            </a:r>
            <a:r>
              <a:rPr lang="ru-RU" sz="3200" b="1" dirty="0"/>
              <a:t>, яка </a:t>
            </a:r>
            <a:r>
              <a:rPr lang="ru-RU" sz="3200" b="1" dirty="0" err="1"/>
              <a:t>допоможе</a:t>
            </a:r>
            <a:r>
              <a:rPr lang="ru-RU" sz="3200" b="1" dirty="0"/>
              <a:t> </a:t>
            </a:r>
            <a:r>
              <a:rPr lang="ru-RU" sz="3200" b="1" dirty="0" err="1"/>
              <a:t>їй</a:t>
            </a:r>
            <a:r>
              <a:rPr lang="ru-RU" sz="3200" b="1" dirty="0"/>
              <a:t> </a:t>
            </a:r>
            <a:r>
              <a:rPr lang="ru-RU" sz="3200" b="1" dirty="0" err="1"/>
              <a:t>виконати</a:t>
            </a:r>
            <a:r>
              <a:rPr lang="ru-RU" sz="3200" b="1" dirty="0"/>
              <a:t> </a:t>
            </a:r>
            <a:r>
              <a:rPr lang="ru-RU" sz="3200" b="1" dirty="0" err="1"/>
              <a:t>домашнє</a:t>
            </a:r>
            <a:r>
              <a:rPr lang="ru-RU" sz="3200" b="1" dirty="0"/>
              <a:t> </a:t>
            </a:r>
            <a:r>
              <a:rPr lang="ru-RU" sz="3200" b="1" dirty="0" err="1"/>
              <a:t>завдання</a:t>
            </a:r>
            <a:r>
              <a:rPr lang="ru-RU" sz="3200" b="1" dirty="0"/>
              <a:t>. Батьки дозволили. </a:t>
            </a:r>
            <a:r>
              <a:rPr lang="ru-RU" sz="3200" b="1" dirty="0" err="1"/>
              <a:t>Олена</a:t>
            </a:r>
            <a:r>
              <a:rPr lang="ru-RU" sz="3200" b="1" dirty="0"/>
              <a:t> </a:t>
            </a:r>
            <a:r>
              <a:rPr lang="ru-RU" sz="3200" b="1" dirty="0" err="1"/>
              <a:t>чудово</a:t>
            </a:r>
            <a:r>
              <a:rPr lang="ru-RU" sz="3200" b="1" dirty="0"/>
              <a:t> провела час, до </a:t>
            </a:r>
            <a:r>
              <a:rPr lang="ru-RU" sz="3200" b="1" dirty="0" err="1"/>
              <a:t>уроків</a:t>
            </a:r>
            <a:r>
              <a:rPr lang="ru-RU" sz="3200" b="1" dirty="0"/>
              <a:t> вона так і не </a:t>
            </a:r>
            <a:r>
              <a:rPr lang="ru-RU" sz="3200" b="1" dirty="0" err="1"/>
              <a:t>підготувалася</a:t>
            </a:r>
            <a:r>
              <a:rPr lang="ru-RU" sz="3200" b="1" dirty="0"/>
              <a:t>, але про </a:t>
            </a:r>
            <a:r>
              <a:rPr lang="ru-RU" sz="3200" b="1" dirty="0" err="1"/>
              <a:t>це</a:t>
            </a:r>
            <a:r>
              <a:rPr lang="ru-RU" sz="3200" b="1" dirty="0"/>
              <a:t> не сказала. </a:t>
            </a:r>
            <a:r>
              <a:rPr lang="ru-RU" sz="3200" b="1" dirty="0" err="1"/>
              <a:t>Які</a:t>
            </a:r>
            <a:r>
              <a:rPr lang="ru-RU" sz="3200" b="1" dirty="0"/>
              <a:t> </a:t>
            </a:r>
            <a:r>
              <a:rPr lang="ru-RU" sz="3200" b="1" dirty="0" err="1"/>
              <a:t>моральні</a:t>
            </a:r>
            <a:r>
              <a:rPr lang="ru-RU" sz="3200" b="1" dirty="0"/>
              <a:t> </a:t>
            </a:r>
            <a:r>
              <a:rPr lang="ru-RU" sz="3200" b="1" dirty="0" err="1"/>
              <a:t>норми</a:t>
            </a:r>
            <a:r>
              <a:rPr lang="ru-RU" sz="3200" b="1" dirty="0"/>
              <a:t> й правила порушила </a:t>
            </a:r>
            <a:r>
              <a:rPr lang="ru-RU" sz="3200" b="1" dirty="0" err="1"/>
              <a:t>Олена</a:t>
            </a:r>
            <a:r>
              <a:rPr lang="ru-RU" sz="3200" b="1" dirty="0"/>
              <a:t>? </a:t>
            </a:r>
            <a:r>
              <a:rPr lang="ru-RU" sz="3200" b="1" dirty="0" err="1"/>
              <a:t>Чи</a:t>
            </a:r>
            <a:r>
              <a:rPr lang="ru-RU" sz="3200" b="1" dirty="0"/>
              <a:t> є </a:t>
            </a:r>
            <a:r>
              <a:rPr lang="ru-RU" sz="3200" b="1" dirty="0" err="1"/>
              <a:t>така</a:t>
            </a:r>
            <a:r>
              <a:rPr lang="ru-RU" sz="3200" b="1" dirty="0"/>
              <a:t> </a:t>
            </a:r>
            <a:r>
              <a:rPr lang="ru-RU" sz="3200" b="1" dirty="0" err="1"/>
              <a:t>ситуація</a:t>
            </a:r>
            <a:r>
              <a:rPr lang="ru-RU" sz="3200" b="1" dirty="0"/>
              <a:t> </a:t>
            </a:r>
            <a:r>
              <a:rPr lang="ru-RU" sz="3200" b="1" dirty="0" err="1"/>
              <a:t>небезпечною</a:t>
            </a:r>
            <a:r>
              <a:rPr lang="ru-RU" sz="3200" b="1" dirty="0"/>
              <a:t>? </a:t>
            </a:r>
            <a:r>
              <a:rPr lang="ru-RU" sz="3200" b="1" dirty="0" err="1"/>
              <a:t>Чому</a:t>
            </a:r>
            <a:r>
              <a:rPr lang="ru-RU" sz="3200" b="1" dirty="0"/>
              <a:t>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rgbClr val="FF0000"/>
                </a:solidFill>
              </a:rPr>
              <a:t>АКТУАЛІЗАЦІЯ ОПОРНИХ ЗНАНЬ. МОТИВАЦІЯ НАВЧАЛЬНОЇ ДІЯЛЬНОСТІ</a:t>
            </a:r>
          </a:p>
        </p:txBody>
      </p:sp>
    </p:spTree>
    <p:extLst>
      <p:ext uri="{BB962C8B-B14F-4D97-AF65-F5344CB8AC3E}">
        <p14:creationId xmlns:p14="http://schemas.microsoft.com/office/powerpoint/2010/main" xmlns="" val="3430677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700808"/>
            <a:ext cx="7956872" cy="442535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b="1" i="1" dirty="0" smtClean="0"/>
              <a:t>-</a:t>
            </a:r>
            <a:r>
              <a:rPr lang="uk-UA" sz="3200" b="1" i="1" dirty="0" smtClean="0"/>
              <a:t>Під моральними цінностями мають на увазі все що людям особливо дороге і необхідне для життя (нематеріальне)</a:t>
            </a:r>
            <a:r>
              <a:rPr lang="en-US" sz="3200" b="1" i="1" dirty="0" smtClean="0"/>
              <a:t>:</a:t>
            </a:r>
            <a:r>
              <a:rPr lang="uk-UA" sz="3200" b="1" i="1" dirty="0" smtClean="0"/>
              <a:t> погляди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 почуття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 інтереси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 ідеї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 думки</a:t>
            </a:r>
            <a:endParaRPr lang="en-US" sz="3200" b="1" i="1" dirty="0" smtClean="0"/>
          </a:p>
          <a:p>
            <a:pPr marL="0" indent="0">
              <a:buNone/>
            </a:pPr>
            <a:r>
              <a:rPr lang="uk-UA" sz="3200" b="1" i="1" dirty="0" smtClean="0">
                <a:solidFill>
                  <a:srgbClr val="FF0000"/>
                </a:solidFill>
              </a:rPr>
              <a:t>Моральна спрямованість-це </a:t>
            </a:r>
            <a:r>
              <a:rPr lang="uk-UA" sz="3200" b="1" i="1" dirty="0" smtClean="0"/>
              <a:t>стійка суспільна позиція особистості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 що передбачає наявність у неї моральних переконань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 моральних звичок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 моральної свідомості </a:t>
            </a:r>
            <a:r>
              <a:rPr lang="en-US" sz="3200" b="1" i="1" dirty="0" smtClean="0"/>
              <a:t>,</a:t>
            </a:r>
            <a:r>
              <a:rPr lang="uk-UA" sz="3200" b="1" i="1" dirty="0" smtClean="0"/>
              <a:t>які в сукупності утворюють її моральність</a:t>
            </a:r>
            <a:endParaRPr lang="ru-RU" sz="3200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FF0000"/>
                </a:solidFill>
              </a:rPr>
              <a:t>Поняття </a:t>
            </a:r>
            <a:r>
              <a:rPr lang="en-US" b="1" i="1" dirty="0" smtClean="0">
                <a:solidFill>
                  <a:srgbClr val="FF0000"/>
                </a:solidFill>
              </a:rPr>
              <a:t>“</a:t>
            </a:r>
            <a:r>
              <a:rPr lang="uk-UA" b="1" i="1" dirty="0" smtClean="0">
                <a:solidFill>
                  <a:srgbClr val="FF0000"/>
                </a:solidFill>
              </a:rPr>
              <a:t>моральний розвиток особистості</a:t>
            </a:r>
            <a:r>
              <a:rPr lang="en-US" b="1" i="1" dirty="0" smtClean="0">
                <a:solidFill>
                  <a:srgbClr val="FF0000"/>
                </a:solidFill>
              </a:rPr>
              <a:t>”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353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268760"/>
            <a:ext cx="7884864" cy="4857403"/>
          </a:xfrm>
        </p:spPr>
        <p:txBody>
          <a:bodyPr/>
          <a:lstStyle/>
          <a:p>
            <a:r>
              <a:rPr lang="uk-UA" sz="3200" b="1" i="1" dirty="0">
                <a:solidFill>
                  <a:srgbClr val="FF0000"/>
                </a:solidFill>
              </a:rPr>
              <a:t>Мораль</a:t>
            </a:r>
            <a:r>
              <a:rPr lang="uk-UA" sz="3200" b="1" i="1" dirty="0"/>
              <a:t> – </a:t>
            </a:r>
            <a:r>
              <a:rPr lang="uk-UA" sz="3200" b="1" dirty="0"/>
              <a:t>це сукупність ідеалів, принципів, норм, які регулюють і спрямовують соціально значущу поведінку людини, тобто поведінку її щодо інших людей, соціальних груп, народу, людства в цілому.</a:t>
            </a:r>
          </a:p>
          <a:p>
            <a:r>
              <a:rPr lang="uk-UA" sz="3200" b="1" i="1" dirty="0">
                <a:solidFill>
                  <a:srgbClr val="FF0000"/>
                </a:solidFill>
              </a:rPr>
              <a:t>Моральність</a:t>
            </a:r>
            <a:r>
              <a:rPr lang="uk-UA" sz="3200" b="1" i="1" dirty="0"/>
              <a:t> -</a:t>
            </a:r>
            <a:r>
              <a:rPr lang="uk-UA" sz="3200" b="1" dirty="0"/>
              <a:t> це ще й усвідомлення, прийняття принципів і норм людьми, дотримання їх у вчинках і поведінці.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Поняття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uk-UA" dirty="0" smtClean="0">
                <a:solidFill>
                  <a:srgbClr val="FF0000"/>
                </a:solidFill>
              </a:rPr>
              <a:t>мораль</a:t>
            </a:r>
            <a:r>
              <a:rPr lang="en-US" dirty="0" smtClean="0">
                <a:solidFill>
                  <a:srgbClr val="FF0000"/>
                </a:solidFill>
              </a:rPr>
              <a:t>”,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uk-UA" dirty="0" smtClean="0">
                <a:solidFill>
                  <a:srgbClr val="FF0000"/>
                </a:solidFill>
              </a:rPr>
              <a:t>моральність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1980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340768"/>
            <a:ext cx="8424936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/>
          </a:p>
          <a:p>
            <a:r>
              <a:rPr lang="uk-UA" b="1" i="1" dirty="0"/>
              <a:t>Самовиховання – </a:t>
            </a:r>
            <a:r>
              <a:rPr lang="uk-UA" dirty="0"/>
              <a:t>свідома діяльність людини, спрямована на вироблення позитивних рис і подолання негативних.</a:t>
            </a:r>
          </a:p>
          <a:p>
            <a:pPr marL="0" indent="0" algn="ctr">
              <a:buNone/>
            </a:pPr>
            <a:r>
              <a:rPr lang="uk-UA" b="1" dirty="0"/>
              <a:t>Складові самовиховання:</a:t>
            </a:r>
            <a:endParaRPr lang="uk-UA" dirty="0"/>
          </a:p>
          <a:p>
            <a:r>
              <a:rPr lang="uk-UA" b="1" dirty="0"/>
              <a:t>Самопізнання</a:t>
            </a:r>
            <a:endParaRPr lang="uk-UA" dirty="0"/>
          </a:p>
          <a:p>
            <a:r>
              <a:rPr lang="uk-UA" b="1" dirty="0" err="1"/>
              <a:t>Самоставлення</a:t>
            </a:r>
            <a:endParaRPr lang="uk-UA" dirty="0"/>
          </a:p>
          <a:p>
            <a:r>
              <a:rPr lang="uk-UA" b="1" dirty="0"/>
              <a:t>Самоповага</a:t>
            </a:r>
            <a:endParaRPr lang="uk-UA" dirty="0"/>
          </a:p>
          <a:p>
            <a:r>
              <a:rPr lang="uk-UA" b="1" dirty="0"/>
              <a:t>Самооцінка</a:t>
            </a:r>
            <a:endParaRPr lang="uk-UA" dirty="0"/>
          </a:p>
          <a:p>
            <a:r>
              <a:rPr lang="uk-UA" b="1" dirty="0"/>
              <a:t>Саморегуляція</a:t>
            </a:r>
            <a:endParaRPr lang="uk-UA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/>
              <a:t>Самовиховання характеру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888094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160</TotalTime>
  <Words>129</Words>
  <Application>Microsoft Office PowerPoint</Application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Тема:</vt:lpstr>
      <vt:lpstr>АКТУАЛІЗАЦІЯ ОПОРНИХ ЗНАНЬ. МОТИВАЦІЯ НАВЧАЛЬНОЇ ДІЯЛЬНОСТІ</vt:lpstr>
      <vt:lpstr>Поняття “моральний розвиток особистості”</vt:lpstr>
      <vt:lpstr>Поняття “мораль”, “моральність”</vt:lpstr>
      <vt:lpstr>Самовиховання характеру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АКТУАЛІЗАЦІЯ ОПОРНИХ ЗНАНЬ. МОТИВАЦІЯ НАВЧАЛЬНОЇ ДІЯЛЬНОСТІ</dc:title>
  <dc:creator>Admin</dc:creator>
  <cp:lastModifiedBy>Roshko</cp:lastModifiedBy>
  <cp:revision>19</cp:revision>
  <dcterms:created xsi:type="dcterms:W3CDTF">2019-03-03T17:12:30Z</dcterms:created>
  <dcterms:modified xsi:type="dcterms:W3CDTF">2022-02-20T12:00:48Z</dcterms:modified>
</cp:coreProperties>
</file>