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28"/>
  </p:notesMasterIdLst>
  <p:sldIdLst>
    <p:sldId id="297" r:id="rId2"/>
    <p:sldId id="256" r:id="rId3"/>
    <p:sldId id="304" r:id="rId4"/>
    <p:sldId id="305" r:id="rId5"/>
    <p:sldId id="273" r:id="rId6"/>
    <p:sldId id="306" r:id="rId7"/>
    <p:sldId id="299" r:id="rId8"/>
    <p:sldId id="307" r:id="rId9"/>
    <p:sldId id="312" r:id="rId10"/>
    <p:sldId id="296" r:id="rId11"/>
    <p:sldId id="283" r:id="rId12"/>
    <p:sldId id="282" r:id="rId13"/>
    <p:sldId id="301" r:id="rId14"/>
    <p:sldId id="277" r:id="rId15"/>
    <p:sldId id="285" r:id="rId16"/>
    <p:sldId id="300" r:id="rId17"/>
    <p:sldId id="302" r:id="rId18"/>
    <p:sldId id="269" r:id="rId19"/>
    <p:sldId id="288" r:id="rId20"/>
    <p:sldId id="308" r:id="rId21"/>
    <p:sldId id="303" r:id="rId22"/>
    <p:sldId id="291" r:id="rId23"/>
    <p:sldId id="309" r:id="rId24"/>
    <p:sldId id="313" r:id="rId25"/>
    <p:sldId id="310" r:id="rId26"/>
    <p:sldId id="311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990099"/>
    <a:srgbClr val="FF0066"/>
    <a:srgbClr val="FF0000"/>
    <a:srgbClr val="3333FF"/>
    <a:srgbClr val="990000"/>
    <a:srgbClr val="FFFFF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72" autoAdjust="0"/>
    <p:restoredTop sz="93365" autoAdjust="0"/>
  </p:normalViewPr>
  <p:slideViewPr>
    <p:cSldViewPr>
      <p:cViewPr varScale="1">
        <p:scale>
          <a:sx n="68" d="100"/>
          <a:sy n="68" d="100"/>
        </p:scale>
        <p:origin x="-8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052C5CC-1828-416E-BA0B-6141CC313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5A2FF3-91D6-4447-952D-7957C1FEC923}" type="slidenum">
              <a:rPr lang="ru-RU">
                <a:latin typeface="Arial" charset="0"/>
                <a:cs typeface="Arial" charset="0"/>
              </a:rPr>
              <a:pPr/>
              <a:t>2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267453-583E-484B-944B-15020A67CC76}" type="slidenum">
              <a:rPr lang="ru-RU">
                <a:latin typeface="Arial" charset="0"/>
                <a:cs typeface="Arial" charset="0"/>
              </a:rPr>
              <a:pPr/>
              <a:t>18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5752E-1CBD-4AA9-AA08-511D8FD28B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83E97-7C34-4177-816C-978B92D02F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FB7C4-9370-495E-A1EA-81AF68A934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B5516-3A9E-4872-8EB4-59E147A612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1EBC6-D9E7-480B-B1DF-3FD68EEAF7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27ECE-1048-4A4D-82B4-E1ABF05BA3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EC51E-E0D9-48BB-8148-F64482B9B2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56729-FC6C-45A6-9F06-0873E1FEB5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6D532-0D5C-4C66-B05D-E06372C546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4AB1D-FC2C-42E8-B654-64CD27DA8B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2552A-EA1D-4BCD-8A86-F9DF237F19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FF0000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ACC9AB4-C7A2-4C91-AC75-102316D58F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8002\Desktop\&#1047;&#1072;&#1088;&#1091;&#1073;&#1110;&#1078;&#1085;&#1072;\&#1064;&#1091;&#1084;%20&#1084;&#1086;&#1088;&#1103;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8002\Desktop\&#1047;&#1072;&#1088;&#1091;&#1073;&#1110;&#1078;&#1085;&#1072;\&#1084;&#1088;&#1110;&#1111;%20&#1079;&#1073;&#1091;&#1074;&#1072;&#1102;&#1090;&#1100;&#1089;&#1103;.mp3" TargetMode="Externa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7619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609600"/>
            <a:ext cx="8839200" cy="58674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irc_mi" descr="http://s016.radikal.ru/i337/1106/0a/7e8ea282738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"/>
            <a:ext cx="8458199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Шум мор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609600" y="6019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1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5410200"/>
            <a:ext cx="7772400" cy="6858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sz="2400" dirty="0" smtClean="0"/>
              <a:t>                        </a:t>
            </a:r>
            <a:endParaRPr lang="tt-RU" sz="2400" b="1" dirty="0" smtClean="0"/>
          </a:p>
          <a:p>
            <a:pPr algn="l" eaLnBrk="1" hangingPunct="1">
              <a:lnSpc>
                <a:spcPct val="80000"/>
              </a:lnSpc>
            </a:pPr>
            <a:r>
              <a:rPr lang="tt-RU" sz="2400" dirty="0" smtClean="0"/>
              <a:t>      </a:t>
            </a:r>
          </a:p>
        </p:txBody>
      </p:sp>
      <p:pic>
        <p:nvPicPr>
          <p:cNvPr id="6" name="irc_mi" descr="http://odb.te.ua/old/userfiles/13%286%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81000"/>
            <a:ext cx="3962401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5029200"/>
            <a:ext cx="4114800" cy="16002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accent2"/>
                </a:solidFill>
              </a:rPr>
              <a:t/>
            </a:r>
            <a:br>
              <a:rPr lang="en-US" sz="3200" b="1" dirty="0" smtClean="0">
                <a:solidFill>
                  <a:schemeClr val="accent2"/>
                </a:solidFill>
              </a:rPr>
            </a:br>
            <a:r>
              <a:rPr lang="ru-RU" sz="2000" b="1" dirty="0" smtClean="0">
                <a:solidFill>
                  <a:srgbClr val="FFFF00"/>
                </a:solidFill>
              </a:rPr>
              <a:t>Я </a:t>
            </a:r>
            <a:r>
              <a:rPr lang="ru-RU" sz="2000" b="1" dirty="0" err="1" smtClean="0">
                <a:solidFill>
                  <a:srgbClr val="FFFF00"/>
                </a:solidFill>
              </a:rPr>
              <a:t>зрозумів</a:t>
            </a:r>
            <a:r>
              <a:rPr lang="ru-RU" sz="2000" b="1" dirty="0" smtClean="0">
                <a:solidFill>
                  <a:srgbClr val="FFFF00"/>
                </a:solidFill>
              </a:rPr>
              <a:t> одну </a:t>
            </a:r>
            <a:r>
              <a:rPr lang="ru-RU" sz="2000" b="1" dirty="0" err="1" smtClean="0">
                <a:solidFill>
                  <a:srgbClr val="FFFF00"/>
                </a:solidFill>
              </a:rPr>
              <a:t>нехитру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істину</a:t>
            </a:r>
            <a:r>
              <a:rPr lang="ru-RU" sz="2000" b="1" dirty="0" smtClean="0">
                <a:solidFill>
                  <a:srgbClr val="FFFF00"/>
                </a:solidFill>
              </a:rPr>
              <a:t>. Вона </a:t>
            </a:r>
            <a:r>
              <a:rPr lang="ru-RU" sz="2000" b="1" dirty="0" err="1" smtClean="0">
                <a:solidFill>
                  <a:srgbClr val="FFFF00"/>
                </a:solidFill>
              </a:rPr>
              <a:t>полягає</a:t>
            </a:r>
            <a:r>
              <a:rPr lang="ru-RU" sz="2000" b="1" dirty="0" smtClean="0">
                <a:solidFill>
                  <a:srgbClr val="FFFF00"/>
                </a:solidFill>
              </a:rPr>
              <a:t> в тому, </a:t>
            </a:r>
            <a:r>
              <a:rPr lang="ru-RU" sz="2000" b="1" dirty="0" err="1" smtClean="0">
                <a:solidFill>
                  <a:srgbClr val="FFFF00"/>
                </a:solidFill>
              </a:rPr>
              <a:t>щоб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</a:rPr>
              <a:t>робити</a:t>
            </a:r>
            <a:r>
              <a:rPr lang="ru-RU" sz="2000" b="1" dirty="0" smtClean="0">
                <a:solidFill>
                  <a:srgbClr val="FFFF00"/>
                </a:solidFill>
              </a:rPr>
              <a:t> дива </a:t>
            </a:r>
            <a:r>
              <a:rPr lang="ru-RU" sz="2000" b="1" dirty="0" err="1" smtClean="0">
                <a:solidFill>
                  <a:srgbClr val="FFFF00"/>
                </a:solidFill>
              </a:rPr>
              <a:t>своїми</a:t>
            </a:r>
            <a:r>
              <a:rPr lang="ru-RU" sz="2000" b="1" dirty="0" smtClean="0">
                <a:solidFill>
                  <a:srgbClr val="FFFF00"/>
                </a:solidFill>
              </a:rPr>
              <a:t> руками.</a:t>
            </a:r>
            <a:br>
              <a:rPr lang="ru-RU" sz="2000" b="1" dirty="0" smtClean="0">
                <a:solidFill>
                  <a:srgbClr val="FFFF00"/>
                </a:solidFill>
              </a:rPr>
            </a:br>
            <a:r>
              <a:rPr lang="ru-RU" sz="2000" b="1" dirty="0" err="1" smtClean="0">
                <a:solidFill>
                  <a:srgbClr val="FFFF00"/>
                </a:solidFill>
              </a:rPr>
              <a:t>О.Грін</a:t>
            </a: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en-US" sz="3600" b="1" dirty="0" smtClean="0"/>
              <a:t> </a:t>
            </a:r>
            <a:endParaRPr lang="ru-RU" sz="3600" dirty="0" smtClean="0"/>
          </a:p>
        </p:txBody>
      </p:sp>
      <p:pic>
        <p:nvPicPr>
          <p:cNvPr id="8" name="Рисунок 7" descr="2_bi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04800"/>
            <a:ext cx="3369946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  <p:bldP spid="235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r>
              <a:rPr lang="uk-UA" dirty="0" smtClean="0"/>
              <a:t>Що вас вразило, схвилювало, особливо сподобалося у повісті? </a:t>
            </a:r>
            <a:br>
              <a:rPr lang="uk-UA" dirty="0" smtClean="0"/>
            </a:br>
            <a:endParaRPr lang="uk-UA" dirty="0"/>
          </a:p>
        </p:txBody>
      </p:sp>
      <p:pic>
        <p:nvPicPr>
          <p:cNvPr id="5" name="Содержимое 4" descr="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0" y="2133600"/>
            <a:ext cx="2743583" cy="42677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 descr="11802825_m1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82" y="2667000"/>
            <a:ext cx="2326618" cy="35720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9789664590485_2 pric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752600"/>
            <a:ext cx="3223260" cy="4800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696200" cy="488950"/>
          </a:xfrm>
        </p:spPr>
        <p:txBody>
          <a:bodyPr/>
          <a:lstStyle/>
          <a:p>
            <a:r>
              <a:rPr lang="uk-UA" sz="2400" dirty="0" smtClean="0"/>
              <a:t>Перевірка домашнього завдання. </a:t>
            </a:r>
            <a:r>
              <a:rPr lang="uk-UA" sz="2400" dirty="0" err="1" smtClean="0"/>
              <a:t>“Кубування”</a:t>
            </a:r>
            <a:endParaRPr lang="uk-UA" sz="2400" dirty="0"/>
          </a:p>
        </p:txBody>
      </p:sp>
      <p:pic>
        <p:nvPicPr>
          <p:cNvPr id="4" name="Содержимое 3" descr="1410598074829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631189"/>
            <a:ext cx="5181600" cy="5699761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600200" y="3581400"/>
            <a:ext cx="3124200" cy="1295400"/>
          </a:xfrm>
          <a:ln/>
          <a:scene3d>
            <a:camera prst="perspectiveContrastingLeftFacing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 algn="ctr">
              <a:buAutoNum type="arabicPeriod"/>
            </a:pPr>
            <a:r>
              <a:rPr lang="uk-UA" sz="1800" b="1" u="sng" dirty="0" smtClean="0"/>
              <a:t>Опиши це. </a:t>
            </a:r>
          </a:p>
          <a:p>
            <a:pPr marL="342900" lvl="0" indent="-342900" algn="ctr"/>
            <a:r>
              <a:rPr lang="uk-UA" sz="1800" b="1" dirty="0" smtClean="0"/>
              <a:t>Який твір за жанром?</a:t>
            </a:r>
          </a:p>
          <a:p>
            <a:endParaRPr lang="uk-UA" dirty="0"/>
          </a:p>
        </p:txBody>
      </p:sp>
      <p:sp>
        <p:nvSpPr>
          <p:cNvPr id="7" name="Текст 4"/>
          <p:cNvSpPr txBox="1">
            <a:spLocks/>
          </p:cNvSpPr>
          <p:nvPr/>
        </p:nvSpPr>
        <p:spPr bwMode="auto">
          <a:xfrm rot="176090">
            <a:off x="3886200" y="2743200"/>
            <a:ext cx="3733800" cy="3048000"/>
          </a:xfrm>
          <a:prstGeom prst="rect">
            <a:avLst/>
          </a:prstGeom>
          <a:ln>
            <a:headEnd/>
            <a:tailEnd/>
          </a:ln>
          <a:scene3d>
            <a:camera prst="isometricOffAxis2Righ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 eaLnBrk="0" hangingPunct="0">
              <a:spcBef>
                <a:spcPct val="20000"/>
              </a:spcBef>
            </a:pPr>
            <a:r>
              <a:rPr lang="uk-UA" sz="2200" b="1" u="sng" kern="0" dirty="0" smtClean="0"/>
              <a:t>2. Порівняй це. </a:t>
            </a:r>
          </a:p>
          <a:p>
            <a:pPr marL="342900" lvl="0" indent="-342900" algn="ctr" eaLnBrk="0" hangingPunct="0">
              <a:spcBef>
                <a:spcPct val="20000"/>
              </a:spcBef>
            </a:pPr>
            <a:r>
              <a:rPr lang="uk-UA" sz="2200" b="1" kern="0" dirty="0" smtClean="0"/>
              <a:t>У яких творах інших письменників української та зарубіжної  літератури подібні тема, мотиви із повістю – феєрією О.Гріна «Пурпурові вітрила»?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4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276600" y="1371600"/>
            <a:ext cx="2667000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66725" algn="l"/>
              </a:tabLst>
            </a:pPr>
            <a:r>
              <a:rPr kumimoji="0" lang="uk-UA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Встанови асоціації.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66725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Добери прислів'я, приказку до змісту твору.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0" y="3429000"/>
            <a:ext cx="3124200" cy="923330"/>
          </a:xfrm>
          <a:prstGeom prst="rect">
            <a:avLst/>
          </a:prstGeom>
          <a:ln>
            <a:headEnd/>
            <a:tailEnd/>
          </a:ln>
          <a:scene3d>
            <a:camera prst="perspectiveHeroicExtremeLeftFacing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66725" algn="l"/>
              </a:tabLst>
            </a:pPr>
            <a:r>
              <a:rPr kumimoji="0" lang="uk-UA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Проаналізуй це.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66725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Яка тема, ідея повісті-феєрії?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419600" y="3276600"/>
            <a:ext cx="3285182" cy="1754326"/>
          </a:xfrm>
          <a:prstGeom prst="rect">
            <a:avLst/>
          </a:prstGeom>
          <a:ln>
            <a:headEnd/>
            <a:tailEnd/>
          </a:ln>
          <a:scene3d>
            <a:camera prst="perspectiveContrastingRightFacing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66725" algn="l"/>
              </a:tabLst>
            </a:pP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5.Сформулюй </a:t>
            </a:r>
            <a:r>
              <a:rPr kumimoji="0" lang="ru-RU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аргументи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«за» </a:t>
            </a:r>
            <a:r>
              <a:rPr kumimoji="0" lang="ru-RU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«</a:t>
            </a:r>
            <a:r>
              <a:rPr kumimoji="0" lang="ru-RU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проти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uk-UA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66725" algn="l"/>
              </a:tabLst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що надихає прочитаний твір, що може насторожити нас у реальному світі?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276600" y="1295400"/>
            <a:ext cx="2362199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66725" algn="l"/>
              </a:tabLst>
            </a:pPr>
            <a:r>
              <a:rPr kumimoji="0" lang="uk-UA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6.Застосуй це.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66725" algn="l"/>
              </a:tabLst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Яку користь приносить повість-феєрія О.Гріна «Пурпурові вітрила»? </a:t>
            </a:r>
            <a:endParaRPr kumimoji="0" lang="uk-U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58  0.125 0.16647  C 0.125 0.25837  0.069 0.33295  0 0.33295  C -0.069 0.33295  -0.125 0.25837  -0.125 0.16647  C -0.125 0.07458  -0.069 0  0 0  Z" pathEditMode="relative" ptsTypes="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5" grpId="1" build="p" animBg="1"/>
      <p:bldP spid="7" grpId="0" animBg="1"/>
      <p:bldP spid="7" grpId="1" animBg="1"/>
      <p:bldP spid="1026" grpId="0" animBg="1"/>
      <p:bldP spid="1026" grpId="1" animBg="1"/>
      <p:bldP spid="1027" grpId="0" animBg="1"/>
      <p:bldP spid="1027" grpId="1" animBg="1"/>
      <p:bldP spid="1028" grpId="0" animBg="1"/>
      <p:bldP spid="1028" grpId="1" animBg="1"/>
      <p:bldP spid="10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ь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824002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6705600" cy="1066800"/>
          </a:xfrm>
          <a:prstGeom prst="rect">
            <a:avLst/>
          </a:prstGeom>
        </p:spPr>
        <p:txBody>
          <a:bodyPr/>
          <a:lstStyle/>
          <a:p>
            <a:r>
              <a:rPr lang="uk-U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Тема уроку: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762000"/>
            <a:ext cx="678180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“Любити</a:t>
            </a:r>
            <a:r>
              <a:rPr lang="uk-U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, мріяти, чекати…”</a:t>
            </a:r>
          </a:p>
          <a:p>
            <a:r>
              <a:rPr lang="uk-UA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Ассоль</a:t>
            </a:r>
            <a:r>
              <a:rPr lang="uk-U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 і </a:t>
            </a:r>
            <a:r>
              <a:rPr lang="uk-UA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Грей</a:t>
            </a:r>
            <a:endParaRPr lang="ru-RU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f02ae0ddee472e3087a5e6e98e57143_607a63335e05149d7a6db94e347e7a97.jpg"/>
          <p:cNvPicPr>
            <a:picLocks noChangeAspect="1"/>
          </p:cNvPicPr>
          <p:nvPr/>
        </p:nvPicPr>
        <p:blipFill>
          <a:blip r:embed="rId2"/>
          <a:srcRect l="3133" r="2863" b="4444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dirty="0" smtClean="0"/>
              <a:t>Проблемне </a:t>
            </a:r>
            <a:r>
              <a:rPr lang="uk-UA" sz="3600" b="1" dirty="0" smtClean="0"/>
              <a:t>питання:</a:t>
            </a:r>
            <a:r>
              <a:rPr lang="uk-UA" b="1" i="1" dirty="0" smtClean="0"/>
              <a:t/>
            </a:r>
            <a:br>
              <a:rPr lang="uk-UA" b="1" i="1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uk-UA" b="1" i="1" dirty="0" smtClean="0"/>
              <a:t>У чому полягає щастя О.Гріна і його головних героїв? </a:t>
            </a:r>
            <a:endParaRPr lang="uk-UA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92100"/>
            <a:ext cx="7715250" cy="965200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b="1" i="1" smtClean="0"/>
              <a:t>Теорія літератури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4294967295"/>
          </p:nvPr>
        </p:nvSpPr>
        <p:spPr>
          <a:xfrm>
            <a:off x="4457700" y="1412875"/>
            <a:ext cx="4686300" cy="4543425"/>
          </a:xfrm>
        </p:spPr>
        <p:txBody>
          <a:bodyPr/>
          <a:lstStyle/>
          <a:p>
            <a:pPr marL="342900" lvl="1" indent="-342900" eaLnBrk="1" hangingPunct="1">
              <a:buFont typeface="Tahoma" pitchFamily="34" charset="0"/>
              <a:buNone/>
              <a:defRPr/>
            </a:pPr>
            <a:r>
              <a:rPr lang="uk-UA" b="1" i="1" smtClean="0"/>
              <a:t>		Феєрія</a:t>
            </a:r>
            <a:r>
              <a:rPr lang="uk-UA" smtClean="0"/>
              <a:t> – (від фея – чарівниця) театральна або циркова вистава, побудована на фантастично-казковому сюжеті й виконувана з використанням найрізноманітніших сценічних ефектів, щоб вразити глядача.</a:t>
            </a:r>
            <a:endParaRPr lang="ru-RU" sz="2400" smtClean="0"/>
          </a:p>
          <a:p>
            <a:pPr eaLnBrk="1" hangingPunct="1">
              <a:defRPr/>
            </a:pPr>
            <a:endParaRPr lang="uk-UA" smtClean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/>
          <a:srcRect l="3419" r="1128" b="4915"/>
          <a:stretch>
            <a:fillRect/>
          </a:stretch>
        </p:blipFill>
        <p:spPr bwMode="auto">
          <a:xfrm>
            <a:off x="260350" y="1484313"/>
            <a:ext cx="431165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544-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0" y="3581400"/>
            <a:ext cx="4064000" cy="3048000"/>
          </a:xfrm>
          <a:prstGeom prst="rect">
            <a:avLst/>
          </a:prstGeom>
        </p:spPr>
      </p:pic>
      <p:pic>
        <p:nvPicPr>
          <p:cNvPr id="4" name="Рисунок 3" descr="ruQlcyp3qSk.jpg"/>
          <p:cNvPicPr>
            <a:picLocks noChangeAspect="1"/>
          </p:cNvPicPr>
          <p:nvPr/>
        </p:nvPicPr>
        <p:blipFill>
          <a:blip r:embed="rId3"/>
          <a:srcRect l="9934" r="15563"/>
          <a:stretch>
            <a:fillRect/>
          </a:stretch>
        </p:blipFill>
        <p:spPr>
          <a:xfrm>
            <a:off x="0" y="1371600"/>
            <a:ext cx="5715000" cy="39243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dirty="0" smtClean="0"/>
              <a:t>Інсценізація </a:t>
            </a:r>
            <a:br>
              <a:rPr lang="uk-UA" sz="3600" b="1" dirty="0" smtClean="0"/>
            </a:br>
            <a:r>
              <a:rPr lang="uk-UA" sz="3600" b="1" dirty="0" smtClean="0"/>
              <a:t>«Зустріч </a:t>
            </a:r>
            <a:r>
              <a:rPr lang="uk-UA" sz="3600" b="1" dirty="0" err="1" smtClean="0"/>
              <a:t>Ассоль</a:t>
            </a:r>
            <a:r>
              <a:rPr lang="uk-UA" sz="3600" b="1" dirty="0" smtClean="0"/>
              <a:t> і чарівника </a:t>
            </a:r>
            <a:r>
              <a:rPr lang="uk-UA" sz="3600" b="1" dirty="0" err="1" smtClean="0"/>
              <a:t>Егля</a:t>
            </a:r>
            <a:r>
              <a:rPr lang="uk-UA" sz="3600" b="1" dirty="0" smtClean="0"/>
              <a:t>»</a:t>
            </a: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410200"/>
            <a:ext cx="4800600" cy="1143000"/>
          </a:xfrm>
        </p:spPr>
        <p:txBody>
          <a:bodyPr/>
          <a:lstStyle/>
          <a:p>
            <a:r>
              <a:rPr lang="uk-UA" i="1" dirty="0" smtClean="0"/>
              <a:t>Що допомагає людині у здійснені її мрій?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Особливий світ героїв О.Гріна</a:t>
            </a:r>
            <a:endParaRPr lang="uk-UA" dirty="0"/>
          </a:p>
        </p:txBody>
      </p:sp>
      <p:pic>
        <p:nvPicPr>
          <p:cNvPr id="6" name="Содержимое 5" descr="Рисунок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71600"/>
            <a:ext cx="2380761" cy="3669792"/>
          </a:xfrm>
        </p:spPr>
      </p:pic>
      <p:pic>
        <p:nvPicPr>
          <p:cNvPr id="7" name="Рисунок 6" descr="Рисунок1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1371600"/>
            <a:ext cx="2667000" cy="3764504"/>
          </a:xfrm>
          <a:prstGeom prst="rect">
            <a:avLst/>
          </a:prstGeom>
        </p:spPr>
      </p:pic>
      <p:pic>
        <p:nvPicPr>
          <p:cNvPr id="8" name="Рисунок 7" descr="Рисунок1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1371600"/>
            <a:ext cx="3832604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Світ обивателів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Каперни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irc_mi" descr="http://dok.znaimo.com.ua/pars_docs/refs/22/21536/img3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181600" y="1219200"/>
            <a:ext cx="352178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52600"/>
            <a:ext cx="4493091" cy="36533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Світ мрійників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  <a:r>
              <a:rPr lang="uk-U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br>
              <a:rPr lang="uk-U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4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Грей</a:t>
            </a:r>
            <a:r>
              <a:rPr lang="uk-UA" sz="4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   </a:t>
            </a:r>
            <a:r>
              <a:rPr lang="uk-UA" sz="40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Ассоль</a:t>
            </a:r>
            <a:r>
              <a:rPr lang="uk-UA" sz="4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524000"/>
            <a:ext cx="396239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0"/>
            <a:ext cx="4495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Алгоритм характеристики персонажа: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b="1" dirty="0" smtClean="0"/>
              <a:t>опис зовнішності (портрет);</a:t>
            </a:r>
            <a:endParaRPr lang="ru-RU" dirty="0" smtClean="0"/>
          </a:p>
          <a:p>
            <a:pPr lvl="0"/>
            <a:r>
              <a:rPr lang="uk-UA" b="1" dirty="0" smtClean="0"/>
              <a:t>мова героя;</a:t>
            </a:r>
            <a:endParaRPr lang="ru-RU" dirty="0" smtClean="0"/>
          </a:p>
          <a:p>
            <a:pPr lvl="0"/>
            <a:r>
              <a:rPr lang="uk-UA" b="1" dirty="0" smtClean="0"/>
              <a:t>риси характеру;</a:t>
            </a:r>
            <a:endParaRPr lang="ru-RU" dirty="0" smtClean="0"/>
          </a:p>
          <a:p>
            <a:pPr lvl="0"/>
            <a:r>
              <a:rPr lang="uk-UA" b="1" dirty="0" smtClean="0"/>
              <a:t>почуття, переживання, думки;</a:t>
            </a:r>
            <a:endParaRPr lang="ru-RU" dirty="0" smtClean="0"/>
          </a:p>
          <a:p>
            <a:pPr lvl="0"/>
            <a:r>
              <a:rPr lang="uk-UA" b="1" dirty="0" smtClean="0"/>
              <a:t>характеристика персонажа іншими героями.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28875" y="142875"/>
            <a:ext cx="397192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b="1" i="1" smtClean="0"/>
              <a:t>Ассоль</a:t>
            </a:r>
          </a:p>
        </p:txBody>
      </p:sp>
      <p:pic>
        <p:nvPicPr>
          <p:cNvPr id="12290" name="Picture 2" descr="C:\Documents and Settings\Admin.HOME-B32E2A3269\Рабочий стол\скачане\Шестопалова Ольга. Девочка с глазами цвета моря...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38" y="1143000"/>
            <a:ext cx="6878637" cy="4814888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295399"/>
          </a:xfrm>
        </p:spPr>
        <p:txBody>
          <a:bodyPr/>
          <a:lstStyle/>
          <a:p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Ассоль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символ світла, добра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600200"/>
            <a:ext cx="8077200" cy="40386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uk-UA" sz="2800" dirty="0" err="1" smtClean="0">
                <a:solidFill>
                  <a:srgbClr val="990099"/>
                </a:solidFill>
              </a:rPr>
              <a:t>Ассоль</a:t>
            </a:r>
            <a:r>
              <a:rPr lang="uk-UA" sz="2800" dirty="0" smtClean="0">
                <a:solidFill>
                  <a:srgbClr val="990099"/>
                </a:solidFill>
              </a:rPr>
              <a:t> (від іспанського </a:t>
            </a:r>
            <a:r>
              <a:rPr lang="ru-RU" sz="2800" dirty="0" smtClean="0">
                <a:solidFill>
                  <a:srgbClr val="990099"/>
                </a:solidFill>
              </a:rPr>
              <a:t>«</a:t>
            </a:r>
            <a:r>
              <a:rPr lang="ru-RU" sz="2800" dirty="0" err="1" smtClean="0">
                <a:solidFill>
                  <a:srgbClr val="990099"/>
                </a:solidFill>
              </a:rPr>
              <a:t>al</a:t>
            </a:r>
            <a:r>
              <a:rPr lang="ru-RU" sz="2800" dirty="0" smtClean="0">
                <a:solidFill>
                  <a:srgbClr val="990099"/>
                </a:solidFill>
              </a:rPr>
              <a:t> </a:t>
            </a:r>
            <a:r>
              <a:rPr lang="ru-RU" sz="2800" dirty="0" err="1" smtClean="0">
                <a:solidFill>
                  <a:srgbClr val="990099"/>
                </a:solidFill>
              </a:rPr>
              <a:t>sol</a:t>
            </a:r>
            <a:r>
              <a:rPr lang="ru-RU" sz="2800" dirty="0" smtClean="0">
                <a:solidFill>
                  <a:srgbClr val="990099"/>
                </a:solidFill>
              </a:rPr>
              <a:t>»</a:t>
            </a:r>
            <a:r>
              <a:rPr lang="uk-UA" sz="2800" dirty="0" smtClean="0">
                <a:solidFill>
                  <a:srgbClr val="990099"/>
                </a:solidFill>
              </a:rPr>
              <a:t>)</a:t>
            </a:r>
            <a:r>
              <a:rPr lang="ru-RU" sz="2800" dirty="0" smtClean="0">
                <a:solidFill>
                  <a:srgbClr val="990099"/>
                </a:solidFill>
              </a:rPr>
              <a:t> – «</a:t>
            </a:r>
            <a:r>
              <a:rPr lang="uk-UA" sz="2800" dirty="0" smtClean="0">
                <a:solidFill>
                  <a:srgbClr val="990099"/>
                </a:solidFill>
              </a:rPr>
              <a:t>до</a:t>
            </a:r>
            <a:r>
              <a:rPr lang="ru-RU" sz="2800" dirty="0" smtClean="0">
                <a:solidFill>
                  <a:srgbClr val="990099"/>
                </a:solidFill>
              </a:rPr>
              <a:t> </a:t>
            </a:r>
            <a:r>
              <a:rPr lang="ru-RU" sz="2800" dirty="0" err="1" smtClean="0">
                <a:solidFill>
                  <a:srgbClr val="990099"/>
                </a:solidFill>
              </a:rPr>
              <a:t>сонц</a:t>
            </a:r>
            <a:r>
              <a:rPr lang="uk-UA" sz="2800" dirty="0" smtClean="0">
                <a:solidFill>
                  <a:srgbClr val="990099"/>
                </a:solidFill>
              </a:rPr>
              <a:t>я».</a:t>
            </a:r>
            <a:endParaRPr lang="ru-RU" sz="2800" dirty="0" smtClean="0">
              <a:solidFill>
                <a:srgbClr val="990099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uk-UA" dirty="0" smtClean="0"/>
              <a:t> </a:t>
            </a:r>
            <a:r>
              <a:rPr lang="ru-RU" sz="2800" i="1" dirty="0" smtClean="0"/>
              <a:t>«</a:t>
            </a:r>
            <a:r>
              <a:rPr lang="ru-RU" sz="2800" i="1" dirty="0" err="1" smtClean="0"/>
              <a:t>Прекрасне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невідоме</a:t>
            </a:r>
            <a:r>
              <a:rPr lang="ru-RU" sz="2800" i="1" dirty="0" smtClean="0"/>
              <a:t>» </a:t>
            </a:r>
            <a:r>
              <a:rPr lang="ru-RU" sz="2800" dirty="0" smtClean="0"/>
              <a:t>–</a:t>
            </a:r>
            <a:r>
              <a:rPr lang="en-US" sz="2800" i="1" dirty="0" smtClean="0"/>
              <a:t> </a:t>
            </a:r>
            <a:r>
              <a:rPr lang="uk-UA" sz="2800" i="1" dirty="0" smtClean="0"/>
              <a:t>Е</a:t>
            </a:r>
            <a:r>
              <a:rPr lang="ru-RU" sz="2800" i="1" dirty="0" err="1" smtClean="0"/>
              <a:t>гль</a:t>
            </a:r>
            <a:r>
              <a:rPr lang="ru-RU" sz="2800" i="1" dirty="0" smtClean="0"/>
              <a:t>; </a:t>
            </a:r>
            <a:endParaRPr lang="ru-RU" sz="2800" dirty="0" smtClean="0"/>
          </a:p>
          <a:p>
            <a:pPr algn="l">
              <a:buFont typeface="Arial" pitchFamily="34" charset="0"/>
              <a:buChar char="•"/>
            </a:pPr>
            <a:r>
              <a:rPr lang="ru-RU" sz="2800" i="1" dirty="0" smtClean="0"/>
              <a:t> «</a:t>
            </a:r>
            <a:r>
              <a:rPr lang="ru-RU" sz="2800" i="1" dirty="0" err="1" smtClean="0"/>
              <a:t>Корабельна</a:t>
            </a:r>
            <a:r>
              <a:rPr lang="ru-RU" sz="2800" i="1" dirty="0" smtClean="0"/>
              <a:t>  </a:t>
            </a:r>
            <a:r>
              <a:rPr lang="ru-RU" sz="2800" i="1" dirty="0" err="1" smtClean="0"/>
              <a:t>Ассоль</a:t>
            </a:r>
            <a:r>
              <a:rPr lang="ru-RU" sz="2800" i="1" dirty="0" smtClean="0"/>
              <a:t>» </a:t>
            </a:r>
            <a:r>
              <a:rPr lang="ru-RU" sz="2800" dirty="0" smtClean="0"/>
              <a:t>–</a:t>
            </a:r>
            <a:r>
              <a:rPr lang="en-US" sz="2800" i="1" dirty="0" smtClean="0"/>
              <a:t> 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жител</a:t>
            </a:r>
            <a:r>
              <a:rPr lang="uk-UA" sz="2800" i="1" dirty="0" smtClean="0"/>
              <a:t>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Каперн</a:t>
            </a:r>
            <a:r>
              <a:rPr lang="uk-UA" sz="2800" i="1" dirty="0" smtClean="0"/>
              <a:t>и</a:t>
            </a:r>
            <a:r>
              <a:rPr lang="ru-RU" sz="2800" i="1" dirty="0" smtClean="0"/>
              <a:t>; </a:t>
            </a:r>
            <a:endParaRPr lang="ru-RU" sz="2800" dirty="0" smtClean="0"/>
          </a:p>
          <a:p>
            <a:pPr algn="l">
              <a:buFont typeface="Arial" pitchFamily="34" charset="0"/>
              <a:buChar char="•"/>
            </a:pPr>
            <a:r>
              <a:rPr lang="ru-RU" sz="2800" i="1" dirty="0" smtClean="0"/>
              <a:t> «Жив</a:t>
            </a:r>
            <a:r>
              <a:rPr lang="uk-UA" sz="2800" i="1" dirty="0" smtClean="0"/>
              <a:t>а поезія</a:t>
            </a:r>
            <a:r>
              <a:rPr lang="ru-RU" sz="2800" i="1" dirty="0" smtClean="0"/>
              <a:t>» - автор;</a:t>
            </a:r>
            <a:endParaRPr lang="ru-RU" sz="2800" dirty="0" smtClean="0"/>
          </a:p>
          <a:p>
            <a:pPr algn="l">
              <a:buFont typeface="Arial" pitchFamily="34" charset="0"/>
              <a:buChar char="•"/>
            </a:pPr>
            <a:r>
              <a:rPr lang="ru-RU" sz="2800" i="1" dirty="0" smtClean="0"/>
              <a:t> «</a:t>
            </a:r>
            <a:r>
              <a:rPr lang="uk-UA" sz="2800" i="1" dirty="0" smtClean="0"/>
              <a:t>Загадкове </a:t>
            </a:r>
            <a:r>
              <a:rPr lang="ru-RU" sz="2800" i="1" dirty="0" smtClean="0"/>
              <a:t>полотно </a:t>
            </a:r>
            <a:r>
              <a:rPr lang="uk-UA" sz="2800" i="1" dirty="0" smtClean="0"/>
              <a:t>художника</a:t>
            </a:r>
            <a:r>
              <a:rPr lang="ru-RU" sz="2800" i="1" dirty="0" smtClean="0"/>
              <a:t>» </a:t>
            </a:r>
            <a:r>
              <a:rPr lang="ru-RU" sz="2800" dirty="0" smtClean="0"/>
              <a:t>–</a:t>
            </a:r>
            <a:r>
              <a:rPr lang="en-US" sz="2800" i="1" dirty="0" smtClean="0"/>
              <a:t> </a:t>
            </a:r>
            <a:r>
              <a:rPr lang="ru-RU" sz="2800" i="1" dirty="0" smtClean="0"/>
              <a:t> матрос;</a:t>
            </a:r>
            <a:endParaRPr lang="ru-RU" sz="2800" dirty="0" smtClean="0"/>
          </a:p>
          <a:p>
            <a:pPr algn="l">
              <a:buFont typeface="Arial" pitchFamily="34" charset="0"/>
              <a:buChar char="•"/>
            </a:pPr>
            <a:r>
              <a:rPr lang="ru-RU" sz="2800" i="1" dirty="0" smtClean="0"/>
              <a:t> «Дитя </a:t>
            </a:r>
            <a:r>
              <a:rPr lang="ru-RU" sz="2800" i="1" dirty="0" err="1" smtClean="0"/>
              <a:t>моє</a:t>
            </a:r>
            <a:r>
              <a:rPr lang="ru-RU" sz="2800" i="1" dirty="0" smtClean="0"/>
              <a:t>» </a:t>
            </a:r>
            <a:r>
              <a:rPr lang="ru-RU" sz="2800" dirty="0" smtClean="0"/>
              <a:t>–</a:t>
            </a:r>
            <a:r>
              <a:rPr lang="en-US" sz="2800" i="1" dirty="0" smtClean="0"/>
              <a:t> </a:t>
            </a:r>
            <a:r>
              <a:rPr lang="ru-RU" sz="2800" i="1" dirty="0" smtClean="0"/>
              <a:t>Грей; </a:t>
            </a:r>
            <a:endParaRPr lang="ru-RU" sz="2800" dirty="0" smtClean="0"/>
          </a:p>
          <a:p>
            <a:pPr algn="l">
              <a:buFont typeface="Arial" pitchFamily="34" charset="0"/>
              <a:buChar char="•"/>
            </a:pPr>
            <a:r>
              <a:rPr lang="ru-RU" sz="2800" i="1" dirty="0" smtClean="0"/>
              <a:t>«Мокра </a:t>
            </a:r>
            <a:r>
              <a:rPr lang="uk-UA" sz="2800" i="1" dirty="0" smtClean="0"/>
              <a:t>коштовність</a:t>
            </a:r>
            <a:r>
              <a:rPr lang="ru-RU" sz="2800" i="1" dirty="0" smtClean="0"/>
              <a:t>» </a:t>
            </a:r>
            <a:r>
              <a:rPr lang="ru-RU" sz="2800" dirty="0" smtClean="0"/>
              <a:t>–</a:t>
            </a:r>
            <a:r>
              <a:rPr lang="en-US" sz="2800" i="1" dirty="0" smtClean="0"/>
              <a:t> </a:t>
            </a:r>
            <a:r>
              <a:rPr lang="ru-RU" sz="2800" i="1" dirty="0" smtClean="0"/>
              <a:t> автор</a:t>
            </a:r>
            <a:r>
              <a:rPr lang="uk-UA" sz="2800" dirty="0" smtClean="0"/>
              <a:t>. </a:t>
            </a:r>
          </a:p>
          <a:p>
            <a:pPr algn="l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uk-UA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Грей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–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символ втілення  мрії в життя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err="1" smtClean="0"/>
              <a:t>Якщо</a:t>
            </a:r>
            <a:r>
              <a:rPr lang="ru-RU" sz="2800" dirty="0" smtClean="0"/>
              <a:t> </a:t>
            </a:r>
            <a:r>
              <a:rPr lang="ru-RU" sz="2800" dirty="0" err="1" smtClean="0"/>
              <a:t>Цезар</a:t>
            </a:r>
            <a:r>
              <a:rPr lang="ru-RU" sz="2800" dirty="0" smtClean="0"/>
              <a:t> </a:t>
            </a:r>
            <a:r>
              <a:rPr lang="ru-RU" sz="2800" dirty="0" err="1" smtClean="0"/>
              <a:t>вважав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краще</a:t>
            </a:r>
            <a:r>
              <a:rPr lang="ru-RU" sz="2800" dirty="0" smtClean="0"/>
              <a:t> бути першим у </a:t>
            </a:r>
            <a:r>
              <a:rPr lang="ru-RU" sz="2800" dirty="0" err="1" smtClean="0"/>
              <a:t>селі</a:t>
            </a:r>
            <a:r>
              <a:rPr lang="ru-RU" sz="2800" dirty="0" smtClean="0"/>
              <a:t>, </a:t>
            </a:r>
            <a:r>
              <a:rPr lang="ru-RU" sz="2800" dirty="0" err="1" smtClean="0"/>
              <a:t>ніж</a:t>
            </a:r>
            <a:r>
              <a:rPr lang="ru-RU" sz="2800" dirty="0" smtClean="0"/>
              <a:t> другим у </a:t>
            </a:r>
            <a:r>
              <a:rPr lang="ru-RU" sz="2800" dirty="0" err="1" smtClean="0"/>
              <a:t>Римі</a:t>
            </a:r>
            <a:r>
              <a:rPr lang="ru-RU" sz="2800" dirty="0" smtClean="0"/>
              <a:t>, то Артур Грей </a:t>
            </a:r>
            <a:r>
              <a:rPr lang="ru-RU" sz="2800" dirty="0" err="1" smtClean="0"/>
              <a:t>міг</a:t>
            </a:r>
            <a:r>
              <a:rPr lang="ru-RU" sz="2800" dirty="0" smtClean="0"/>
              <a:t> не </a:t>
            </a:r>
            <a:r>
              <a:rPr lang="ru-RU" sz="2800" dirty="0" err="1" smtClean="0"/>
              <a:t>заздрити</a:t>
            </a:r>
            <a:r>
              <a:rPr lang="ru-RU" sz="2800" dirty="0" smtClean="0"/>
              <a:t> </a:t>
            </a:r>
            <a:r>
              <a:rPr lang="ru-RU" sz="2800" dirty="0" err="1" smtClean="0"/>
              <a:t>Цезареві</a:t>
            </a:r>
            <a:r>
              <a:rPr lang="ru-RU" sz="2800" dirty="0" smtClean="0"/>
              <a:t> </a:t>
            </a:r>
            <a:r>
              <a:rPr lang="ru-RU" sz="2800" dirty="0" err="1" smtClean="0"/>
              <a:t>стосовно</a:t>
            </a:r>
            <a:r>
              <a:rPr lang="ru-RU" sz="2800" dirty="0" smtClean="0"/>
              <a:t> </a:t>
            </a:r>
            <a:r>
              <a:rPr lang="ru-RU" sz="2800" dirty="0" err="1" smtClean="0"/>
              <a:t>його</a:t>
            </a:r>
            <a:r>
              <a:rPr lang="ru-RU" sz="2800" dirty="0" smtClean="0"/>
              <a:t> мудрого </a:t>
            </a:r>
            <a:r>
              <a:rPr lang="ru-RU" sz="2800" dirty="0" err="1" smtClean="0"/>
              <a:t>бажання</a:t>
            </a:r>
            <a:r>
              <a:rPr lang="ru-RU" sz="2800" dirty="0" smtClean="0"/>
              <a:t>. </a:t>
            </a:r>
            <a:r>
              <a:rPr lang="ru-RU" sz="2800" dirty="0" err="1" smtClean="0"/>
              <a:t>Він</a:t>
            </a:r>
            <a:r>
              <a:rPr lang="ru-RU" sz="2800" dirty="0" smtClean="0"/>
              <a:t> </a:t>
            </a:r>
            <a:r>
              <a:rPr lang="ru-RU" sz="2800" dirty="0" err="1" smtClean="0"/>
              <a:t>уродився</a:t>
            </a:r>
            <a:r>
              <a:rPr lang="ru-RU" sz="2800" dirty="0" smtClean="0"/>
              <a:t> </a:t>
            </a:r>
            <a:r>
              <a:rPr lang="ru-RU" sz="2800" dirty="0" err="1" smtClean="0"/>
              <a:t>капітаном</a:t>
            </a:r>
            <a:r>
              <a:rPr lang="ru-RU" sz="2800" dirty="0" smtClean="0"/>
              <a:t>, </a:t>
            </a:r>
            <a:r>
              <a:rPr lang="ru-RU" sz="2800" dirty="0" err="1" smtClean="0"/>
              <a:t>хотів</a:t>
            </a:r>
            <a:r>
              <a:rPr lang="ru-RU" sz="2800" dirty="0" smtClean="0"/>
              <a:t> бути ним </a:t>
            </a:r>
            <a:r>
              <a:rPr lang="ru-RU" sz="2800" dirty="0" err="1" smtClean="0"/>
              <a:t>і</a:t>
            </a:r>
            <a:r>
              <a:rPr lang="ru-RU" sz="2800" dirty="0" smtClean="0"/>
              <a:t> став ним;  </a:t>
            </a:r>
          </a:p>
          <a:p>
            <a:r>
              <a:rPr lang="ru-RU" sz="2800" dirty="0" err="1" smtClean="0"/>
              <a:t>народився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живою </a:t>
            </a:r>
            <a:r>
              <a:rPr lang="ru-RU" sz="2800" dirty="0" err="1" smtClean="0"/>
              <a:t>душею</a:t>
            </a:r>
            <a:r>
              <a:rPr lang="ru-RU" sz="2800" dirty="0" smtClean="0"/>
              <a:t>, яка</a:t>
            </a:r>
            <a:r>
              <a:rPr lang="uk-UA" sz="2800" dirty="0" smtClean="0"/>
              <a:t> зовсім</a:t>
            </a:r>
            <a:r>
              <a:rPr lang="ru-RU" sz="2800" dirty="0" smtClean="0"/>
              <a:t> не </a:t>
            </a:r>
            <a:r>
              <a:rPr lang="ru-RU" sz="2800" dirty="0" err="1" smtClean="0"/>
              <a:t>була</a:t>
            </a:r>
            <a:r>
              <a:rPr lang="ru-RU" sz="2800" dirty="0" smtClean="0"/>
              <a:t> </a:t>
            </a:r>
            <a:r>
              <a:rPr lang="ru-RU" sz="2800" dirty="0" err="1" smtClean="0"/>
              <a:t>схильна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продовжувати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лінію</a:t>
            </a:r>
            <a:r>
              <a:rPr lang="ru-RU" sz="2800" dirty="0" smtClean="0"/>
              <a:t> </a:t>
            </a:r>
            <a:r>
              <a:rPr lang="ru-RU" sz="2800" dirty="0" err="1" smtClean="0"/>
              <a:t>фамільного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накреслення</a:t>
            </a:r>
            <a:r>
              <a:rPr lang="ru-RU" sz="2800" dirty="0" smtClean="0"/>
              <a:t>;</a:t>
            </a:r>
          </a:p>
          <a:p>
            <a:r>
              <a:rPr lang="uk-UA" sz="2800" dirty="0" smtClean="0"/>
              <a:t>у дитинстві</a:t>
            </a:r>
            <a:r>
              <a:rPr lang="ru-RU" sz="2800" dirty="0" smtClean="0"/>
              <a:t> Грей</a:t>
            </a:r>
            <a:r>
              <a:rPr lang="uk-UA" sz="2800" dirty="0" smtClean="0"/>
              <a:t>, як і </a:t>
            </a:r>
            <a:r>
              <a:rPr lang="uk-UA" sz="2800" dirty="0" err="1" smtClean="0"/>
              <a:t>Ассоль</a:t>
            </a:r>
            <a:r>
              <a:rPr lang="uk-UA" sz="2800" dirty="0" smtClean="0"/>
              <a:t>, </a:t>
            </a:r>
            <a:r>
              <a:rPr lang="ru-RU" sz="2800" dirty="0" smtClean="0"/>
              <a:t> жив у </a:t>
            </a:r>
            <a:r>
              <a:rPr lang="ru-RU" sz="2800" dirty="0" err="1" smtClean="0"/>
              <a:t>своєму</a:t>
            </a:r>
            <a:r>
              <a:rPr lang="ru-RU" sz="2800" dirty="0" smtClean="0"/>
              <a:t> </a:t>
            </a:r>
            <a:r>
              <a:rPr lang="ru-RU" sz="2800" dirty="0" err="1" smtClean="0"/>
              <a:t>світі</a:t>
            </a:r>
            <a:r>
              <a:rPr lang="ru-RU" dirty="0" smtClean="0"/>
              <a:t>.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71750" y="142875"/>
            <a:ext cx="4000500" cy="64293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uk-UA" sz="4000" b="1" i="1" smtClean="0"/>
              <a:t>Грей</a:t>
            </a:r>
          </a:p>
        </p:txBody>
      </p:sp>
      <p:sp>
        <p:nvSpPr>
          <p:cNvPr id="15363" name="Содержимое 4"/>
          <p:cNvSpPr>
            <a:spLocks noGrp="1"/>
          </p:cNvSpPr>
          <p:nvPr>
            <p:ph idx="4294967295"/>
          </p:nvPr>
        </p:nvSpPr>
        <p:spPr>
          <a:xfrm>
            <a:off x="214313" y="928688"/>
            <a:ext cx="8715375" cy="578643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uk-UA" sz="2400" b="1" smtClean="0"/>
              <a:t>	</a:t>
            </a:r>
            <a:r>
              <a:rPr lang="en-US" sz="2000" b="1" smtClean="0"/>
              <a:t>	</a:t>
            </a:r>
            <a:r>
              <a:rPr lang="uk-UA" sz="2000" b="1" smtClean="0"/>
              <a:t>Він народився капітаном, хотів бути ним й став ним.</a:t>
            </a:r>
          </a:p>
        </p:txBody>
      </p:sp>
      <p:pic>
        <p:nvPicPr>
          <p:cNvPr id="6" name="Picture 2" descr="C:\Documents and Settings\Admin.HOME-B32E2A3269\Рабочий стол\скачане\Мысова Ирина. Алые парус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00174"/>
            <a:ext cx="6745570" cy="5072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3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625" y="142875"/>
            <a:ext cx="8229600" cy="857250"/>
          </a:xfrm>
        </p:spPr>
        <p:txBody>
          <a:bodyPr/>
          <a:lstStyle/>
          <a:p>
            <a:pPr eaLnBrk="1" hangingPunct="1">
              <a:defRPr/>
            </a:pPr>
            <a:r>
              <a:rPr lang="uk-UA" b="1" i="1" smtClean="0"/>
              <a:t>Чим схожі Ассоль і Грей? </a:t>
            </a:r>
          </a:p>
        </p:txBody>
      </p:sp>
      <p:pic>
        <p:nvPicPr>
          <p:cNvPr id="14339" name="Picture 3" descr="C:\Documents and Settings\Admin.HOME-B32E2A3269\Рабочий стол\скачане\Явишева Татьяна. Капита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214422"/>
            <a:ext cx="4624694" cy="53488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 descr="C:\Documents and Settings\Admin.HOME-B32E2A3269\Рабочий стол\скачане\Балабина Марина. Ассоль и Грей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14348" y="1142984"/>
            <a:ext cx="4020007" cy="5527560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1752600"/>
            <a:ext cx="3810000" cy="4648200"/>
          </a:xfrm>
        </p:spPr>
        <p:txBody>
          <a:bodyPr/>
          <a:lstStyle/>
          <a:p>
            <a:pPr eaLnBrk="1" hangingPunct="1"/>
            <a:r>
              <a:rPr lang="ru-RU" sz="2000" dirty="0" smtClean="0"/>
              <a:t>            </a:t>
            </a:r>
            <a:br>
              <a:rPr lang="ru-RU" sz="2000" dirty="0" smtClean="0"/>
            </a:br>
            <a:r>
              <a:rPr lang="ru-RU" sz="2000" dirty="0" smtClean="0"/>
              <a:t>                                   </a:t>
            </a:r>
            <a:r>
              <a:rPr lang="ru-RU" sz="2400" dirty="0" err="1" smtClean="0">
                <a:solidFill>
                  <a:srgbClr val="FFFF00"/>
                </a:solidFill>
              </a:rPr>
              <a:t>незвичайні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сім’ї</a:t>
            </a: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err="1" smtClean="0">
                <a:solidFill>
                  <a:srgbClr val="FFFF00"/>
                </a:solidFill>
              </a:rPr>
              <a:t>самотність</a:t>
            </a:r>
            <a:r>
              <a:rPr lang="ru-RU" sz="2400" dirty="0" smtClean="0">
                <a:solidFill>
                  <a:srgbClr val="FFFF00"/>
                </a:solidFill>
              </a:rPr>
              <a:t> у </a:t>
            </a:r>
            <a:r>
              <a:rPr lang="ru-RU" sz="2400" dirty="0" err="1" smtClean="0">
                <a:solidFill>
                  <a:srgbClr val="FFFF00"/>
                </a:solidFill>
              </a:rPr>
              <a:t>дитинстві</a:t>
            </a: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err="1" smtClean="0">
                <a:solidFill>
                  <a:srgbClr val="FFFF00"/>
                </a:solidFill>
              </a:rPr>
              <a:t>виховуються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любові</a:t>
            </a: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   </a:t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мрійники</a:t>
            </a:r>
            <a:r>
              <a:rPr lang="ru-RU" sz="2400" dirty="0" smtClean="0">
                <a:solidFill>
                  <a:srgbClr val="FFFF00"/>
                </a:solidFill>
              </a:rPr>
              <a:t>  </a:t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                  </a:t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виросли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незвичайними</a:t>
            </a:r>
            <a:r>
              <a:rPr lang="ru-RU" sz="2400" b="1" dirty="0" smtClean="0">
                <a:solidFill>
                  <a:srgbClr val="FFFF00"/>
                </a:solidFill>
              </a:rPr>
              <a:t> героями</a:t>
            </a: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rgbClr val="990099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04800"/>
            <a:ext cx="6781800" cy="533400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Спільні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риси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героїв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</a:p>
          <a:p>
            <a:pPr algn="ctr" eaLnBrk="1" hangingPunct="1">
              <a:buFontTx/>
              <a:buNone/>
            </a:pP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6870" name="WordArt 6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7315200" cy="839788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990099"/>
                </a:solidFill>
                <a:round/>
                <a:headEnd/>
                <a:tailEnd/>
              </a:ln>
              <a:solidFill>
                <a:srgbClr val="990099"/>
              </a:solidFill>
              <a:latin typeface="Times New Roman"/>
              <a:cs typeface="Times New Roman"/>
            </a:endParaRPr>
          </a:p>
        </p:txBody>
      </p:sp>
      <p:sp>
        <p:nvSpPr>
          <p:cNvPr id="36873" name="WordArt 9" descr="Белый мрамор"/>
          <p:cNvSpPr>
            <a:spLocks noChangeArrowheads="1" noChangeShapeType="1" noTextEdit="1"/>
          </p:cNvSpPr>
          <p:nvPr/>
        </p:nvSpPr>
        <p:spPr bwMode="auto">
          <a:xfrm>
            <a:off x="304800" y="1524000"/>
            <a:ext cx="22860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Ассоль</a:t>
            </a:r>
          </a:p>
        </p:txBody>
      </p:sp>
      <p:sp>
        <p:nvSpPr>
          <p:cNvPr id="36874" name="WordArt 10" descr="Белый мрамор"/>
          <p:cNvSpPr>
            <a:spLocks noChangeArrowheads="1" noChangeShapeType="1" noTextEdit="1"/>
          </p:cNvSpPr>
          <p:nvPr/>
        </p:nvSpPr>
        <p:spPr bwMode="auto">
          <a:xfrm>
            <a:off x="6781800" y="1600200"/>
            <a:ext cx="21336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Грей</a:t>
            </a:r>
            <a:endParaRPr lang="ru-RU" sz="3600" kern="10" dirty="0">
              <a:ln w="9525">
                <a:round/>
                <a:headEnd/>
                <a:tailEnd/>
              </a:ln>
              <a:blipFill dpi="0" rotWithShape="0">
                <a:blip r:embed="rId3"/>
                <a:srcRect/>
                <a:tile tx="0" ty="0" sx="100000" sy="100000" flip="none" algn="tl"/>
              </a:blipFill>
              <a:latin typeface="Arial"/>
              <a:cs typeface="Arial"/>
            </a:endParaRPr>
          </a:p>
        </p:txBody>
      </p:sp>
      <p:sp>
        <p:nvSpPr>
          <p:cNvPr id="8199" name="Line 77"/>
          <p:cNvSpPr>
            <a:spLocks noChangeShapeType="1"/>
          </p:cNvSpPr>
          <p:nvPr/>
        </p:nvSpPr>
        <p:spPr bwMode="auto">
          <a:xfrm>
            <a:off x="1600200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36979" name="Picture 115" descr="ScannedImage-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667000"/>
            <a:ext cx="2209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80" name="Picture 116" descr="ScannedImage-9 - копия (2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6600" y="2667000"/>
            <a:ext cx="1905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4" name="Line 122"/>
          <p:cNvSpPr>
            <a:spLocks noChangeShapeType="1"/>
          </p:cNvSpPr>
          <p:nvPr/>
        </p:nvSpPr>
        <p:spPr bwMode="auto">
          <a:xfrm>
            <a:off x="2590800" y="2057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5" name="Line 129"/>
          <p:cNvSpPr>
            <a:spLocks noChangeShapeType="1"/>
          </p:cNvSpPr>
          <p:nvPr/>
        </p:nvSpPr>
        <p:spPr bwMode="auto">
          <a:xfrm>
            <a:off x="6705600" y="2057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6" name="Line 132"/>
          <p:cNvSpPr>
            <a:spLocks noChangeShapeType="1"/>
          </p:cNvSpPr>
          <p:nvPr/>
        </p:nvSpPr>
        <p:spPr bwMode="auto">
          <a:xfrm>
            <a:off x="2514600" y="20574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4" name="Line 147"/>
          <p:cNvSpPr>
            <a:spLocks noChangeShapeType="1"/>
          </p:cNvSpPr>
          <p:nvPr/>
        </p:nvSpPr>
        <p:spPr bwMode="auto">
          <a:xfrm>
            <a:off x="2514600" y="2514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5" name="Line 149"/>
          <p:cNvSpPr>
            <a:spLocks noChangeShapeType="1"/>
          </p:cNvSpPr>
          <p:nvPr/>
        </p:nvSpPr>
        <p:spPr bwMode="auto">
          <a:xfrm>
            <a:off x="6934200" y="2971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6" name="Line 150"/>
          <p:cNvSpPr>
            <a:spLocks noChangeShapeType="1"/>
          </p:cNvSpPr>
          <p:nvPr/>
        </p:nvSpPr>
        <p:spPr bwMode="auto">
          <a:xfrm>
            <a:off x="6934200" y="3276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7" name="Line 151"/>
          <p:cNvSpPr>
            <a:spLocks noChangeShapeType="1"/>
          </p:cNvSpPr>
          <p:nvPr/>
        </p:nvSpPr>
        <p:spPr bwMode="auto">
          <a:xfrm>
            <a:off x="6934200" y="3048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8" name="Line 154"/>
          <p:cNvSpPr>
            <a:spLocks noChangeShapeType="1"/>
          </p:cNvSpPr>
          <p:nvPr/>
        </p:nvSpPr>
        <p:spPr bwMode="auto">
          <a:xfrm>
            <a:off x="6934200" y="3124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1" name="Line 167"/>
          <p:cNvSpPr>
            <a:spLocks noChangeShapeType="1"/>
          </p:cNvSpPr>
          <p:nvPr/>
        </p:nvSpPr>
        <p:spPr bwMode="auto">
          <a:xfrm>
            <a:off x="6934200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3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70" grpId="0" animBg="1"/>
      <p:bldP spid="36873" grpId="0" animBg="1"/>
      <p:bldP spid="3687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0" y="152400"/>
            <a:ext cx="9829800" cy="79125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</p:spPr>
        <p:txBody>
          <a:bodyPr/>
          <a:lstStyle/>
          <a:p>
            <a:r>
              <a:rPr lang="uk-UA" sz="2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Діаманта 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 вірш із семи рядків, </a:t>
            </a:r>
            <a:b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перший і останній з яких – поняття, тема, герої, яких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співставляють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b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Цей вид вірша складається за наступною схемою:</a:t>
            </a:r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525963"/>
          </a:xfrm>
        </p:spPr>
        <p:txBody>
          <a:bodyPr/>
          <a:lstStyle/>
          <a:p>
            <a:pPr algn="ctr">
              <a:buNone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 рядок: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Перший герой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твору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один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іменник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algn="ctr">
              <a:buNone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 рядок: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Опис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першого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героя – два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прикметники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algn="ctr">
              <a:buNone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 рядок: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Дії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першого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героя – три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дієслова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pPr algn="ctr">
              <a:buNone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 рядок: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Фраза,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що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єднає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двох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героїв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встановлює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їх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стосунки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pPr algn="ctr">
              <a:buNone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 рядок: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Дії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другого героя – три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дієслова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pPr algn="ctr">
              <a:buNone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 рядок: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Опис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другого героя – два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прикметники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pPr algn="ctr">
              <a:buNone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7 рядок: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Другий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герой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твору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один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іменник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44" y="116777"/>
            <a:ext cx="8942656" cy="719842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</p:spPr>
        <p:txBody>
          <a:bodyPr/>
          <a:lstStyle/>
          <a:p>
            <a:r>
              <a:rPr lang="uk-UA" sz="2400" dirty="0" smtClean="0">
                <a:ln w="18415" cmpd="sng">
                  <a:solidFill>
                    <a:srgbClr val="00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Діаманта </a:t>
            </a:r>
            <a:r>
              <a:rPr lang="uk-UA" sz="2400" dirty="0" err="1" smtClean="0">
                <a:ln w="18415" cmpd="sng">
                  <a:solidFill>
                    <a:srgbClr val="00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”Ассоль</a:t>
            </a:r>
            <a:r>
              <a:rPr lang="uk-UA" sz="2400" dirty="0" smtClean="0">
                <a:ln w="18415" cmpd="sng">
                  <a:solidFill>
                    <a:srgbClr val="00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та </a:t>
            </a:r>
            <a:r>
              <a:rPr lang="uk-UA" sz="2400" dirty="0" err="1" smtClean="0">
                <a:ln w="18415" cmpd="sng">
                  <a:solidFill>
                    <a:srgbClr val="00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Грей”</a:t>
            </a:r>
            <a:endParaRPr lang="uk-UA" dirty="0">
              <a:ln w="18415" cmpd="sng">
                <a:solidFill>
                  <a:srgbClr val="00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71600" y="1828800"/>
            <a:ext cx="6934200" cy="3429000"/>
          </a:xfrm>
        </p:spPr>
        <p:txBody>
          <a:bodyPr/>
          <a:lstStyle/>
          <a:p>
            <a:pPr algn="ctr">
              <a:buNone/>
            </a:pP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Ассоль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Мрійлива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добра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Терпить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вірить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любить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Пурпурова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мрія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втілилась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 </a:t>
            </a: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життя</a:t>
            </a:r>
            <a:endParaRPr lang="ru-RU" sz="2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Мріє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   </a:t>
            </a: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вчиться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    </a:t>
            </a: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досягає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Співчутливий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розумний</a:t>
            </a:r>
            <a:endParaRPr lang="ru-RU" sz="2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Грей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625" y="142875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b="1" i="1" smtClean="0"/>
              <a:t>Міркуємо разом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4294967295"/>
          </p:nvPr>
        </p:nvSpPr>
        <p:spPr>
          <a:xfrm>
            <a:off x="142875" y="1071563"/>
            <a:ext cx="4071938" cy="542925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uk-UA" sz="2400" b="1" dirty="0" smtClean="0"/>
              <a:t>- Яким ви уявляєте майбутнє </a:t>
            </a:r>
            <a:r>
              <a:rPr lang="uk-UA" sz="2400" b="1" dirty="0" err="1" smtClean="0"/>
              <a:t>Ассоль</a:t>
            </a:r>
            <a:r>
              <a:rPr lang="uk-UA" sz="2400" b="1" dirty="0" smtClean="0"/>
              <a:t> і </a:t>
            </a:r>
            <a:r>
              <a:rPr lang="uk-UA" sz="2400" b="1" dirty="0" err="1" smtClean="0"/>
              <a:t>Грея</a:t>
            </a:r>
            <a:r>
              <a:rPr lang="uk-UA" sz="2400" b="1" dirty="0" smtClean="0"/>
              <a:t>?</a:t>
            </a:r>
          </a:p>
          <a:p>
            <a:pPr eaLnBrk="1" hangingPunct="1">
              <a:buNone/>
              <a:defRPr/>
            </a:pPr>
            <a:r>
              <a:rPr lang="uk-UA" sz="2400" b="1" dirty="0" smtClean="0"/>
              <a:t>- Чи зміняться мешканці </a:t>
            </a:r>
            <a:r>
              <a:rPr lang="uk-UA" sz="2400" b="1" dirty="0" err="1" smtClean="0"/>
              <a:t>Каперни</a:t>
            </a:r>
            <a:r>
              <a:rPr lang="uk-UA" sz="2400" b="1" dirty="0" smtClean="0"/>
              <a:t> після випадку з пурпуровими вітрилами?</a:t>
            </a:r>
          </a:p>
          <a:p>
            <a:pPr eaLnBrk="1" hangingPunct="1">
              <a:buNone/>
              <a:defRPr/>
            </a:pPr>
            <a:r>
              <a:rPr lang="uk-UA" sz="2400" b="1" dirty="0" smtClean="0"/>
              <a:t>- Чи актуальна повість сьогодні?</a:t>
            </a:r>
          </a:p>
          <a:p>
            <a:pPr eaLnBrk="1" hangingPunct="1">
              <a:buNone/>
              <a:defRPr/>
            </a:pPr>
            <a:r>
              <a:rPr lang="uk-UA" sz="2400" b="1" dirty="0" err="1" smtClean="0"/>
              <a:t>-Чи</a:t>
            </a:r>
            <a:r>
              <a:rPr lang="uk-UA" sz="2400" b="1" dirty="0" smtClean="0"/>
              <a:t> доводилося вам зустрічати (чути про) людей, схожих на героїв повісті О. Гріна «Пурпурові вітрила»?</a:t>
            </a:r>
            <a:endParaRPr lang="ru-RU" sz="2400" b="1" dirty="0" smtClean="0"/>
          </a:p>
          <a:p>
            <a:pPr eaLnBrk="1" hangingPunct="1">
              <a:buFontTx/>
              <a:buNone/>
              <a:defRPr/>
            </a:pPr>
            <a:endParaRPr lang="uk-UA" dirty="0" smtClean="0"/>
          </a:p>
        </p:txBody>
      </p:sp>
      <p:pic>
        <p:nvPicPr>
          <p:cNvPr id="15363" name="Picture 3" descr="C:\Documents and Settings\Admin.HOME-B32E2A3269\Рабочий стол\скачане\Морозов Иль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071546"/>
            <a:ext cx="4765567" cy="34632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Рольова гра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“Інтерв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ю”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uk-UA" sz="2800" b="1" i="1" dirty="0" smtClean="0"/>
              <a:t>Як ви  розумієте поняття «бути щасливим»? </a:t>
            </a:r>
            <a:endParaRPr lang="ru-RU" sz="2800" b="1" i="1" dirty="0"/>
          </a:p>
        </p:txBody>
      </p:sp>
      <p:pic>
        <p:nvPicPr>
          <p:cNvPr id="4" name="Рисунок 3" descr="Katia_Zzanthia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057400"/>
            <a:ext cx="7143750" cy="460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Katia_Zzanthia_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131" y="304800"/>
            <a:ext cx="9202131" cy="62007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мрії збуваються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57200" y="5867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1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Katia_Zzanthia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131" y="304800"/>
            <a:ext cx="9202131" cy="62007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«Закінчи речення»</a:t>
            </a:r>
            <a:b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525963"/>
          </a:xfrm>
        </p:spPr>
        <p:txBody>
          <a:bodyPr/>
          <a:lstStyle/>
          <a:p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«Я пізнав одну нехитру істину, що…» </a:t>
            </a:r>
            <a:endParaRPr lang="uk-U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50007">
            <a:off x="265075" y="1268392"/>
            <a:ext cx="3806123" cy="5410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Домашнє</a:t>
            </a:r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завдання</a:t>
            </a:r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uk-UA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33800" y="1600200"/>
            <a:ext cx="4953000" cy="4525963"/>
          </a:xfrm>
        </p:spPr>
        <p:txBody>
          <a:bodyPr/>
          <a:lstStyle/>
          <a:p>
            <a:pPr algn="ctr">
              <a:buNone/>
            </a:pPr>
            <a:r>
              <a:rPr lang="ru-RU" b="1" spc="50" dirty="0" err="1" smtClean="0">
                <a:ln w="13500">
                  <a:solidFill>
                    <a:srgbClr val="990099">
                      <a:alpha val="6500"/>
                    </a:srgb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Написати</a:t>
            </a:r>
            <a:r>
              <a:rPr lang="ru-RU" b="1" spc="50" dirty="0" smtClean="0">
                <a:ln w="13500">
                  <a:solidFill>
                    <a:srgbClr val="990099">
                      <a:alpha val="6500"/>
                    </a:srgb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ru-RU" b="1" spc="50" dirty="0" err="1" smtClean="0">
                <a:ln w="13500">
                  <a:solidFill>
                    <a:srgbClr val="990099">
                      <a:alpha val="6500"/>
                    </a:srgb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міні-твір</a:t>
            </a:r>
            <a:r>
              <a:rPr lang="ru-RU" b="1" spc="50" dirty="0" smtClean="0">
                <a:ln w="13500">
                  <a:solidFill>
                    <a:srgbClr val="990099">
                      <a:alpha val="6500"/>
                    </a:srgb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</a:p>
          <a:p>
            <a:pPr algn="ctr">
              <a:buNone/>
            </a:pPr>
            <a:r>
              <a:rPr lang="ru-RU" b="1" spc="50" dirty="0" smtClean="0">
                <a:ln w="13500">
                  <a:solidFill>
                    <a:srgbClr val="990099">
                      <a:alpha val="6500"/>
                    </a:srgb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«</a:t>
            </a:r>
            <a:r>
              <a:rPr lang="ru-RU" b="1" spc="50" dirty="0" err="1" smtClean="0">
                <a:ln w="13500">
                  <a:solidFill>
                    <a:srgbClr val="990099">
                      <a:alpha val="6500"/>
                    </a:srgb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Що</a:t>
            </a:r>
            <a:r>
              <a:rPr lang="ru-RU" b="1" spc="50" dirty="0" smtClean="0">
                <a:ln w="13500">
                  <a:solidFill>
                    <a:srgbClr val="990099">
                      <a:alpha val="6500"/>
                    </a:srgb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значить </a:t>
            </a:r>
            <a:r>
              <a:rPr lang="ru-RU" b="1" spc="50" dirty="0" err="1" smtClean="0">
                <a:ln w="13500">
                  <a:solidFill>
                    <a:srgbClr val="990099">
                      <a:alpha val="6500"/>
                    </a:srgb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творити</a:t>
            </a:r>
            <a:r>
              <a:rPr lang="ru-RU" b="1" spc="50" dirty="0" smtClean="0">
                <a:ln w="13500">
                  <a:solidFill>
                    <a:srgbClr val="990099">
                      <a:alpha val="6500"/>
                    </a:srgb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диво </a:t>
            </a:r>
            <a:r>
              <a:rPr lang="ru-RU" b="1" spc="50" dirty="0" err="1" smtClean="0">
                <a:ln w="13500">
                  <a:solidFill>
                    <a:srgbClr val="990099">
                      <a:alpha val="6500"/>
                    </a:srgb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своїми</a:t>
            </a:r>
            <a:r>
              <a:rPr lang="ru-RU" b="1" spc="50" dirty="0" smtClean="0">
                <a:ln w="13500">
                  <a:solidFill>
                    <a:srgbClr val="990099">
                      <a:alpha val="6500"/>
                    </a:srgb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руками?»</a:t>
            </a:r>
            <a:endParaRPr lang="uk-UA" b="1" spc="50" dirty="0">
              <a:ln w="13500">
                <a:solidFill>
                  <a:srgbClr val="990099">
                    <a:alpha val="6500"/>
                  </a:srgb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4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228600"/>
            <a:ext cx="5334000" cy="64733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629400"/>
          </a:xfrm>
        </p:spPr>
        <p:txBody>
          <a:bodyPr/>
          <a:lstStyle/>
          <a:p>
            <a:pPr>
              <a:buNone/>
            </a:pPr>
            <a:r>
              <a:rPr lang="uk-UA" sz="2800" i="1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Романтиків зараз лишилось так мало, </a:t>
            </a:r>
          </a:p>
          <a:p>
            <a:pPr>
              <a:buNone/>
            </a:pPr>
            <a:r>
              <a:rPr lang="uk-UA" sz="2800" i="1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Життя чорно-білим без вигадки стало. </a:t>
            </a:r>
          </a:p>
          <a:p>
            <a:pPr>
              <a:buNone/>
            </a:pPr>
            <a:r>
              <a:rPr lang="uk-UA" sz="2800" i="1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Із вірою в казку ви спробуйте жити </a:t>
            </a:r>
          </a:p>
          <a:p>
            <a:pPr>
              <a:buNone/>
            </a:pPr>
            <a:r>
              <a:rPr lang="uk-UA" sz="2800" i="1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І не поспішайте суворо судити, </a:t>
            </a:r>
          </a:p>
          <a:p>
            <a:pPr>
              <a:buNone/>
            </a:pPr>
            <a:r>
              <a:rPr lang="uk-UA" sz="2800" i="1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Тих, хто мрію здійснити чиюсь забажає. </a:t>
            </a:r>
          </a:p>
          <a:p>
            <a:pPr>
              <a:buNone/>
            </a:pPr>
            <a:r>
              <a:rPr lang="uk-UA" sz="2800" i="1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Творити добро кожен хай поспішає!</a:t>
            </a:r>
          </a:p>
          <a:p>
            <a:pPr>
              <a:buNone/>
            </a:pPr>
            <a:r>
              <a:rPr lang="uk-UA" sz="2800" i="1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Завершуючи подорож, хочу побажати:</a:t>
            </a:r>
          </a:p>
          <a:p>
            <a:pPr>
              <a:buNone/>
            </a:pPr>
            <a:r>
              <a:rPr lang="uk-UA" sz="2800" i="1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За море мрії сягнути,ті хвилі швидкі осідлати</a:t>
            </a:r>
          </a:p>
          <a:p>
            <a:pPr>
              <a:buNone/>
            </a:pPr>
            <a:r>
              <a:rPr lang="uk-UA" sz="2800" i="1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У вільнім польоті своїм вільних птахів перегнати.</a:t>
            </a:r>
          </a:p>
          <a:p>
            <a:pPr>
              <a:buNone/>
            </a:pPr>
            <a:r>
              <a:rPr lang="uk-UA" sz="2800" i="1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Вітрила пурпурові знайти</a:t>
            </a:r>
          </a:p>
          <a:p>
            <a:pPr>
              <a:buNone/>
            </a:pPr>
            <a:r>
              <a:rPr lang="uk-UA" sz="2800" i="1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Та на життєвім шляху їх пильно оберігати! 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2080</TotalTime>
  <Words>547</Words>
  <Application>Microsoft Office PowerPoint</Application>
  <PresentationFormat>Экран (4:3)</PresentationFormat>
  <Paragraphs>97</Paragraphs>
  <Slides>26</Slides>
  <Notes>2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Оформление по умолчанию</vt:lpstr>
      <vt:lpstr>Слайд 1</vt:lpstr>
      <vt:lpstr> Я зрозумів одну нехитру істину. Вона полягає в тому, щоб робити дива своїми руками. О.Грін  </vt:lpstr>
      <vt:lpstr>Що вас вразило, схвилювало, особливо сподобалося у повісті?  </vt:lpstr>
      <vt:lpstr>Перевірка домашнього завдання. “Кубування”</vt:lpstr>
      <vt:lpstr>Тема уроку:</vt:lpstr>
      <vt:lpstr>Проблемне питання: </vt:lpstr>
      <vt:lpstr>Теорія літератури</vt:lpstr>
      <vt:lpstr>Інсценізація  «Зустріч Ассоль і чарівника Егля»</vt:lpstr>
      <vt:lpstr>Особливий світ героїв О.Гріна</vt:lpstr>
      <vt:lpstr>Світ обивателів Каперни:</vt:lpstr>
      <vt:lpstr> Світ мрійників:   Грей                                 Ассоль  </vt:lpstr>
      <vt:lpstr>Алгоритм характеристики персонажа: </vt:lpstr>
      <vt:lpstr>Ассоль</vt:lpstr>
      <vt:lpstr> Ассоль – символ світла, добра:  </vt:lpstr>
      <vt:lpstr>Грей – символ втілення  мрії в життя  </vt:lpstr>
      <vt:lpstr>Грей</vt:lpstr>
      <vt:lpstr>Чим схожі Ассоль і Грей? </vt:lpstr>
      <vt:lpstr>                                                незвичайні сім’ї  самотність у дитинстві  виховуються у любові      мрійники                       виросли незвичайними героями   </vt:lpstr>
      <vt:lpstr>Діаманта - вірш із семи рядків,  перший і останній з яких – поняття, тема, герої, яких співставляють.  Цей вид вірша складається за наступною схемою:</vt:lpstr>
      <vt:lpstr>Діаманта ”Ассоль та Грей”</vt:lpstr>
      <vt:lpstr>Міркуємо разом</vt:lpstr>
      <vt:lpstr>Рольова гра “Інтерв’ю”</vt:lpstr>
      <vt:lpstr> </vt:lpstr>
      <vt:lpstr>«Закінчи речення» </vt:lpstr>
      <vt:lpstr>Домашнє завдання 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дом</dc:creator>
  <cp:lastModifiedBy>8002</cp:lastModifiedBy>
  <cp:revision>135</cp:revision>
  <cp:lastPrinted>1601-01-01T00:00:00Z</cp:lastPrinted>
  <dcterms:created xsi:type="dcterms:W3CDTF">2009-01-07T11:59:23Z</dcterms:created>
  <dcterms:modified xsi:type="dcterms:W3CDTF">2016-02-07T17:48:39Z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