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4"/>
  </p:sldMasterIdLst>
  <p:notesMasterIdLst>
    <p:notesMasterId r:id="rId26"/>
  </p:notesMasterIdLst>
  <p:handoutMasterIdLst>
    <p:handoutMasterId r:id="rId27"/>
  </p:handoutMasterIdLst>
  <p:sldIdLst>
    <p:sldId id="261" r:id="rId5"/>
    <p:sldId id="265" r:id="rId6"/>
    <p:sldId id="262" r:id="rId7"/>
    <p:sldId id="263" r:id="rId8"/>
    <p:sldId id="264" r:id="rId9"/>
    <p:sldId id="260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8" r:id="rId20"/>
    <p:sldId id="279" r:id="rId21"/>
    <p:sldId id="275" r:id="rId22"/>
    <p:sldId id="280" r:id="rId23"/>
    <p:sldId id="277" r:id="rId24"/>
    <p:sldId id="276" r:id="rId25"/>
  </p:sldIdLst>
  <p:sldSz cx="12188825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321">
          <p15:clr>
            <a:srgbClr val="A4A3A4"/>
          </p15:clr>
        </p15:guide>
        <p15:guide id="5" pos="3839">
          <p15:clr>
            <a:srgbClr val="A4A3A4"/>
          </p15:clr>
        </p15:guide>
        <p15:guide id="6" pos="1007">
          <p15:clr>
            <a:srgbClr val="A4A3A4"/>
          </p15:clr>
        </p15:guide>
        <p15:guide id="7" pos="717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howGuides="1">
      <p:cViewPr varScale="1">
        <p:scale>
          <a:sx n="48" d="100"/>
          <a:sy n="48" d="100"/>
        </p:scale>
        <p:origin x="708" y="54"/>
      </p:cViewPr>
      <p:guideLst>
        <p:guide orient="horz" pos="2160"/>
        <p:guide orient="horz" pos="1008"/>
        <p:guide orient="horz" pos="3888"/>
        <p:guide orient="horz" pos="321"/>
        <p:guide pos="3839"/>
        <p:guide pos="1007"/>
        <p:guide pos="7173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90" d="100"/>
          <a:sy n="90" d="100"/>
        </p:scale>
        <p:origin x="3024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455363E-5DB3-439C-B549-DD83222C79E4}" type="datetime1">
              <a:rPr lang="ru-RU" smtClean="0"/>
              <a:t>02.01.2022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4360E59-1627-4404-ACC5-51C744AB0F2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62254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826E2F11-CEBF-4D63-B350-54083DC2653F}" type="datetime1">
              <a:rPr lang="ru-RU" smtClean="0"/>
              <a:pPr/>
              <a:t>02.01.2022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 smtClean="0"/>
              <a:t>Образец текста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rtl="0"/>
            <a:fld id="{841221E5-7225-48EB-A4EE-420E7BFCF705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556669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ltGray"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28669" y="1600200"/>
            <a:ext cx="8329031" cy="2680127"/>
          </a:xfrm>
          <a:noFill/>
          <a:effectLst>
            <a:softEdge rad="31750"/>
          </a:effectLst>
        </p:spPr>
        <p:txBody>
          <a:bodyPr rtlCol="0" anchor="b">
            <a:no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28669" y="4344915"/>
            <a:ext cx="7516442" cy="1116085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699025" y="6356351"/>
            <a:ext cx="1218883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906DD7E9-633A-4209-8629-FCA24BED8E5C}" type="datetime1">
              <a:rPr lang="ru-RU" noProof="0" smtClean="0"/>
              <a:t>02.01.2022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6114708" y="6356351"/>
            <a:ext cx="3974065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285571" y="6356351"/>
            <a:ext cx="609441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7DC1BBB0-96F0-4077-A278-0F3FB5C104D3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49098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5648EF9-D76D-408D-9269-C51AF1E71906}" type="datetime1">
              <a:rPr lang="ru-RU" noProof="0" smtClean="0"/>
              <a:t>02.01.2022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135529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8613" y="1600201"/>
            <a:ext cx="8283272" cy="2654064"/>
          </a:xfrm>
        </p:spPr>
        <p:txBody>
          <a:bodyPr rtlCol="0" anchor="b">
            <a:normAutofit/>
          </a:bodyPr>
          <a:lstStyle>
            <a:lvl1pPr algn="l">
              <a:defRPr sz="5400" b="0" cap="none" baseline="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98613" y="4259996"/>
            <a:ext cx="7264623" cy="1150203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32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267F7D04-070A-4786-BFC3-699C3BEEF6F5}" type="datetime1">
              <a:rPr lang="ru-RU" noProof="0" smtClean="0"/>
              <a:t>02.01.2022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7DC1BBB0-96F0-4077-A278-0F3FB5C104D3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774911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93436" y="1600200"/>
            <a:ext cx="4814586" cy="45720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561651" y="1600200"/>
            <a:ext cx="4814586" cy="45720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 baseline="0"/>
            </a:lvl6pPr>
            <a:lvl7pPr>
              <a:defRPr sz="1800" baseline="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6DFC388-25B8-4D98-8EA3-7599CFB174A7}" type="datetime1">
              <a:rPr lang="ru-RU" noProof="0" smtClean="0"/>
              <a:t>02.01.2022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78340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3436" y="177800"/>
            <a:ext cx="9782801" cy="1239837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93436" y="1499616"/>
            <a:ext cx="4818888" cy="938784"/>
          </a:xfrm>
        </p:spPr>
        <p:txBody>
          <a:bodyPr rtlCol="0"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593436" y="2514706"/>
            <a:ext cx="4814586" cy="365749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609524" y="1499616"/>
            <a:ext cx="4818888" cy="938784"/>
          </a:xfrm>
        </p:spPr>
        <p:txBody>
          <a:bodyPr rtlCol="0"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609524" y="2514600"/>
            <a:ext cx="4818888" cy="3655568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6184B29-88E0-41C3-91BD-DCA26527FF63}" type="datetime1">
              <a:rPr lang="ru-RU" noProof="0" smtClean="0"/>
              <a:t>02.01.2022</a:t>
            </a:fld>
            <a:endParaRPr lang="ru-RU" noProof="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545950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50918EF-A4F5-4A7C-96B1-F87831C82688}" type="datetime1">
              <a:rPr lang="ru-RU" noProof="0" smtClean="0"/>
              <a:t>02.01.2022</a:t>
            </a:fld>
            <a:endParaRPr lang="ru-RU" noProof="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121679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138ADB2-DC01-420A-B091-D935BF010607}" type="datetime1">
              <a:rPr lang="ru-RU" noProof="0" smtClean="0"/>
              <a:t>02.01.2022</a:t>
            </a:fld>
            <a:endParaRPr lang="ru-RU" noProof="0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>
            <a:lvl1pPr algn="r">
              <a:defRPr lang="en-US" smtClean="0"/>
            </a:lvl1pPr>
          </a:lstStyle>
          <a:p>
            <a:pPr rtl="0"/>
            <a:fld id="{7DC1BBB0-96F0-4077-A278-0F3FB5C104D3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566178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6098"/>
            <a:ext cx="12188825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>
          <a:xfrm>
            <a:off x="1598612" y="381000"/>
            <a:ext cx="3293422" cy="1371600"/>
          </a:xfrm>
        </p:spPr>
        <p:txBody>
          <a:bodyPr rtlCol="0" anchor="b">
            <a:normAutofit/>
          </a:bodyPr>
          <a:lstStyle>
            <a:lvl1pPr algn="l">
              <a:defRPr sz="2800" b="0" cap="all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white">
          <a:xfrm>
            <a:off x="1598612" y="1828800"/>
            <a:ext cx="3293422" cy="4343400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32426" y="482600"/>
            <a:ext cx="6195986" cy="5689600"/>
          </a:xfrm>
        </p:spPr>
        <p:txBody>
          <a:bodyPr rtlCol="0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5981ADC-92F1-410C-B0D8-5A45B123FAEB}" type="datetime1">
              <a:rPr lang="ru-RU" noProof="0" smtClean="0"/>
              <a:t>02.01.2022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111899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5103812" y="0"/>
            <a:ext cx="6324601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6718" y="381000"/>
            <a:ext cx="3293422" cy="1371600"/>
          </a:xfrm>
        </p:spPr>
        <p:txBody>
          <a:bodyPr rtlCol="0" anchor="b">
            <a:normAutofit/>
          </a:bodyPr>
          <a:lstStyle>
            <a:lvl1pPr algn="l">
              <a:defRPr sz="2800" b="0" cap="all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"/>
          </p:nvPr>
        </p:nvSpPr>
        <p:spPr bwMode="auto">
          <a:xfrm>
            <a:off x="5232426" y="482600"/>
            <a:ext cx="6043586" cy="5689600"/>
          </a:xfrm>
          <a:ln w="19050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16718" y="1828800"/>
            <a:ext cx="3293422" cy="4343400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1D528A0-6E8B-4E56-B80E-E13CDB5F70CC}" type="datetime1">
              <a:rPr lang="ru-RU" noProof="0" smtClean="0"/>
              <a:t>02.01.2022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35703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7BCC0A8-4822-4C48-B4AB-E6618EB17856}" type="datetime1">
              <a:rPr lang="ru-RU" noProof="0" smtClean="0"/>
              <a:t>02.01.2022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666161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599612" y="685800"/>
            <a:ext cx="1787526" cy="5486400"/>
          </a:xfrm>
        </p:spPr>
        <p:txBody>
          <a:bodyPr vert="eaVert"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98613" y="685800"/>
            <a:ext cx="7848599" cy="5486400"/>
          </a:xfrm>
        </p:spPr>
        <p:txBody>
          <a:bodyPr vert="eaVert"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F26FFAE-3E3C-4124-8CE2-33E8AFE68549}" type="datetime1">
              <a:rPr lang="ru-RU" noProof="0" smtClean="0"/>
              <a:t>02.01.2022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917294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3436" y="177800"/>
            <a:ext cx="9782801" cy="12398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93436" y="1600200"/>
            <a:ext cx="9782801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 smtClean="0"/>
              <a:t>Образец текста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180250" y="6316091"/>
            <a:ext cx="12188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fld id="{F914A4C0-1A15-4319-B325-10A509977DD3}" type="datetime1">
              <a:rPr lang="ru-RU" noProof="0" smtClean="0"/>
              <a:t>02.01.2022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595933" y="6316091"/>
            <a:ext cx="39740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766796" y="6316091"/>
            <a:ext cx="6094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fld id="{7DC1BBB0-96F0-4077-A278-0F3FB5C104D3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512629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46888" indent="-246888" algn="l" defTabSz="914400" rtl="0" eaLnBrk="1" latinLnBrk="0" hangingPunct="1">
        <a:lnSpc>
          <a:spcPct val="90000"/>
        </a:lnSpc>
        <a:spcBef>
          <a:spcPts val="1400"/>
        </a:spcBef>
        <a:buFont typeface="Euphemia" pitchFamily="34" charset="0"/>
        <a:buChar char="›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126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9784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344168" indent="-24688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70992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07568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4414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8072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17296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3839" userDrawn="1">
          <p15:clr>
            <a:srgbClr val="F26B43"/>
          </p15:clr>
        </p15:guide>
        <p15:guide id="2" pos="1007" userDrawn="1">
          <p15:clr>
            <a:srgbClr val="F26B43"/>
          </p15:clr>
        </p15:guide>
        <p15:guide id="3" pos="719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4.jpeg"/><Relationship Id="rId5" Type="http://schemas.openxmlformats.org/officeDocument/2006/relationships/image" Target="../media/image28.jpeg"/><Relationship Id="rId10" Type="http://schemas.openxmlformats.org/officeDocument/2006/relationships/image" Target="../media/image33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50000"/>
            </a:schemeClr>
          </a:solidFill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класс</a:t>
            </a:r>
            <a:b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Тема. </a:t>
            </a: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Слово 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основная единица языка. </a:t>
            </a: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Лексическое 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значение слова</a:t>
            </a:r>
            <a:endParaRPr lang="uk-UA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дать</a:t>
            </a:r>
            <a:r>
              <a:rPr lang="uk-UA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учащимся</a:t>
            </a:r>
            <a:r>
              <a:rPr lang="uk-UA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необходимые</a:t>
            </a:r>
            <a:r>
              <a:rPr lang="uk-UA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знания</a:t>
            </a:r>
            <a:r>
              <a:rPr lang="uk-UA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 </a:t>
            </a:r>
            <a:r>
              <a:rPr lang="uk-UA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лексике</a:t>
            </a:r>
            <a:r>
              <a:rPr lang="uk-UA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лексическом</a:t>
            </a:r>
            <a:r>
              <a:rPr lang="uk-UA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значении</a:t>
            </a:r>
            <a:r>
              <a:rPr lang="uk-UA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</a:t>
            </a:r>
            <a:r>
              <a:rPr lang="uk-UA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</a:t>
            </a:r>
            <a:r>
              <a:rPr lang="uk-UA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речь</a:t>
            </a:r>
            <a:r>
              <a:rPr lang="uk-UA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умение</a:t>
            </a:r>
            <a:r>
              <a:rPr lang="uk-UA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определять</a:t>
            </a:r>
            <a:r>
              <a:rPr lang="uk-UA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лексическое</a:t>
            </a:r>
            <a:r>
              <a:rPr lang="uk-UA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значение</a:t>
            </a:r>
            <a:r>
              <a:rPr lang="uk-UA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</a:t>
            </a:r>
            <a:r>
              <a:rPr lang="uk-UA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совершенствовать</a:t>
            </a:r>
            <a:r>
              <a:rPr lang="uk-UA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навыки</a:t>
            </a:r>
            <a:r>
              <a:rPr lang="uk-UA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</a:t>
            </a:r>
            <a:r>
              <a:rPr lang="uk-UA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</a:t>
            </a:r>
            <a:r>
              <a:rPr lang="uk-UA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словарем</a:t>
            </a:r>
            <a:r>
              <a:rPr lang="uk-UA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побуждать</a:t>
            </a:r>
            <a:r>
              <a:rPr lang="uk-UA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 </a:t>
            </a:r>
            <a:r>
              <a:rPr lang="uk-UA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выяснению</a:t>
            </a:r>
            <a:r>
              <a:rPr lang="uk-UA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значений </a:t>
            </a:r>
            <a:r>
              <a:rPr lang="uk-UA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незнакомых</a:t>
            </a:r>
            <a:r>
              <a:rPr lang="uk-UA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</a:t>
            </a:r>
            <a:r>
              <a:rPr lang="uk-UA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систематическому</a:t>
            </a:r>
            <a:r>
              <a:rPr lang="uk-UA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пополнению</a:t>
            </a:r>
            <a:r>
              <a:rPr lang="uk-UA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своего</a:t>
            </a:r>
            <a:r>
              <a:rPr lang="uk-UA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словарного </a:t>
            </a:r>
            <a:r>
              <a:rPr lang="uk-UA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запаса</a:t>
            </a:r>
            <a:r>
              <a:rPr lang="uk-UA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соблюдению</a:t>
            </a:r>
            <a:r>
              <a:rPr lang="uk-UA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правил </a:t>
            </a:r>
            <a:r>
              <a:rPr lang="uk-UA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</a:t>
            </a:r>
            <a:r>
              <a:rPr lang="uk-UA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речи.</a:t>
            </a:r>
            <a:endParaRPr lang="uk-UA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Слово - что это тако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4732" y="404664"/>
            <a:ext cx="2710949" cy="1594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4318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01924" y="260648"/>
            <a:ext cx="9937104" cy="61206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7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Слово – самое сильное оружие человека.</a:t>
            </a:r>
          </a:p>
          <a:p>
            <a:pPr algn="ctr"/>
            <a:endParaRPr lang="ru-RU" sz="72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7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Аристотель</a:t>
            </a:r>
            <a:endParaRPr lang="ru-RU" sz="7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72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sz="7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4" name="Picture 4" descr="АРИСТОТЕЛЬ | Энциклопедия Кругосве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8068" y="2780928"/>
            <a:ext cx="2477075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0210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3437" y="476672"/>
            <a:ext cx="9541536" cy="2304256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13891" y="3212976"/>
            <a:ext cx="9962346" cy="3103240"/>
          </a:xfrm>
          <a:solidFill>
            <a:schemeClr val="accent5">
              <a:lumMod val="50000"/>
            </a:schemeClr>
          </a:solidFill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ru-RU" sz="32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Словом можно убить, словом можно спасти, </a:t>
            </a:r>
            <a:endParaRPr lang="ru-RU" sz="3200" b="1" i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r>
              <a:rPr lang="ru-RU" sz="32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Словом </a:t>
            </a:r>
            <a:r>
              <a:rPr lang="ru-RU" sz="32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можно полки за собой повести. </a:t>
            </a:r>
            <a:endParaRPr lang="ru-RU" sz="3200" b="1" i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r>
              <a:rPr lang="ru-RU" sz="32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Словом </a:t>
            </a:r>
            <a:r>
              <a:rPr lang="ru-RU" sz="32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можно продать, и предать, и купить, </a:t>
            </a:r>
            <a:endParaRPr lang="ru-RU" sz="3200" b="1" i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r>
              <a:rPr lang="ru-RU" sz="32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Слово </a:t>
            </a:r>
            <a:r>
              <a:rPr lang="ru-RU" sz="32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можно в разящий свинец </a:t>
            </a:r>
            <a:r>
              <a:rPr lang="ru-RU" sz="32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перелить.</a:t>
            </a:r>
          </a:p>
          <a:p>
            <a:pPr marL="0" indent="0" algn="r">
              <a:buNone/>
            </a:pPr>
            <a:r>
              <a:rPr lang="ru-RU" sz="32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32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Шефнер</a:t>
            </a:r>
            <a:r>
              <a:rPr lang="ru-RU" sz="32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32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Слово - Психологос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3436" y="281526"/>
            <a:ext cx="9782801" cy="2715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5259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3436" y="177800"/>
            <a:ext cx="9782801" cy="2027064"/>
          </a:xfrm>
          <a:solidFill>
            <a:schemeClr val="accent5">
              <a:lumMod val="5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выразить мысль или же просто назвать что-то, мы используем слова</a:t>
            </a: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Поэтому их часто называют строительным материалом речи, сравнивая с некими кирпичиками, из </a:t>
            </a: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которых 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всё сложено.</a:t>
            </a:r>
            <a:endParaRPr lang="uk-UA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Дом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4416" y="2348880"/>
            <a:ext cx="7560840" cy="4100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3102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3437" y="177800"/>
            <a:ext cx="9782800" cy="2243088"/>
          </a:xfrm>
          <a:solidFill>
            <a:schemeClr val="accent5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ru-RU" sz="2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Слово — это единица языка, служащая для наименования понятий, предметов, лиц, действий, состояний, признаков, связей, отношений, оценок</a:t>
            </a:r>
            <a:r>
              <a:rPr lang="ru-RU" sz="24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4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</a:t>
            </a:r>
            <a:r>
              <a:rPr lang="ru-RU" sz="27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uk-UA" sz="27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олковый</a:t>
            </a:r>
            <a:r>
              <a:rPr lang="uk-UA" sz="27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7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словарь</a:t>
            </a:r>
            <a:r>
              <a:rPr lang="uk-UA" sz="27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7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С.И.Ожегова</a:t>
            </a:r>
            <a:r>
              <a:rPr lang="uk-UA" sz="2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uk-UA" sz="27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593437" y="2924944"/>
            <a:ext cx="9782799" cy="3933056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593437" y="2924944"/>
            <a:ext cx="9782799" cy="36004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Слово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является основной единицей языка. С помощью слов люди называют предметы и явления действительности,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выражают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отношения между ними. То, что обозначает отдельное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самостоятельное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слово (предмет, признак, действие, количество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т.д.),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его 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лексическим значением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уха </a:t>
            </a:r>
            <a:r>
              <a:rPr lang="ru-RU" sz="2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суп из свежей рыбы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Лексика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это словарный состав языка, все слова, входящие в тот или иной язык</a:t>
            </a:r>
            <a:endParaRPr lang="uk-UA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5949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29916" y="332656"/>
            <a:ext cx="9865096" cy="1815882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лексическое значение слова</a:t>
            </a: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ru-RU" sz="2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Видеоурок</a:t>
            </a: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sz="2800" b="1" i="0" dirty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i="0" dirty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718148" y="908720"/>
            <a:ext cx="41958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https://youtu.be/NGErQuomr-k</a:t>
            </a:r>
            <a:endParaRPr lang="uk-UA" b="1" dirty="0">
              <a:solidFill>
                <a:schemeClr val="bg1"/>
              </a:solidFill>
            </a:endParaRPr>
          </a:p>
        </p:txBody>
      </p:sp>
      <p:pic>
        <p:nvPicPr>
          <p:cNvPr id="6146" name="Picture 2" descr="Набо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044" y="1484784"/>
            <a:ext cx="7416824" cy="4989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7509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10693" y="335743"/>
            <a:ext cx="10081120" cy="9144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Слова классифицируют:</a:t>
            </a:r>
            <a:endParaRPr lang="uk-UA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трелка вниз 2"/>
          <p:cNvSpPr/>
          <p:nvPr/>
        </p:nvSpPr>
        <p:spPr>
          <a:xfrm>
            <a:off x="1957683" y="1484784"/>
            <a:ext cx="484632" cy="978408"/>
          </a:xfrm>
          <a:prstGeom prst="downArrow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4" name="Стрелка вниз 3"/>
          <p:cNvSpPr/>
          <p:nvPr/>
        </p:nvSpPr>
        <p:spPr>
          <a:xfrm>
            <a:off x="4064362" y="1484784"/>
            <a:ext cx="484632" cy="978408"/>
          </a:xfrm>
          <a:prstGeom prst="downArrow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5" name="Стрелка вниз 4"/>
          <p:cNvSpPr/>
          <p:nvPr/>
        </p:nvSpPr>
        <p:spPr>
          <a:xfrm>
            <a:off x="6209279" y="1515165"/>
            <a:ext cx="484632" cy="978408"/>
          </a:xfrm>
          <a:prstGeom prst="downArrow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6" name="Стрелка вниз 5"/>
          <p:cNvSpPr/>
          <p:nvPr/>
        </p:nvSpPr>
        <p:spPr>
          <a:xfrm>
            <a:off x="8276461" y="1484784"/>
            <a:ext cx="484632" cy="978408"/>
          </a:xfrm>
          <a:prstGeom prst="downArrow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7" name="Стрелка вниз 6"/>
          <p:cNvSpPr/>
          <p:nvPr/>
        </p:nvSpPr>
        <p:spPr>
          <a:xfrm>
            <a:off x="10660252" y="1484784"/>
            <a:ext cx="484632" cy="978408"/>
          </a:xfrm>
          <a:prstGeom prst="downArrow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425770" y="2697833"/>
            <a:ext cx="1860247" cy="341599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uk-UA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значению</a:t>
            </a:r>
            <a:endParaRPr lang="uk-UA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(слова знаменатель-</a:t>
            </a:r>
            <a:r>
              <a:rPr lang="ru-RU" sz="20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ные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служебные)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85731" y="2771756"/>
            <a:ext cx="1737320" cy="3342072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uk-UA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частям</a:t>
            </a:r>
            <a:r>
              <a:rPr lang="uk-UA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речи</a:t>
            </a:r>
          </a:p>
          <a:p>
            <a:pPr algn="ctr"/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русском языке их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10)</a:t>
            </a:r>
            <a:endParaRPr lang="ru-RU" sz="20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 smtClean="0"/>
          </a:p>
          <a:p>
            <a:pPr algn="ctr"/>
            <a:endParaRPr lang="ru-RU" b="1" dirty="0"/>
          </a:p>
          <a:p>
            <a:pPr algn="ctr"/>
            <a:endParaRPr lang="ru-RU" b="1" dirty="0" smtClean="0"/>
          </a:p>
          <a:p>
            <a:pPr algn="ctr"/>
            <a:endParaRPr lang="uk-UA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583091" y="2781695"/>
            <a:ext cx="1755151" cy="330722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составу</a:t>
            </a:r>
          </a:p>
          <a:p>
            <a:pPr algn="ctr"/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sz="20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(наличием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одного или более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корней)</a:t>
            </a:r>
            <a:endParaRPr lang="uk-UA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531726" y="2781695"/>
            <a:ext cx="2458734" cy="3342072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uk-UA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происхождению</a:t>
            </a:r>
            <a:endParaRPr lang="uk-UA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sz="20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sz="20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(исконно-  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русские,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заимствованные)</a:t>
            </a:r>
            <a:endParaRPr lang="uk-UA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183944" y="2781695"/>
            <a:ext cx="1917949" cy="3342072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b="1" dirty="0" smtClean="0"/>
          </a:p>
          <a:p>
            <a:pPr algn="ctr"/>
            <a:endParaRPr lang="uk-UA" b="1" dirty="0"/>
          </a:p>
          <a:p>
            <a:pPr algn="ctr"/>
            <a:r>
              <a:rPr lang="uk-UA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uk-UA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употреблению</a:t>
            </a:r>
            <a:endParaRPr lang="uk-UA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общеупотре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  <a:p>
            <a:r>
              <a:rPr lang="ru-RU" sz="20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бимая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лексика, неологизмы,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устаревшая лексика)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/>
            <a:endParaRPr lang="ru-RU" b="1" dirty="0"/>
          </a:p>
          <a:p>
            <a:pPr algn="ctr"/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42021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57908" y="620688"/>
            <a:ext cx="9649072" cy="853142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Слова</a:t>
            </a:r>
            <a:endParaRPr lang="uk-UA" sz="4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3934172" y="1506588"/>
            <a:ext cx="0" cy="4816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H="1">
            <a:off x="9138120" y="1450656"/>
            <a:ext cx="1" cy="4816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1953952" y="2035899"/>
            <a:ext cx="3960440" cy="9144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Однозначные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только одно лексическое значение )</a:t>
            </a:r>
            <a:endParaRPr lang="uk-UA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382444" y="2033058"/>
            <a:ext cx="4536504" cy="96602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Многозначные</a:t>
            </a:r>
            <a:endParaRPr lang="uk-UA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Прямая со стрелкой 19"/>
          <p:cNvCxnSpPr/>
          <p:nvPr/>
        </p:nvCxnSpPr>
        <p:spPr>
          <a:xfrm flipH="1">
            <a:off x="6886500" y="3099847"/>
            <a:ext cx="400257" cy="3468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10183148" y="3099847"/>
            <a:ext cx="385447" cy="3468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4518047" y="3509528"/>
            <a:ext cx="3362672" cy="1719672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Прямое значение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ясное представление о предмете ):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изумрудная брошь</a:t>
            </a:r>
            <a:endParaRPr lang="uk-UA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8470676" y="3509528"/>
            <a:ext cx="3528392" cy="1719672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Переносное значение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перенос на основании сходства предметов, признаков ):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изумрудная трава</a:t>
            </a:r>
            <a:endParaRPr lang="uk-UA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Обои «Изумрудная травка» (трава) для рабочего стола - Природа - скачать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9043" y="5388597"/>
            <a:ext cx="2102124" cy="1315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Изумрудная брошь Екатерины Великой продана за $1.650.500 » The Good Life –  Новости и статьи для людей с дорогим вкусом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3881" y="5292023"/>
            <a:ext cx="2212876" cy="1309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169" name="Прямая со стрелкой 7168"/>
          <p:cNvCxnSpPr/>
          <p:nvPr/>
        </p:nvCxnSpPr>
        <p:spPr>
          <a:xfrm flipH="1">
            <a:off x="2834076" y="2977885"/>
            <a:ext cx="651977" cy="7391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174" name="Прямоугольник 7173"/>
          <p:cNvSpPr/>
          <p:nvPr/>
        </p:nvSpPr>
        <p:spPr>
          <a:xfrm>
            <a:off x="1557907" y="3861048"/>
            <a:ext cx="1928146" cy="2448272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Чаще всего термины и слова с конкретным значением:</a:t>
            </a:r>
          </a:p>
          <a:p>
            <a:pPr algn="ctr"/>
            <a:r>
              <a:rPr lang="uk-UA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берёза</a:t>
            </a:r>
            <a:r>
              <a:rPr lang="uk-UA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дерево</a:t>
            </a:r>
          </a:p>
        </p:txBody>
      </p:sp>
    </p:spTree>
    <p:extLst>
      <p:ext uri="{BB962C8B-B14F-4D97-AF65-F5344CB8AC3E}">
        <p14:creationId xmlns:p14="http://schemas.microsoft.com/office/powerpoint/2010/main" val="3788758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3436" y="548681"/>
            <a:ext cx="9782801" cy="792088"/>
          </a:xfrm>
          <a:solidFill>
            <a:schemeClr val="accent5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Найдите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слово по его лексическому значению</a:t>
            </a:r>
            <a:endParaRPr lang="uk-UA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7554014"/>
              </p:ext>
            </p:extLst>
          </p:nvPr>
        </p:nvGraphicFramePr>
        <p:xfrm>
          <a:off x="1593436" y="1600200"/>
          <a:ext cx="9782590" cy="5049165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7381296">
                  <a:extLst>
                    <a:ext uri="{9D8B030D-6E8A-4147-A177-3AD203B41FA5}">
                      <a16:colId xmlns:a16="http://schemas.microsoft.com/office/drawing/2014/main" val="2095118800"/>
                    </a:ext>
                  </a:extLst>
                </a:gridCol>
                <a:gridCol w="2401294">
                  <a:extLst>
                    <a:ext uri="{9D8B030D-6E8A-4147-A177-3AD203B41FA5}">
                      <a16:colId xmlns:a16="http://schemas.microsoft.com/office/drawing/2014/main" val="293995018"/>
                    </a:ext>
                  </a:extLst>
                </a:gridCol>
              </a:tblGrid>
              <a:tr h="820857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Лексическое значение</a:t>
                      </a:r>
                      <a:endParaRPr lang="uk-UA" sz="28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Слова</a:t>
                      </a:r>
                      <a:endParaRPr lang="uk-UA" sz="2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832012"/>
                  </a:ext>
                </a:extLst>
              </a:tr>
              <a:tr h="820857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Разделю торт пополам и это слово тебе дам.</a:t>
                      </a:r>
                      <a:endParaRPr lang="uk-UA" sz="2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трус</a:t>
                      </a:r>
                      <a:endParaRPr lang="uk-UA" sz="2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68072"/>
                  </a:ext>
                </a:extLst>
              </a:tr>
              <a:tr h="820857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Это слово - человек, что всего боится.</a:t>
                      </a:r>
                      <a:endParaRPr lang="uk-UA" sz="2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спуск</a:t>
                      </a:r>
                      <a:endParaRPr lang="uk-UA" sz="2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758676"/>
                  </a:ext>
                </a:extLst>
              </a:tr>
              <a:tr h="820857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Это есть движение, что сверху вниз стремится.</a:t>
                      </a:r>
                      <a:endParaRPr lang="uk-UA" sz="2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кусок</a:t>
                      </a:r>
                      <a:endParaRPr lang="uk-UA" sz="2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976582"/>
                  </a:ext>
                </a:extLst>
              </a:tr>
              <a:tr h="820857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Если в классе есть, то нужно убирать. </a:t>
                      </a:r>
                      <a:endParaRPr lang="uk-UA" sz="2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b="1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условие</a:t>
                      </a:r>
                      <a:endParaRPr lang="uk-UA" sz="2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27821"/>
                  </a:ext>
                </a:extLst>
              </a:tr>
              <a:tr h="820857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Чтоб решить задачку, это нужно знать.</a:t>
                      </a:r>
                      <a:endParaRPr lang="uk-UA" sz="2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мусор</a:t>
                      </a:r>
                      <a:endParaRPr lang="uk-UA" sz="2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3535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5937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50000"/>
            </a:schemeClr>
          </a:solidFill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Сгруппируйте слова с общим значением. Дайте каждой группе общее название и запишите по образцу. Образец. Звери: медведь, олень, волк.</a:t>
            </a:r>
            <a:endParaRPr lang="uk-UA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93436" y="3861048"/>
            <a:ext cx="9782801" cy="23111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Стол, ласточка, пять, врач, тридцать, ива, шкаф, сорок, учитель, дятел, каштан, стул, соловей, шахтёр, дуб. </a:t>
            </a:r>
            <a:endParaRPr lang="uk-UA" sz="4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8" name="Picture 6" descr="Злой медведь (51 фото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6054" y="1832343"/>
            <a:ext cx="2623631" cy="174016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prst="rible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Настоящие олени — Википеди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081" y="1832343"/>
            <a:ext cx="2564207" cy="174016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prst="rible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Евразийский волк — Википедия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2684" y="1832343"/>
            <a:ext cx="2560546" cy="174016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prst="rible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9010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3436" y="620688"/>
            <a:ext cx="9782801" cy="796949"/>
          </a:xfrm>
          <a:solidFill>
            <a:schemeClr val="accent5">
              <a:lumMod val="50000"/>
            </a:schemeClr>
          </a:solidFill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Проверяем себя</a:t>
            </a:r>
            <a:endParaRPr lang="uk-UA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93436" y="2204864"/>
            <a:ext cx="9782801" cy="39673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Мебель</a:t>
            </a: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стол, шкаф, стул.</a:t>
            </a:r>
          </a:p>
          <a:p>
            <a:pPr marL="0" indent="0">
              <a:buNone/>
            </a:pPr>
            <a:r>
              <a:rPr lang="ru-RU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Птицы</a:t>
            </a: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ласточка, дятел, соловей.</a:t>
            </a:r>
          </a:p>
          <a:p>
            <a:pPr marL="0" indent="0">
              <a:buNone/>
            </a:pPr>
            <a:r>
              <a:rPr lang="ru-RU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Числа</a:t>
            </a: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пять, тридцать, сорок.</a:t>
            </a:r>
          </a:p>
          <a:p>
            <a:pPr marL="0" indent="0">
              <a:buNone/>
            </a:pPr>
            <a:r>
              <a:rPr lang="ru-RU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Профессии</a:t>
            </a: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врач, учитель, шахтер.</a:t>
            </a:r>
          </a:p>
          <a:p>
            <a:pPr marL="0" indent="0">
              <a:buNone/>
            </a:pPr>
            <a:r>
              <a:rPr lang="ru-RU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Деревья</a:t>
            </a: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ива, каштан, дуб.</a:t>
            </a:r>
            <a:endParaRPr lang="uk-UA" sz="4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Saraý | Mebel zakaz alyary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0637" y="1630702"/>
            <a:ext cx="1800200" cy="1148324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prst="rible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Птицы: известные болтуны, великие путешественники и любители интересных  забав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6860" y="2225247"/>
            <a:ext cx="1661336" cy="110755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prst="rible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Как найти простые числа? | New-Science.ru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8708" y="3566253"/>
            <a:ext cx="1608412" cy="86075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prst="rible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0" name="Picture 10" descr="Все профессии важны, все профессии нужны &amp;gt; Tallin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7460" y="4319185"/>
            <a:ext cx="2200136" cy="1469209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prst="rible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2" name="Picture 12" descr="Деревья для детей — изучаем виды деревьев с детьми дошкольного возраста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265" y="5413386"/>
            <a:ext cx="2504009" cy="125200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prst="rible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0347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3436" y="177800"/>
            <a:ext cx="9829568" cy="1811040"/>
          </a:xfrm>
          <a:solidFill>
            <a:schemeClr val="accent5">
              <a:lumMod val="50000"/>
            </a:schemeClr>
          </a:solidFill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Сгруппируйте слова с общим значением. Дайте каждой группе </a:t>
            </a: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общее 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название. Запишите по образцу, опустив «лишнее» слово. </a:t>
            </a: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Образец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Снег, дождь, град - осадки.</a:t>
            </a:r>
            <a:endParaRPr lang="uk-UA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93436" y="3933056"/>
            <a:ext cx="9829567" cy="25202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Книга, тетрадь, карандаш, улица - ... ; </a:t>
            </a:r>
            <a:endParaRPr lang="ru-RU" sz="3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третий</a:t>
            </a:r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десятый, прямой, шестой - ... ; </a:t>
            </a:r>
            <a:endParaRPr lang="ru-RU" sz="3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радостный</a:t>
            </a:r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весёлый, беззаботный, пятый - ... ; идти, сидеть, опять, стоять - ... </a:t>
            </a: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50 000+ Бесплатные Снег &amp;amp; Зима изображения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4651" y="2122173"/>
            <a:ext cx="2664296" cy="177619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prst="rible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Аномальные осадки: &amp;quot;цветные&amp;quot; дожди и &amp;quot;шоколадный&amp;quot; снег. Справка - РИА  Новости, 24.11.200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616" y="2122173"/>
            <a:ext cx="2691206" cy="177619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prst="rible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Почему идёт град и как он образуется?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8668" y="2116559"/>
            <a:ext cx="2781402" cy="178181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prst="rible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6513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3436" y="620688"/>
            <a:ext cx="9782801" cy="796949"/>
          </a:xfrm>
          <a:solidFill>
            <a:schemeClr val="accent5">
              <a:lumMod val="50000"/>
            </a:schemeClr>
          </a:solidFill>
        </p:spPr>
        <p:txBody>
          <a:bodyPr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Проверяем себя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93436" y="2348880"/>
            <a:ext cx="9782801" cy="382332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Книга, тетрадь, карандаш, </a:t>
            </a: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</a:t>
            </a: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(существительные); </a:t>
            </a:r>
          </a:p>
          <a:p>
            <a:pPr marL="0" indent="0" algn="just"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третий</a:t>
            </a:r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десятый, </a:t>
            </a: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шестой – </a:t>
            </a:r>
            <a:r>
              <a:rPr lang="ru-RU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порядковый номер </a:t>
            </a: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(числительные) </a:t>
            </a:r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4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радостный</a:t>
            </a:r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весёлый, </a:t>
            </a: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беззаботный – </a:t>
            </a:r>
            <a:r>
              <a:rPr lang="ru-RU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 предмета </a:t>
            </a: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прилагательные); </a:t>
            </a:r>
          </a:p>
          <a:p>
            <a:pPr marL="0" indent="0" algn="just"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идти , сидеть, стоять – </a:t>
            </a:r>
            <a:r>
              <a:rPr lang="ru-RU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действие</a:t>
            </a: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(глаголы). 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91135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3436" y="177800"/>
            <a:ext cx="10107313" cy="2387104"/>
          </a:xfrm>
          <a:solidFill>
            <a:schemeClr val="accent5">
              <a:lumMod val="50000"/>
            </a:schemeClr>
          </a:solidFill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Переведите текст на русский язык. </a:t>
            </a: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какими </a:t>
            </a: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трудностями вы 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столкнулись? Обсудите их. Поделитесь </a:t>
            </a: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итогами 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с другими группами и определите наиболее удачный перевод.</a:t>
            </a: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93436" y="2564904"/>
            <a:ext cx="9829567" cy="363589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вигляді мови природою дано людині великий скарб. Не тільки користуватися ним, рідним словом, але і натхненно ростити і оберігати його коріння й леліяти його цвіт - ось тоді воно і буде запашним та співучим, сповненим музики і чару, життєвої правдивості й поетичності (42 слова). </a:t>
            </a:r>
            <a:endParaRPr lang="uk-UA" sz="3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r>
              <a:rPr lang="uk-UA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uk-UA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Гончар</a:t>
            </a:r>
          </a:p>
        </p:txBody>
      </p:sp>
    </p:spTree>
    <p:extLst>
      <p:ext uri="{BB962C8B-B14F-4D97-AF65-F5344CB8AC3E}">
        <p14:creationId xmlns:p14="http://schemas.microsoft.com/office/powerpoint/2010/main" val="428727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3436" y="404665"/>
            <a:ext cx="9782801" cy="720080"/>
          </a:xfrm>
          <a:solidFill>
            <a:schemeClr val="accent5">
              <a:lumMod val="50000"/>
            </a:schemeClr>
          </a:solidFill>
        </p:spPr>
        <p:txBody>
          <a:bodyPr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Проверяем себя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68792" y="2996952"/>
            <a:ext cx="10430276" cy="345638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3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виде языка природой дано человеку большое сокровище. Не только пользоваться ним, родным словом, но и вдохновенно растить и оберегать его корни и лелеять его цвет – вот тогда оно и будет ароматным и певучим, исполненным музыки и очарования, жизненной правдивости и поэтичности.</a:t>
            </a:r>
          </a:p>
          <a:p>
            <a:pPr marL="0" indent="0" algn="r">
              <a:buNone/>
            </a:pPr>
            <a:r>
              <a:rPr lang="ru-RU" sz="3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О. Гончар</a:t>
            </a:r>
            <a:endParaRPr lang="uk-UA" sz="35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8" name="Picture 4" descr="Большой толковый словарь современного русского языка - Esperans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7912" y="1372269"/>
            <a:ext cx="2024654" cy="2095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Книга Тлумачний словник російської мови. 100 000 слів –- купити в Україні |  ROZETKA | Вигідні ціни, відгуки покупців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0320" y="1328043"/>
            <a:ext cx="1725121" cy="2139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Ілюстрований Тлумачний Словник Живого Великоросійського Мови» В. І. Даль —  Купити Недорого на Bigl.ua (1215525627)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792" y="1328044"/>
            <a:ext cx="3251366" cy="2139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091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3436" y="177800"/>
            <a:ext cx="9782801" cy="1422400"/>
          </a:xfrm>
          <a:solidFill>
            <a:schemeClr val="accent5">
              <a:lumMod val="5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толкованию( с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помощью словаря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  узнайте понятие и запишите одним словом</a:t>
            </a:r>
            <a:endParaRPr lang="uk-UA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69876" y="1844824"/>
            <a:ext cx="10657184" cy="4752528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Башня с сигнальными огнями для ориентировки проходящих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судов.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 Теплая погода, наступившая после сильных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морозов.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Группа специалистов, решающих вопрос о присуждении премии или награды на конкурсе,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выставке.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Запас слов и выражений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человека.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5)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Очень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суровый, безжалостный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человек.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6)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Кушанье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сваренной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крупы.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7)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Тонкая верёвка.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8)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Обожжённое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 на ткани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организма.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9)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Вирусное заболевание.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10)Предприятие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добычи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руды.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uk-UA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271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7908" y="216949"/>
            <a:ext cx="9782801" cy="1123820"/>
          </a:xfrm>
          <a:solidFill>
            <a:schemeClr val="accent5">
              <a:lumMod val="50000"/>
            </a:schemeClr>
          </a:solidFill>
        </p:spPr>
        <p:txBody>
          <a:bodyPr>
            <a:normAutofit/>
          </a:bodyPr>
          <a:lstStyle/>
          <a:p>
            <a:pPr marL="0" indent="0"/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Маяк, оттепель, жюри, лексикон, жестокий, каша, бечевка или шнур, ожог, инфекция, рудник.</a:t>
            </a:r>
            <a:endParaRPr lang="uk-UA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0" name="Picture 2" descr="Business FM Санкт-Петербург - Приманка для туристов: в Ленобласти  реконструируют три маяка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788" y="1700808"/>
            <a:ext cx="2592288" cy="166338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prst="rible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М.С. Хрущов – хто він: останній романтик чи великий реформатор?» | Інші  методичні матеріали. Історія Україн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0116" y="1723931"/>
            <a:ext cx="2664296" cy="1667164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prst="rible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Приветствие жюри в стихах и проз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8468" y="1727710"/>
            <a:ext cx="2376264" cy="166338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prst="rible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ЛЕКСИКОН - что это такое? значение и описание - YouTub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2765" y="1723931"/>
            <a:ext cx="2448272" cy="156052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prst="rible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8" name="Picture 10" descr="Смотреть фильм Жестокий человек онлайн бесплатно в хорошем качестве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788" y="3900601"/>
            <a:ext cx="1661213" cy="221495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prst="rible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00" name="Picture 12" descr="Каша дружба - рецепт приготовления с фото от Maggi.ru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7989" y="3963887"/>
            <a:ext cx="2085874" cy="215166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prst="rible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02" name="Picture 14" descr="Бечевка Декоративная Бежевая — Купить Недорого на Bigl.ua (1248121941)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0834" y="3940600"/>
            <a:ext cx="1858474" cy="213495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39700" h="139700" prst="divo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04" name="Picture 16" descr="Ожоги. Какие они бывают и как их лечить? » Осинники, официальный сайт города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8468" y="3963886"/>
            <a:ext cx="1944216" cy="215166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prst="rible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06" name="Picture 18" descr="Коронавирусная инфекция: симптоматика, лечение и профилактика | Молекула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1141" y="3391095"/>
            <a:ext cx="2527196" cy="162172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prst="rible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08" name="Picture 20" descr="Сотрудник подрядной организации погиб в результате взрыва в Артемьевской  шахте в ВКО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1141" y="5039717"/>
            <a:ext cx="2527196" cy="161317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prst="rible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8508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50000"/>
            </a:schemeClr>
          </a:solidFill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Найдите правильное определение понятия. </a:t>
            </a: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Назовите 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известные вам способы объяснения лексического значения слова. </a:t>
            </a:r>
            <a:endParaRPr lang="uk-UA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9844232"/>
              </p:ext>
            </p:extLst>
          </p:nvPr>
        </p:nvGraphicFramePr>
        <p:xfrm>
          <a:off x="1593850" y="1600200"/>
          <a:ext cx="9782176" cy="4853135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4891088">
                  <a:extLst>
                    <a:ext uri="{9D8B030D-6E8A-4147-A177-3AD203B41FA5}">
                      <a16:colId xmlns:a16="http://schemas.microsoft.com/office/drawing/2014/main" val="2435157028"/>
                    </a:ext>
                  </a:extLst>
                </a:gridCol>
                <a:gridCol w="4891088">
                  <a:extLst>
                    <a:ext uri="{9D8B030D-6E8A-4147-A177-3AD203B41FA5}">
                      <a16:colId xmlns:a16="http://schemas.microsoft.com/office/drawing/2014/main" val="3709572789"/>
                    </a:ext>
                  </a:extLst>
                </a:gridCol>
              </a:tblGrid>
              <a:tr h="970627">
                <a:tc>
                  <a:txBody>
                    <a:bodyPr/>
                    <a:lstStyle/>
                    <a:p>
                      <a:r>
                        <a:rPr lang="uk-UA" sz="28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Понятие</a:t>
                      </a:r>
                      <a:endParaRPr lang="uk-UA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Определение</a:t>
                      </a:r>
                      <a:endParaRPr lang="uk-UA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99599"/>
                  </a:ext>
                </a:extLst>
              </a:tr>
              <a:tr h="970627">
                <a:tc>
                  <a:txBody>
                    <a:bodyPr/>
                    <a:lstStyle/>
                    <a:p>
                      <a:r>
                        <a:rPr lang="uk-UA" sz="2800" b="1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Лексикология</a:t>
                      </a:r>
                      <a:endParaRPr lang="uk-UA" sz="2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b="1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словарный</a:t>
                      </a:r>
                      <a:r>
                        <a:rPr lang="uk-UA" sz="28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состав </a:t>
                      </a:r>
                      <a:r>
                        <a:rPr lang="uk-UA" sz="2800" b="1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языка</a:t>
                      </a:r>
                      <a:endParaRPr lang="uk-UA" sz="2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112405"/>
                  </a:ext>
                </a:extLst>
              </a:tr>
              <a:tr h="970627">
                <a:tc>
                  <a:txBody>
                    <a:bodyPr/>
                    <a:lstStyle/>
                    <a:p>
                      <a:r>
                        <a:rPr lang="uk-UA" sz="28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Лексика</a:t>
                      </a:r>
                      <a:endParaRPr lang="uk-UA" sz="2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то, </a:t>
                      </a:r>
                      <a:r>
                        <a:rPr lang="uk-UA" sz="2800" b="1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что</a:t>
                      </a:r>
                      <a:r>
                        <a:rPr lang="uk-UA" sz="28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2800" b="1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обозначает</a:t>
                      </a:r>
                      <a:r>
                        <a:rPr lang="uk-UA" sz="28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слово</a:t>
                      </a:r>
                      <a:endParaRPr lang="uk-UA" sz="2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322915"/>
                  </a:ext>
                </a:extLst>
              </a:tr>
              <a:tr h="970627">
                <a:tc>
                  <a:txBody>
                    <a:bodyPr/>
                    <a:lstStyle/>
                    <a:p>
                      <a:r>
                        <a:rPr lang="uk-UA" sz="28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Слово</a:t>
                      </a:r>
                      <a:endParaRPr lang="uk-UA" sz="2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 языкознания, который изучает слово</a:t>
                      </a:r>
                      <a:endParaRPr lang="uk-UA" sz="2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939650"/>
                  </a:ext>
                </a:extLst>
              </a:tr>
              <a:tr h="970627">
                <a:tc>
                  <a:txBody>
                    <a:bodyPr/>
                    <a:lstStyle/>
                    <a:p>
                      <a:r>
                        <a:rPr lang="uk-UA" sz="2800" b="1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Лексическое</a:t>
                      </a:r>
                      <a:r>
                        <a:rPr lang="uk-UA" sz="28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2800" b="1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значение</a:t>
                      </a:r>
                      <a:r>
                        <a:rPr lang="uk-UA" sz="28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слова</a:t>
                      </a:r>
                      <a:endParaRPr lang="uk-UA" sz="2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b="1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основная</a:t>
                      </a:r>
                      <a:r>
                        <a:rPr lang="uk-UA" sz="28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2800" b="1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значимая</a:t>
                      </a:r>
                      <a:r>
                        <a:rPr lang="uk-UA" sz="28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2800" b="1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r>
                        <a:rPr lang="uk-UA" sz="28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2800" b="1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языка</a:t>
                      </a:r>
                      <a:endParaRPr lang="uk-UA" sz="2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5923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0084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3436" y="177801"/>
            <a:ext cx="9782801" cy="802927"/>
          </a:xfrm>
          <a:solidFill>
            <a:schemeClr val="accent5">
              <a:lumMod val="5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«Угадай слово по подсказке»</a:t>
            </a:r>
            <a:endParaRPr lang="uk-UA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45940" y="1844824"/>
            <a:ext cx="1944216" cy="1440160"/>
          </a:xfrm>
        </p:spPr>
        <p:txBody>
          <a:bodyPr/>
          <a:lstStyle/>
          <a:p>
            <a:pPr marL="0" indent="0">
              <a:buNone/>
            </a:pP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593436" y="1600199"/>
            <a:ext cx="2484751" cy="206115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Шишка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праздник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зима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иголка</a:t>
            </a:r>
            <a:endParaRPr lang="uk-UA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2705187" y="3805267"/>
            <a:ext cx="484632" cy="1020485"/>
          </a:xfrm>
          <a:prstGeom prst="downArrow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438228" y="1600200"/>
            <a:ext cx="2263690" cy="2061152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Ферзь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шах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тактика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конь</a:t>
            </a:r>
            <a:endParaRPr lang="uk-UA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633119" y="4820377"/>
            <a:ext cx="2628768" cy="1346448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А, </a:t>
            </a:r>
            <a:r>
              <a:rPr lang="ru-RU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К, </a:t>
            </a:r>
            <a:r>
              <a:rPr lang="ru-RU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Е, </a:t>
            </a:r>
            <a:r>
              <a:rPr lang="ru-RU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endParaRPr lang="uk-UA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5448855" y="3811556"/>
            <a:ext cx="484632" cy="1025860"/>
          </a:xfrm>
          <a:prstGeom prst="downArrow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735072" y="4825752"/>
            <a:ext cx="1969494" cy="1346448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Ш, Т, М, А,</a:t>
            </a:r>
          </a:p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Ы, </a:t>
            </a: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Х, А</a:t>
            </a:r>
            <a:endParaRPr lang="uk-UA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886498" y="1600200"/>
            <a:ext cx="2088233" cy="2061152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доска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парта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знания</a:t>
            </a:r>
            <a:endParaRPr lang="uk-UA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334772" y="1600200"/>
            <a:ext cx="2041465" cy="2061152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Конь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огонь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табор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свобода</a:t>
            </a:r>
            <a:endParaRPr lang="uk-UA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трелка вниз 11"/>
          <p:cNvSpPr/>
          <p:nvPr/>
        </p:nvSpPr>
        <p:spPr>
          <a:xfrm>
            <a:off x="7806084" y="3757498"/>
            <a:ext cx="484632" cy="1020485"/>
          </a:xfrm>
          <a:prstGeom prst="downArrow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120455" y="4820377"/>
            <a:ext cx="1919946" cy="1346448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К, А , О, Л, Ш</a:t>
            </a:r>
            <a:endParaRPr lang="uk-UA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трелка вниз 13"/>
          <p:cNvSpPr/>
          <p:nvPr/>
        </p:nvSpPr>
        <p:spPr>
          <a:xfrm>
            <a:off x="10163313" y="3794517"/>
            <a:ext cx="484632" cy="1020485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9550760" y="4820377"/>
            <a:ext cx="1922727" cy="1346448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Ы, Г, Н, Ц, А</a:t>
            </a:r>
            <a:endParaRPr lang="uk-UA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18691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3436" y="332656"/>
            <a:ext cx="9782801" cy="720081"/>
          </a:xfrm>
          <a:solidFill>
            <a:schemeClr val="accent5">
              <a:lumMod val="5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 «Да», «Нет»</a:t>
            </a:r>
            <a:endParaRPr lang="uk-UA" sz="4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3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Свои мысли и чувства мы передаём с помощью слов.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Слова любого языка образуют его словарный состав.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Лексика – это слова, которые употребляют люди определённой группы.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Лексика – это словарный состав языка.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Лексикология – это раздел науки о языке, который изучает словарный состав языка.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Однозначные слова и многозначные слова изучает раздел лексикологии.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русском языке есть только однозначные слова.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Слова, имеющие несколько значений, называются многозначными.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Лексические значения многозначных слов не связаны между собой по смыслу.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5692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3436" y="177801"/>
            <a:ext cx="9782801" cy="802927"/>
          </a:xfrm>
          <a:solidFill>
            <a:schemeClr val="accent5">
              <a:lumMod val="5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 задание ( по выбору )</a:t>
            </a:r>
            <a:endParaRPr lang="uk-UA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375. А. Используя толковый словарь, определите и запишите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лексические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значения слов. Составьте и запишите с двумя из них предложения.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Любознательный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приветствие, наделить,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собеседник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поздравление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ответить.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Найдите в книге, журнале,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составьте самостоятельно три высказывания о слове, русском языке. Запишите их.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Напишите сочинение-миниатюру «Волшебная сила слова» (пять-шесть предложений), используя сведения, полученные на уроке. В качестве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доказательства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мысли приведите пример из своей жизни. </a:t>
            </a:r>
            <a:endParaRPr lang="uk-UA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947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 с оформлением из снежинок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13565634_TF03460579.potx" id="{40D3241A-2CC1-4B91-9455-399A32BBE08D}" vid="{AC3AC366-9FEE-4E7E-8EB1-89A878B99460}"/>
    </a:ext>
  </a:extLst>
</a:theme>
</file>

<file path=ppt/theme/theme2.xml><?xml version="1.0" encoding="utf-8"?>
<a:theme xmlns:a="http://schemas.openxmlformats.org/drawingml/2006/main" name="Тема Offic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Props1.xml><?xml version="1.0" encoding="utf-8"?>
<ds:datastoreItem xmlns:ds="http://schemas.openxmlformats.org/officeDocument/2006/customXml" ds:itemID="{3E783485-1103-4BBC-98A1-D39A248154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8853CD7-B1C6-4FDD-B6D0-92A83B857D3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915ED37-D514-41C3-9B3C-B262145D17B7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40262f94-9f35-4ac3-9a90-690165a166b7"/>
    <ds:schemaRef ds:uri="a4f35948-e619-41b3-aa29-22878b09cfd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Слайды с оформлением из снежинок</Template>
  <TotalTime>452</TotalTime>
  <Words>1000</Words>
  <Application>Microsoft Office PowerPoint</Application>
  <PresentationFormat>Произвольный</PresentationFormat>
  <Paragraphs>164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Arial</vt:lpstr>
      <vt:lpstr>Century Gothic</vt:lpstr>
      <vt:lpstr>Euphemia</vt:lpstr>
      <vt:lpstr>Times New Roman</vt:lpstr>
      <vt:lpstr>Wingdings</vt:lpstr>
      <vt:lpstr>Шаблон с оформлением из снежинок</vt:lpstr>
      <vt:lpstr>5 класс Тема. Слово - основная единица языка.  Лексическое значение слова</vt:lpstr>
      <vt:lpstr>Презентация PowerPoint</vt:lpstr>
      <vt:lpstr>Презентация PowerPoint</vt:lpstr>
      <vt:lpstr>Чтобы выразить мысль или же просто назвать что-то, мы используем слова. Поэтому их часто называют строительным материалом речи, сравнивая с некими кирпичиками, из которых всё сложено.</vt:lpstr>
      <vt:lpstr>Слово — это единица языка, служащая для наименования понятий, предметов, лиц, действий, состояний, признаков, связей, отношений, оценок.                                                            Толковый словарь С.И.Ожегова </vt:lpstr>
      <vt:lpstr>Презентация PowerPoint</vt:lpstr>
      <vt:lpstr>Презентация PowerPoint</vt:lpstr>
      <vt:lpstr>Презентация PowerPoint</vt:lpstr>
      <vt:lpstr>Найдите слово по его лексическому значению</vt:lpstr>
      <vt:lpstr>Сгруппируйте слова с общим значением. Дайте каждой группе общее название и запишите по образцу. Образец. Звери: медведь, олень, волк.</vt:lpstr>
      <vt:lpstr>Проверяем себя</vt:lpstr>
      <vt:lpstr>Сгруппируйте слова с общим значением. Дайте каждой группе общее название. Запишите по образцу, опустив «лишнее» слово.  Образец. Снег, дождь, град - осадки.</vt:lpstr>
      <vt:lpstr>Проверяем себя</vt:lpstr>
      <vt:lpstr>Переведите текст на русский язык.  С какими трудностями вы столкнулись? Обсудите их. Поделитесь итогами работы с другими группами и определите наиболее удачный перевод. </vt:lpstr>
      <vt:lpstr>Проверяем себя</vt:lpstr>
      <vt:lpstr>По толкованию( с помощью словаря)  узнайте понятие и запишите одним словом</vt:lpstr>
      <vt:lpstr>Маяк, оттепель, жюри, лексикон, жестокий, каша, бечевка или шнур, ожог, инфекция, рудник.</vt:lpstr>
      <vt:lpstr>Найдите правильное определение понятия.  Назовите известные вам способы объяснения лексического значения слова. </vt:lpstr>
      <vt:lpstr>Игра «Угадай слово по подсказке»</vt:lpstr>
      <vt:lpstr>Игра  «Да», «Нет»</vt:lpstr>
      <vt:lpstr>Домашнее задание ( по выбору )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Макет заголовка</dc:title>
  <dc:creator>Svitlana</dc:creator>
  <cp:lastModifiedBy>Svitlana</cp:lastModifiedBy>
  <cp:revision>76</cp:revision>
  <dcterms:created xsi:type="dcterms:W3CDTF">2021-12-28T17:14:23Z</dcterms:created>
  <dcterms:modified xsi:type="dcterms:W3CDTF">2022-01-02T17:22:04Z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74067300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