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266" r:id="rId2"/>
    <p:sldId id="268" r:id="rId3"/>
    <p:sldId id="269" r:id="rId4"/>
    <p:sldId id="284" r:id="rId5"/>
    <p:sldId id="303" r:id="rId6"/>
    <p:sldId id="295" r:id="rId7"/>
    <p:sldId id="302" r:id="rId8"/>
    <p:sldId id="298" r:id="rId9"/>
    <p:sldId id="274" r:id="rId10"/>
    <p:sldId id="273" r:id="rId11"/>
    <p:sldId id="312" r:id="rId12"/>
    <p:sldId id="315" r:id="rId13"/>
    <p:sldId id="319" r:id="rId14"/>
    <p:sldId id="316" r:id="rId15"/>
    <p:sldId id="278" r:id="rId16"/>
    <p:sldId id="290" r:id="rId17"/>
    <p:sldId id="280" r:id="rId18"/>
    <p:sldId id="299" r:id="rId19"/>
    <p:sldId id="310" r:id="rId20"/>
    <p:sldId id="308" r:id="rId21"/>
    <p:sldId id="305" r:id="rId22"/>
    <p:sldId id="322" r:id="rId23"/>
    <p:sldId id="262" r:id="rId24"/>
    <p:sldId id="282" r:id="rId25"/>
    <p:sldId id="313" r:id="rId26"/>
    <p:sldId id="314" r:id="rId27"/>
    <p:sldId id="311" r:id="rId28"/>
    <p:sldId id="320" r:id="rId29"/>
    <p:sldId id="291" r:id="rId30"/>
    <p:sldId id="297" r:id="rId31"/>
    <p:sldId id="277" r:id="rId32"/>
    <p:sldId id="271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5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95" autoAdjust="0"/>
  </p:normalViewPr>
  <p:slideViewPr>
    <p:cSldViewPr>
      <p:cViewPr varScale="1">
        <p:scale>
          <a:sx n="44" d="100"/>
          <a:sy n="44" d="100"/>
        </p:scale>
        <p:origin x="1260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FF18E-131C-4464-84BF-B14C31C677EB}" type="datetimeFigureOut">
              <a:rPr lang="ru-RU" smtClean="0"/>
              <a:pPr/>
              <a:t>19.02.2022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E045B-0AD0-4D14-AF84-F14A029F0D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E045B-0AD0-4D14-AF84-F14A029F0D9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E045B-0AD0-4D14-AF84-F14A029F0D9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ECA5399-6A45-4498-B903-5246CE34FF13}" type="datetimeFigureOut">
              <a:rPr lang="ru-RU" smtClean="0"/>
              <a:pPr/>
              <a:t>19.02.2022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94997E1-DAC5-48FE-871A-87702B923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A5399-6A45-4498-B903-5246CE34FF13}" type="datetimeFigureOut">
              <a:rPr lang="ru-RU" smtClean="0"/>
              <a:pPr/>
              <a:t>19.02.2022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97E1-DAC5-48FE-871A-87702B923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ECA5399-6A45-4498-B903-5246CE34FF13}" type="datetimeFigureOut">
              <a:rPr lang="ru-RU" smtClean="0"/>
              <a:pPr/>
              <a:t>19.02.2022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94997E1-DAC5-48FE-871A-87702B923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A5399-6A45-4498-B903-5246CE34FF13}" type="datetimeFigureOut">
              <a:rPr lang="ru-RU" smtClean="0"/>
              <a:pPr/>
              <a:t>19.02.2022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97E1-DAC5-48FE-871A-87702B923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A5399-6A45-4498-B903-5246CE34FF13}" type="datetimeFigureOut">
              <a:rPr lang="ru-RU" smtClean="0"/>
              <a:pPr/>
              <a:t>19.02.2022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97E1-DAC5-48FE-871A-87702B923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A5399-6A45-4498-B903-5246CE34FF13}" type="datetimeFigureOut">
              <a:rPr lang="ru-RU" smtClean="0"/>
              <a:pPr/>
              <a:t>19.02.2022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97E1-DAC5-48FE-871A-87702B923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A5399-6A45-4498-B903-5246CE34FF13}" type="datetimeFigureOut">
              <a:rPr lang="ru-RU" smtClean="0"/>
              <a:pPr/>
              <a:t>19.02.2022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97E1-DAC5-48FE-871A-87702B923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A5399-6A45-4498-B903-5246CE34FF13}" type="datetimeFigureOut">
              <a:rPr lang="ru-RU" smtClean="0"/>
              <a:pPr/>
              <a:t>19.02.2022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97E1-DAC5-48FE-871A-87702B923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A5399-6A45-4498-B903-5246CE34FF13}" type="datetimeFigureOut">
              <a:rPr lang="ru-RU" smtClean="0"/>
              <a:pPr/>
              <a:t>19.02.2022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97E1-DAC5-48FE-871A-87702B923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A5399-6A45-4498-B903-5246CE34FF13}" type="datetimeFigureOut">
              <a:rPr lang="ru-RU" smtClean="0"/>
              <a:pPr/>
              <a:t>19.02.2022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97E1-DAC5-48FE-871A-87702B923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A5399-6A45-4498-B903-5246CE34FF13}" type="datetimeFigureOut">
              <a:rPr lang="ru-RU" smtClean="0"/>
              <a:pPr/>
              <a:t>19.02.2022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97E1-DAC5-48FE-871A-87702B923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ECA5399-6A45-4498-B903-5246CE34FF13}" type="datetimeFigureOut">
              <a:rPr lang="ru-RU" smtClean="0"/>
              <a:pPr/>
              <a:t>19.02.2022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94997E1-DAC5-48FE-871A-87702B923F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2869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428728" y="2786059"/>
            <a:ext cx="685804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60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Фразеологизмы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1472" y="1000108"/>
            <a:ext cx="785818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threePt" dir="t"/>
            </a:scene3d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Понятие о фразеологии</a:t>
            </a:r>
            <a:endParaRPr lang="ru-RU" sz="5400" b="1" cap="none" spc="0" dirty="0">
              <a:ln w="24500" cmpd="dbl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00100" y="4214818"/>
            <a:ext cx="721523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Фразеологический словарь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71262" y="0"/>
            <a:ext cx="93152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000232" y="357166"/>
            <a:ext cx="51287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Relaxed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цели  урока </a:t>
            </a:r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: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285860"/>
            <a:ext cx="8929718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>
              <a:buAutoNum type="arabicPeriod"/>
            </a:pPr>
            <a:r>
              <a:rPr lang="ru-RU" sz="3200" b="1" i="1" spc="1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</a:t>
            </a:r>
            <a:r>
              <a:rPr lang="ru-RU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ознакомиться 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одним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из</a:t>
            </a:r>
            <a:r>
              <a:rPr lang="ru-RU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новых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разделов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русского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языка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-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фразеологией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;</a:t>
            </a:r>
          </a:p>
          <a:p>
            <a:pPr marL="342900" indent="-342900">
              <a:buAutoNum type="arabicPeriod"/>
            </a:pPr>
            <a:r>
              <a:rPr lang="ru-RU" sz="3200" b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узнать новое  понятие, его признаки и роль в речи; </a:t>
            </a:r>
          </a:p>
          <a:p>
            <a:pPr marL="342900" indent="-342900">
              <a:buFontTx/>
              <a:buAutoNum type="arabicPeriod"/>
            </a:pPr>
            <a:r>
              <a:rPr lang="ru-RU" sz="3200" b="1" i="1" cap="none" spc="1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н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аучи</a:t>
            </a:r>
            <a:r>
              <a:rPr lang="ru-RU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ться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находить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фразеологизмы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в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речи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правильно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понимать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их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значение</a:t>
            </a:r>
            <a:r>
              <a:rPr lang="ru-RU" sz="3200" b="1" i="1" cap="none" spc="1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;</a:t>
            </a:r>
            <a:endParaRPr lang="ru-RU" sz="3200" b="1" i="1" cap="none" spc="1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ru-RU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4.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обогати</a:t>
            </a:r>
            <a:r>
              <a:rPr lang="ru-RU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ть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i="1" cap="none" spc="150" dirty="0" err="1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словарный</a:t>
            </a:r>
            <a:r>
              <a:rPr lang="en-US" sz="3200" b="1" i="1" cap="none" spc="1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запас</a:t>
            </a:r>
            <a:endParaRPr lang="ru-RU" sz="3200" b="1" i="1" cap="none" spc="1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ru-RU" sz="3200" b="1" i="1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фразеологическими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i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оборотами</a:t>
            </a:r>
            <a:r>
              <a:rPr lang="ru-RU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</a:t>
            </a:r>
            <a:r>
              <a:rPr lang="en-US" sz="3200" b="1" i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ru-RU" sz="3200" b="1" cap="none" spc="1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913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трелка вниз 6"/>
          <p:cNvSpPr/>
          <p:nvPr/>
        </p:nvSpPr>
        <p:spPr>
          <a:xfrm rot="2225699">
            <a:off x="2227041" y="1332100"/>
            <a:ext cx="636466" cy="16763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9694368">
            <a:off x="6168452" y="1345727"/>
            <a:ext cx="663119" cy="16401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14282" y="3071810"/>
            <a:ext cx="4214842" cy="1928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phrasis</a:t>
            </a:r>
            <a:r>
              <a:rPr lang="ru-RU" sz="2800" b="1" dirty="0" smtClean="0"/>
              <a:t> </a:t>
            </a:r>
          </a:p>
          <a:p>
            <a:pPr algn="ctr"/>
            <a:r>
              <a:rPr lang="ru-RU" sz="2800" b="1" dirty="0" smtClean="0"/>
              <a:t>(выражение) </a:t>
            </a:r>
            <a:endParaRPr lang="ru-RU" sz="2800" b="1" dirty="0"/>
          </a:p>
        </p:txBody>
      </p:sp>
      <p:sp>
        <p:nvSpPr>
          <p:cNvPr id="14" name="Овал 13"/>
          <p:cNvSpPr/>
          <p:nvPr/>
        </p:nvSpPr>
        <p:spPr>
          <a:xfrm>
            <a:off x="4643438" y="3071810"/>
            <a:ext cx="4143404" cy="21431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/>
              <a:t>logos</a:t>
            </a:r>
            <a:r>
              <a:rPr lang="ru-RU" sz="3200" b="1" dirty="0" smtClean="0"/>
              <a:t> (учение) </a:t>
            </a:r>
            <a:endParaRPr lang="ru-RU" sz="32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000100" y="642918"/>
            <a:ext cx="7072362" cy="52322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ФРАЗЕОЛОГИЯ</a:t>
            </a:r>
            <a:endParaRPr lang="ru-RU" sz="2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000364" y="2428868"/>
            <a:ext cx="3143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/>
              <a:t>Древн.-</a:t>
            </a:r>
            <a:r>
              <a:rPr lang="ru-RU" sz="2800" b="1" dirty="0" err="1"/>
              <a:t>греч</a:t>
            </a:r>
            <a:r>
              <a:rPr lang="ru-RU" sz="2800" b="1" dirty="0"/>
              <a:t>. яз.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14348" y="5357826"/>
            <a:ext cx="80010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Фразеология</a:t>
            </a:r>
            <a:r>
              <a:rPr lang="ru-RU" sz="2000" b="1" dirty="0" smtClean="0"/>
              <a:t> </a:t>
            </a:r>
            <a:r>
              <a:rPr lang="ru-RU" sz="2000" b="1" dirty="0"/>
              <a:t>– учение о каких-то фразах, т. е. </a:t>
            </a:r>
            <a:r>
              <a:rPr lang="ru-RU" sz="2000" b="1" dirty="0" smtClean="0"/>
              <a:t>выражениях</a:t>
            </a:r>
            <a:r>
              <a:rPr lang="ru-RU" sz="2000" b="1" dirty="0"/>
              <a:t>.</a:t>
            </a:r>
            <a:endParaRPr lang="ru-RU" sz="2000" b="1" dirty="0" smtClean="0"/>
          </a:p>
          <a:p>
            <a:r>
              <a:rPr lang="ru-RU" sz="2000" dirty="0" smtClean="0"/>
              <a:t>«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Фразеологизм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- устойчивое выражение с самостоятельным значением» -  С.И. Ожегов</a:t>
            </a:r>
          </a:p>
          <a:p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071538" y="357166"/>
            <a:ext cx="7643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Лингвистическая  лаборатория </a:t>
            </a:r>
            <a:endParaRPr lang="ru-RU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2976" y="1142984"/>
            <a:ext cx="785818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ea typeface="Batang" pitchFamily="18" charset="-127"/>
              </a:rPr>
              <a:t>В каком предложении  выделенная фраза употреблена в переносном значении?   Что она обозначает?</a:t>
            </a:r>
          </a:p>
          <a:p>
            <a:endParaRPr lang="ru-RU" sz="1200" b="1" dirty="0" smtClean="0">
              <a:ea typeface="Batang" pitchFamily="18" charset="-127"/>
            </a:endParaRPr>
          </a:p>
          <a:p>
            <a:r>
              <a:rPr lang="ru-RU" sz="3600" b="1" dirty="0" smtClean="0"/>
              <a:t>1.Начался сильный дождь, ребятам пришлось </a:t>
            </a:r>
            <a:r>
              <a:rPr lang="ru-RU" sz="3600" b="1" u="sng" dirty="0" smtClean="0"/>
              <a:t>сматывать удочки </a:t>
            </a:r>
            <a:r>
              <a:rPr lang="ru-RU" sz="3600" b="1" dirty="0" smtClean="0"/>
              <a:t>и идти домой.</a:t>
            </a:r>
          </a:p>
          <a:p>
            <a:endParaRPr lang="ru-RU" sz="3600" b="1" dirty="0" smtClean="0"/>
          </a:p>
          <a:p>
            <a:r>
              <a:rPr lang="ru-RU" sz="3600" b="1" dirty="0" smtClean="0"/>
              <a:t>2.Ну все, </a:t>
            </a:r>
            <a:r>
              <a:rPr lang="ru-RU" sz="3600" b="1" u="sng" dirty="0" smtClean="0"/>
              <a:t>сматываем удочки, </a:t>
            </a:r>
            <a:r>
              <a:rPr lang="ru-RU" sz="3600" b="1" dirty="0" smtClean="0"/>
              <a:t>скоро следующий патруль пройдет, - сказал </a:t>
            </a:r>
            <a:r>
              <a:rPr lang="ru-RU" sz="3600" b="1" dirty="0" err="1" smtClean="0"/>
              <a:t>Махмуд</a:t>
            </a:r>
            <a:r>
              <a:rPr lang="ru-RU" sz="3600" b="1" dirty="0" smtClean="0"/>
              <a:t>, повернув взрыватель.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42907" y="0"/>
            <a:ext cx="9286907" cy="7286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285852" y="928670"/>
            <a:ext cx="71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 фразеологизме всегда как минимум два слова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85852" y="2285992"/>
            <a:ext cx="75724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Фразеологизмы – устойчивые сочетания слов 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14480" y="3571876"/>
            <a:ext cx="63579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Фразеологизмы имеют переносное значение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42976" y="214290"/>
            <a:ext cx="757242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Обобщим наши выводы:</a:t>
            </a:r>
            <a:endParaRPr lang="ru-RU" sz="40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4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3" name="Нашивка 12"/>
          <p:cNvSpPr/>
          <p:nvPr/>
        </p:nvSpPr>
        <p:spPr>
          <a:xfrm>
            <a:off x="1000100" y="1142984"/>
            <a:ext cx="198880" cy="34175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Нашивка 13"/>
          <p:cNvSpPr/>
          <p:nvPr/>
        </p:nvSpPr>
        <p:spPr>
          <a:xfrm>
            <a:off x="1071538" y="2428868"/>
            <a:ext cx="198880" cy="34175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1071538" y="3786190"/>
            <a:ext cx="198880" cy="34175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Нашивка 16"/>
          <p:cNvSpPr/>
          <p:nvPr/>
        </p:nvSpPr>
        <p:spPr>
          <a:xfrm>
            <a:off x="1142976" y="5214950"/>
            <a:ext cx="198880" cy="34175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14480" y="5072074"/>
            <a:ext cx="685804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Лексическое значение имеет весь фразеологизм</a:t>
            </a:r>
          </a:p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в целом.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75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214414" y="1857364"/>
            <a:ext cx="76438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1.Он пешком готов идти хоть за тридевять земель.</a:t>
            </a:r>
          </a:p>
          <a:p>
            <a:r>
              <a:rPr lang="ru-RU" sz="3600" dirty="0" smtClean="0"/>
              <a:t>2.Вот к дереву друзья несутся со всех ног.</a:t>
            </a:r>
            <a:br>
              <a:rPr lang="ru-RU" sz="3600" dirty="0" smtClean="0"/>
            </a:br>
            <a:r>
              <a:rPr lang="ru-RU" sz="3600" dirty="0" smtClean="0"/>
              <a:t>3.И растет ребенок там не по дням, а по часам.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500043"/>
            <a:ext cx="778674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Синтаксическая роль фразеологизмов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214414" y="857232"/>
            <a:ext cx="750099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за тридевять земель –</a:t>
            </a:r>
          </a:p>
          <a:p>
            <a:r>
              <a:rPr lang="ru-RU" sz="4000" dirty="0" smtClean="0"/>
              <a:t> очень далеко;</a:t>
            </a:r>
          </a:p>
          <a:p>
            <a:endParaRPr lang="ru-RU" sz="4000" dirty="0" smtClean="0"/>
          </a:p>
          <a:p>
            <a:endParaRPr lang="ru-RU" sz="40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pPr algn="ctr"/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85852" y="2428868"/>
            <a:ext cx="685804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 smtClean="0"/>
          </a:p>
          <a:p>
            <a:endParaRPr lang="ru-RU" sz="4000" dirty="0" smtClean="0"/>
          </a:p>
          <a:p>
            <a:endParaRPr lang="ru-RU" sz="4000" b="1" dirty="0" smtClean="0"/>
          </a:p>
          <a:p>
            <a:r>
              <a:rPr lang="ru-RU" sz="4000" b="1" dirty="0" smtClean="0"/>
              <a:t>не по дням, а по часам - </a:t>
            </a:r>
            <a:r>
              <a:rPr lang="ru-RU" sz="4000" dirty="0" smtClean="0"/>
              <a:t>очень быстро.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2071678"/>
            <a:ext cx="73581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dirty="0" smtClean="0"/>
          </a:p>
          <a:p>
            <a:r>
              <a:rPr lang="ru-RU" sz="4000" b="1" dirty="0" smtClean="0"/>
              <a:t>со всех ног – </a:t>
            </a:r>
            <a:r>
              <a:rPr lang="ru-RU" sz="4000" dirty="0" smtClean="0"/>
              <a:t>очень быстро;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286843" cy="7143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785918" y="857232"/>
            <a:ext cx="32759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Вывод:</a:t>
            </a:r>
            <a:endParaRPr lang="ru-RU" sz="4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1857365"/>
            <a:ext cx="7572428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все слова во фразеологическом сочетании являются одним членом предложения.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714347" y="785794"/>
            <a:ext cx="700092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Откуда произошли фразеологизмы? </a:t>
            </a:r>
            <a:endParaRPr lang="ru-RU" sz="5400" b="1" dirty="0">
              <a:ln w="11430">
                <a:solidFill>
                  <a:schemeClr val="accent1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2643182"/>
            <a:ext cx="7215238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Исконно русские (сматывать удочки)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Старославянские (блудный сын)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Из мифологии (Троянский конь)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Из профессий (сгущать краски) 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Крылатые выражения (Васька слушает да ест)</a:t>
            </a:r>
          </a:p>
        </p:txBody>
      </p:sp>
      <p:sp>
        <p:nvSpPr>
          <p:cNvPr id="11" name="Нашивка 10"/>
          <p:cNvSpPr/>
          <p:nvPr/>
        </p:nvSpPr>
        <p:spPr>
          <a:xfrm>
            <a:off x="1357290" y="2786058"/>
            <a:ext cx="270318" cy="21431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Нашивка 11"/>
          <p:cNvSpPr/>
          <p:nvPr/>
        </p:nvSpPr>
        <p:spPr>
          <a:xfrm>
            <a:off x="1357290" y="3286124"/>
            <a:ext cx="270318" cy="21431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Нашивка 12"/>
          <p:cNvSpPr/>
          <p:nvPr/>
        </p:nvSpPr>
        <p:spPr>
          <a:xfrm>
            <a:off x="1357290" y="3643314"/>
            <a:ext cx="270318" cy="21431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Нашивка 13"/>
          <p:cNvSpPr/>
          <p:nvPr/>
        </p:nvSpPr>
        <p:spPr>
          <a:xfrm>
            <a:off x="1357290" y="4071942"/>
            <a:ext cx="270318" cy="21431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1357290" y="4500570"/>
            <a:ext cx="270318" cy="21431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642918"/>
            <a:ext cx="2019302" cy="3073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2000240"/>
            <a:ext cx="2541153" cy="370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44" y="377884"/>
            <a:ext cx="2047876" cy="2774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488" y="3214686"/>
            <a:ext cx="2143140" cy="2855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142976" y="928670"/>
            <a:ext cx="728667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1. Иван Иванович был очень тихим и спокойным человеком. Все говорили,  что он....</a:t>
            </a:r>
          </a:p>
          <a:p>
            <a:pPr marL="514350" indent="-514350">
              <a:buAutoNum type="arabicPeriod" startAt="2"/>
            </a:pPr>
            <a:r>
              <a:rPr lang="ru-RU" sz="3200" dirty="0" smtClean="0"/>
              <a:t>Мой друг очень любит петь, но почему-то говорят, что....</a:t>
            </a:r>
          </a:p>
          <a:p>
            <a:pPr marL="514350" indent="-514350"/>
            <a:r>
              <a:rPr lang="ru-RU" sz="3200" dirty="0" smtClean="0"/>
              <a:t>3.У меня столько забот! Я верчусь, как…</a:t>
            </a:r>
          </a:p>
          <a:p>
            <a:endParaRPr lang="ru-RU" sz="32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4857760"/>
            <a:ext cx="75009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Для справок:</a:t>
            </a:r>
            <a:r>
              <a:rPr lang="ru-RU" sz="2400" dirty="0" smtClean="0"/>
              <a:t> </a:t>
            </a:r>
            <a:r>
              <a:rPr lang="ru-RU" sz="2400" i="1" dirty="0" smtClean="0"/>
              <a:t>как белка в колесе, комар носу не подточит, мухи не обидит, как корова на льду, медведь на ухо наступил. </a:t>
            </a:r>
            <a:endParaRPr lang="ru-RU" sz="24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357166"/>
            <a:ext cx="75009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Закончи предложения. 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14346" y="1"/>
            <a:ext cx="9358346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1538" y="1285860"/>
          <a:ext cx="7215238" cy="3865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7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81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14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1.Как курица лапой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А) Прибегать к крайним мерам воздействия.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0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2.Жить своим умом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Б) Писать неразборчиво.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14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3.Вправлять мозги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В) Дурачиться, ничего не делать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14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4.Валять </a:t>
                      </a:r>
                      <a:r>
                        <a:rPr lang="ru-RU" dirty="0" err="1" smtClean="0"/>
                        <a:t>дурака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Г)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Дурачиться, ничего не делать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071670" y="428604"/>
            <a:ext cx="550072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Найдите  пару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1"/>
            <a:ext cx="9358346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928662" y="357166"/>
            <a:ext cx="800105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Распределите устойчивые сочетания в колонки со значением  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2857496"/>
            <a:ext cx="80724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 весь дух, валять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дурака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на всех парусах, обводить вокруг пальца, сломя голову, морочить голову, бить баклуши, втирать очки, сидеть сложа руки.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sz="quarter" idx="1"/>
          </p:nvPr>
        </p:nvGraphicFramePr>
        <p:xfrm>
          <a:off x="785785" y="1857364"/>
          <a:ext cx="8072496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0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0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0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Бездельничать</a:t>
                      </a:r>
                      <a:endParaRPr lang="ru-RU" sz="28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Обманывать</a:t>
                      </a:r>
                      <a:endParaRPr lang="ru-RU" sz="28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Быстро</a:t>
                      </a:r>
                      <a:endParaRPr lang="ru-RU" sz="28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415498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1537" y="1428736"/>
          <a:ext cx="7715304" cy="428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1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44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Бездельничать</a:t>
                      </a:r>
                      <a:endParaRPr lang="ru-RU" sz="24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Обманывать</a:t>
                      </a:r>
                      <a:endParaRPr lang="ru-RU" sz="2400" b="1" dirty="0" smtClean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  <a:p>
                      <a:endParaRPr lang="ru-RU" sz="24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Быстро</a:t>
                      </a:r>
                      <a:endParaRPr lang="ru-RU" sz="24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4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i="1" dirty="0" smtClean="0"/>
                        <a:t>валять </a:t>
                      </a:r>
                      <a:r>
                        <a:rPr lang="ru-RU" sz="2400" i="1" dirty="0" err="1" smtClean="0"/>
                        <a:t>дурака</a:t>
                      </a:r>
                      <a:r>
                        <a:rPr lang="ru-RU" sz="2400" i="1" dirty="0" smtClean="0"/>
                        <a:t>,  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 smtClean="0"/>
                        <a:t>обводить вокруг пальца,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 smtClean="0"/>
                        <a:t>во весь дух, 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4413">
                <a:tc>
                  <a:txBody>
                    <a:bodyPr/>
                    <a:lstStyle/>
                    <a:p>
                      <a:r>
                        <a:rPr lang="ru-RU" sz="2400" i="1" dirty="0" smtClean="0"/>
                        <a:t>бить баклуши,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 smtClean="0"/>
                        <a:t>морочить голову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 smtClean="0"/>
                        <a:t>на всех парусах, 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3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i="1" dirty="0" smtClean="0"/>
                        <a:t>сидеть сложа руки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i="1" dirty="0" smtClean="0"/>
                        <a:t>втирать очки, 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i="1" dirty="0" smtClean="0"/>
                        <a:t>сломя голову, 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28596" y="1785926"/>
            <a:ext cx="378621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/>
          </a:p>
          <a:p>
            <a:endParaRPr lang="ru-RU" sz="2000" dirty="0" smtClean="0"/>
          </a:p>
          <a:p>
            <a:r>
              <a:rPr lang="ru-RU" sz="2800" dirty="0" smtClean="0"/>
              <a:t>1.Жить душа в душу</a:t>
            </a:r>
          </a:p>
          <a:p>
            <a:r>
              <a:rPr lang="ru-RU" sz="2800" dirty="0" smtClean="0"/>
              <a:t>2.Спустя рукава </a:t>
            </a:r>
          </a:p>
          <a:p>
            <a:r>
              <a:rPr lang="ru-RU" sz="2800" dirty="0" smtClean="0"/>
              <a:t>3.Пруд пруди </a:t>
            </a:r>
          </a:p>
          <a:p>
            <a:r>
              <a:rPr lang="ru-RU" sz="2800" dirty="0" smtClean="0"/>
              <a:t>4.Рукой подать 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500043"/>
            <a:ext cx="8072494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Подберите фразеологизмы-антонимы из правой колонки к фразеологизмам левой колонки. </a:t>
            </a:r>
            <a:endParaRPr lang="ru-RU" sz="2800" b="1" cap="none" spc="0" dirty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29190" y="2357430"/>
            <a:ext cx="407196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1.За тридевять земель</a:t>
            </a:r>
          </a:p>
          <a:p>
            <a:r>
              <a:rPr lang="ru-RU" sz="2800" dirty="0" smtClean="0"/>
              <a:t>2.Как кошка с собакой</a:t>
            </a:r>
          </a:p>
          <a:p>
            <a:r>
              <a:rPr lang="ru-RU" sz="2800" dirty="0" smtClean="0"/>
              <a:t>3.Засучив рукава </a:t>
            </a:r>
          </a:p>
          <a:p>
            <a:r>
              <a:rPr lang="ru-RU" sz="2800" dirty="0" smtClean="0"/>
              <a:t>4.С гулькин нос </a:t>
            </a:r>
          </a:p>
        </p:txBody>
      </p:sp>
      <p:sp>
        <p:nvSpPr>
          <p:cNvPr id="10" name="Стрелка вниз 9"/>
          <p:cNvSpPr/>
          <p:nvPr/>
        </p:nvSpPr>
        <p:spPr>
          <a:xfrm rot="16354927">
            <a:off x="3977211" y="2609725"/>
            <a:ext cx="270056" cy="2051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6200000">
            <a:off x="3897263" y="3032167"/>
            <a:ext cx="270055" cy="2064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5400000">
            <a:off x="4536795" y="3464205"/>
            <a:ext cx="270056" cy="1996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5400000">
            <a:off x="4544602" y="3041241"/>
            <a:ext cx="270056" cy="1996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5603310">
            <a:off x="4544602" y="3827058"/>
            <a:ext cx="270056" cy="1996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6354927">
            <a:off x="3908862" y="3460063"/>
            <a:ext cx="273002" cy="2205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6354927">
            <a:off x="3911288" y="3886244"/>
            <a:ext cx="270056" cy="2225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5603310">
            <a:off x="4544602" y="2612612"/>
            <a:ext cx="270056" cy="1996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357290" y="3786190"/>
            <a:ext cx="70723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Жить душа в душу - очень дружно.</a:t>
            </a:r>
          </a:p>
          <a:p>
            <a:r>
              <a:rPr lang="ru-RU" sz="2400" dirty="0" smtClean="0"/>
              <a:t>Спустя рукава - плохо, с ленцой.</a:t>
            </a:r>
          </a:p>
          <a:p>
            <a:r>
              <a:rPr lang="ru-RU" sz="2400" dirty="0" smtClean="0"/>
              <a:t>Пруд пруди –много.</a:t>
            </a:r>
          </a:p>
          <a:p>
            <a:r>
              <a:rPr lang="ru-RU" sz="2400" dirty="0" smtClean="0"/>
              <a:t>Рукой подать- рядом.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57290" y="1643050"/>
            <a:ext cx="742955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За тридевять земель - очень далеко. </a:t>
            </a:r>
          </a:p>
          <a:p>
            <a:r>
              <a:rPr lang="ru-RU" sz="2400" dirty="0" smtClean="0"/>
              <a:t>Как кошка с собакой -постоянно ссорясь, ругаясь. </a:t>
            </a:r>
          </a:p>
          <a:p>
            <a:r>
              <a:rPr lang="ru-RU" sz="2400" dirty="0" smtClean="0"/>
              <a:t>Засучив рукава -усердно, старательно.</a:t>
            </a:r>
          </a:p>
          <a:p>
            <a:r>
              <a:rPr lang="ru-RU" sz="2400" dirty="0" smtClean="0"/>
              <a:t>С гулькин нос -очень маленький. </a:t>
            </a:r>
          </a:p>
          <a:p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1643042" y="571480"/>
            <a:ext cx="50006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1.2;    2.3;    3.4;    4.1</a:t>
            </a:r>
            <a:endParaRPr lang="ru-RU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357290" y="2285992"/>
            <a:ext cx="70723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Фразеологизмы имеют синонимы и антонимы</a:t>
            </a:r>
            <a:endParaRPr lang="ru-RU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14415" y="1071546"/>
            <a:ext cx="60722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Вывод: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http://topreferat.znate.ru/pars_docs/refs/6/5273/5273-7_1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285728"/>
            <a:ext cx="5511797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&amp;Kcy;&amp;acy;&amp;rcy;&amp;tcy;&amp;icy;&amp;ncy;&amp;kcy;&amp;icy; &amp;pcy;&amp;ocy; &amp;zcy;&amp;acy;&amp;pcy;&amp;rcy;&amp;ocy;&amp;scy;&amp;ucy; &amp;fcy;&amp;rcy;&amp;acy;&amp;zcy;&amp;iecy;&amp;ocy;&amp;lcy;&amp;ocy;&amp;gcy;&amp;icy;&amp;zcy;&amp;mcy;&amp;ycy; &amp;vcy; &amp;kcy;&amp;acy;&amp;rcy;&amp;tcy;&amp;icy;&amp;ncy;&amp;kcy;&amp;acy;&amp;khcy; &amp;bcy;&amp;iecy;&amp;lcy;&amp;acy;&amp;yacy; &amp;vcy;&amp;ocy;&amp;rcy;&amp;ocy;&amp;ncy;&amp;acy;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3143248"/>
            <a:ext cx="264320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&amp;Kcy;&amp;acy;&amp;rcy;&amp;tcy;&amp;icy;&amp;ncy;&amp;kcy;&amp;icy; &amp;pcy;&amp;ocy; &amp;zcy;&amp;acy;&amp;pcy;&amp;rcy;&amp;ocy;&amp;scy;&amp;ucy; &amp;kcy;&amp;acy;&amp;rcy;&amp;tcy;&amp;icy;&amp;ncy;&amp;kcy;&amp;icy; &amp;kcy; &amp;fcy;&amp;rcy;&amp;acy;&amp;zcy;&amp;iecy;&amp;ocy;&amp;lcy;&amp;ocy;&amp;gcy;&amp;icy;&amp;zcy;&amp;mcy;&amp;acy;&amp;mcy;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3643314"/>
            <a:ext cx="228601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&amp;Kcy;&amp;acy;&amp;rcy;&amp;tcy;&amp;icy;&amp;ncy;&amp;kcy;&amp;icy; &amp;pcy;&amp;ocy; &amp;zcy;&amp;acy;&amp;pcy;&amp;rcy;&amp;ocy;&amp;scy;&amp;ucy; &amp;fcy;&amp;rcy;&amp;acy;&amp;zcy;&amp;iecy;&amp;ocy;&amp;lcy;&amp;ocy;&amp;gcy;&amp;icy;&amp;zcy;&amp;mcy;&amp;ycy; &amp;vcy; &amp;kcy;&amp;acy;&amp;rcy;&amp;tcy;&amp;icy;&amp;ncy;&amp;kcy;&amp;acy;&amp;khcy; &amp;bcy;&amp;iecy;&amp;lcy;&amp;acy;&amp;yacy; &amp;vcy;&amp;ocy;&amp;rcy;&amp;ocy;&amp;ncy;&amp;acy;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4429132"/>
            <a:ext cx="278608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214414" y="285729"/>
            <a:ext cx="70009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Витать в облаках- </a:t>
            </a:r>
            <a:r>
              <a:rPr lang="ru-RU" sz="2800" dirty="0" smtClean="0"/>
              <a:t>мечтать.</a:t>
            </a:r>
          </a:p>
          <a:p>
            <a:r>
              <a:rPr lang="ru-RU" sz="2800" b="1" dirty="0" smtClean="0"/>
              <a:t>Водой не разольёшь -</a:t>
            </a:r>
            <a:r>
              <a:rPr lang="ru-RU" sz="2800" dirty="0" smtClean="0"/>
              <a:t>неразлучны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1285860"/>
            <a:ext cx="764386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Тянуть кота за хвост- </a:t>
            </a:r>
            <a:r>
              <a:rPr lang="ru-RU" sz="2800" dirty="0" smtClean="0"/>
              <a:t>нудно и медленно говорить.</a:t>
            </a:r>
            <a:br>
              <a:rPr lang="ru-RU" sz="2800" dirty="0" smtClean="0"/>
            </a:br>
            <a:r>
              <a:rPr lang="ru-RU" sz="2800" b="1" dirty="0" smtClean="0"/>
              <a:t>Чесать языком - </a:t>
            </a:r>
            <a:r>
              <a:rPr lang="ru-RU" sz="2800" dirty="0" smtClean="0"/>
              <a:t>болтать, много говорить, причем попусту.</a:t>
            </a:r>
            <a:r>
              <a:rPr lang="ru-RU" sz="2800" b="1" dirty="0" smtClean="0"/>
              <a:t> </a:t>
            </a:r>
          </a:p>
          <a:p>
            <a:r>
              <a:rPr lang="ru-RU" sz="2800" b="1" dirty="0" smtClean="0"/>
              <a:t>Зарубить на носу - з</a:t>
            </a:r>
            <a:r>
              <a:rPr lang="ru-RU" sz="2800" dirty="0" smtClean="0"/>
              <a:t>апомнить крепко-накрепко, раз навсегда.</a:t>
            </a:r>
          </a:p>
          <a:p>
            <a:r>
              <a:rPr lang="ru-RU" sz="2800" b="1" dirty="0" smtClean="0"/>
              <a:t>Сесть в лужу - </a:t>
            </a:r>
            <a:r>
              <a:rPr lang="ru-RU" sz="2800" dirty="0" smtClean="0"/>
              <a:t>оказаться в глупом и смешном положении, потерпеть неудачу.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Висеть на телефоне - д</a:t>
            </a:r>
            <a:r>
              <a:rPr lang="ru-RU" sz="2800" dirty="0" smtClean="0"/>
              <a:t>олго и часто говорить по телефону.</a:t>
            </a:r>
            <a:endParaRPr lang="ru-RU" sz="2800" b="1" dirty="0" smtClean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071538" y="500043"/>
            <a:ext cx="77153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Прочитайте предложения. Замените подчеркнутые слова фразеологизмами. Что изменилось? Предложения запишите.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3200" dirty="0" smtClean="0"/>
              <a:t>Вера Сергеевна объясняла решение задачи, но </a:t>
            </a:r>
            <a:r>
              <a:rPr lang="ru-RU" sz="3200" u="sng" dirty="0" smtClean="0"/>
              <a:t>Петя не слушал</a:t>
            </a:r>
            <a:r>
              <a:rPr lang="ru-RU" sz="3200" dirty="0" smtClean="0"/>
              <a:t>. Кирилл целый день </a:t>
            </a:r>
            <a:r>
              <a:rPr lang="ru-RU" sz="3200" u="sng" dirty="0" smtClean="0"/>
              <a:t>бездельничал.</a:t>
            </a:r>
            <a:r>
              <a:rPr lang="ru-RU" sz="3200" dirty="0" smtClean="0"/>
              <a:t> Мы догадывались, что он нас </a:t>
            </a:r>
            <a:r>
              <a:rPr lang="ru-RU" sz="3200" u="sng" dirty="0" smtClean="0"/>
              <a:t>обманывает.</a:t>
            </a:r>
            <a:r>
              <a:rPr lang="ru-RU" sz="3200" dirty="0" smtClean="0"/>
              <a:t> Первого сентября </a:t>
            </a:r>
            <a:r>
              <a:rPr lang="ru-RU" sz="3200" dirty="0" err="1" smtClean="0"/>
              <a:t>Ульяна</a:t>
            </a:r>
            <a:r>
              <a:rPr lang="ru-RU" sz="3200" dirty="0" smtClean="0"/>
              <a:t> проснулась </a:t>
            </a:r>
            <a:r>
              <a:rPr lang="ru-RU" sz="3200" u="sng" dirty="0" smtClean="0"/>
              <a:t>очень рано.</a:t>
            </a:r>
            <a:r>
              <a:rPr lang="ru-RU" sz="3200" dirty="0" smtClean="0"/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1285852" y="2143116"/>
            <a:ext cx="68580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использование фразеологизмов в речи делает ее более выразительной и образной.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14480" y="714356"/>
            <a:ext cx="42931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Вывод: 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1"/>
            <a:ext cx="9358346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928662" y="785794"/>
            <a:ext cx="764386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dirty="0" smtClean="0"/>
              <a:t>1.На уроке я узнал (а)...</a:t>
            </a:r>
          </a:p>
          <a:p>
            <a:pPr lvl="0"/>
            <a:r>
              <a:rPr lang="ru-RU" sz="4800" dirty="0" smtClean="0"/>
              <a:t>2.Мне понравилось...</a:t>
            </a:r>
          </a:p>
          <a:p>
            <a:pPr lvl="0"/>
            <a:r>
              <a:rPr lang="ru-RU" sz="4800" dirty="0" smtClean="0"/>
              <a:t>3.Своей работой на уроке я...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4297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Выноска-облако 15"/>
          <p:cNvSpPr/>
          <p:nvPr/>
        </p:nvSpPr>
        <p:spPr>
          <a:xfrm>
            <a:off x="1857356" y="428604"/>
            <a:ext cx="1928826" cy="1785950"/>
          </a:xfrm>
          <a:prstGeom prst="cloudCallout">
            <a:avLst>
              <a:gd name="adj1" fmla="val 62975"/>
              <a:gd name="adj2" fmla="val 643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поте лица </a:t>
            </a:r>
            <a:endParaRPr lang="ru-RU" dirty="0"/>
          </a:p>
        </p:txBody>
      </p:sp>
      <p:sp>
        <p:nvSpPr>
          <p:cNvPr id="18" name="Выноска-облако 17"/>
          <p:cNvSpPr/>
          <p:nvPr/>
        </p:nvSpPr>
        <p:spPr>
          <a:xfrm>
            <a:off x="4143372" y="428604"/>
            <a:ext cx="1928826" cy="1785950"/>
          </a:xfrm>
          <a:prstGeom prst="cloudCallout">
            <a:avLst>
              <a:gd name="adj1" fmla="val -11588"/>
              <a:gd name="adj2" fmla="val 897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Засучив рукава </a:t>
            </a:r>
            <a:endParaRPr lang="ru-RU" dirty="0"/>
          </a:p>
        </p:txBody>
      </p:sp>
      <p:sp>
        <p:nvSpPr>
          <p:cNvPr id="20" name="Овальная выноска 19"/>
          <p:cNvSpPr/>
          <p:nvPr/>
        </p:nvSpPr>
        <p:spPr>
          <a:xfrm>
            <a:off x="6357950" y="1214422"/>
            <a:ext cx="1628780" cy="2184284"/>
          </a:xfrm>
          <a:prstGeom prst="wedgeEllipseCallout">
            <a:avLst>
              <a:gd name="adj1" fmla="val -105998"/>
              <a:gd name="adj2" fmla="val 284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 покладая рук</a:t>
            </a:r>
          </a:p>
        </p:txBody>
      </p:sp>
      <p:sp>
        <p:nvSpPr>
          <p:cNvPr id="21" name="Выноска-облако 20"/>
          <p:cNvSpPr/>
          <p:nvPr/>
        </p:nvSpPr>
        <p:spPr>
          <a:xfrm rot="2604458">
            <a:off x="5905189" y="3698629"/>
            <a:ext cx="2248174" cy="2072085"/>
          </a:xfrm>
          <a:prstGeom prst="cloudCallout">
            <a:avLst>
              <a:gd name="adj1" fmla="val -136281"/>
              <a:gd name="adj2" fmla="val 315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Ни шатко ни валко </a:t>
            </a:r>
            <a:endParaRPr lang="ru-RU" dirty="0"/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571472" y="2071678"/>
            <a:ext cx="1485904" cy="1398466"/>
          </a:xfrm>
          <a:prstGeom prst="wedgeRoundRectCallout">
            <a:avLst>
              <a:gd name="adj1" fmla="val 212681"/>
              <a:gd name="adj2" fmla="val 3565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Тяп да ляп </a:t>
            </a:r>
            <a:endParaRPr lang="ru-RU" dirty="0"/>
          </a:p>
        </p:txBody>
      </p:sp>
      <p:sp>
        <p:nvSpPr>
          <p:cNvPr id="23" name="Овальная выноска 22"/>
          <p:cNvSpPr/>
          <p:nvPr/>
        </p:nvSpPr>
        <p:spPr>
          <a:xfrm>
            <a:off x="642910" y="4214818"/>
            <a:ext cx="2486036" cy="928694"/>
          </a:xfrm>
          <a:prstGeom prst="wedgeEllipseCallout">
            <a:avLst>
              <a:gd name="adj1" fmla="val 105313"/>
              <a:gd name="adj2" fmla="val -13247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Через пень колоду </a:t>
            </a:r>
            <a:endParaRPr lang="ru-RU" dirty="0"/>
          </a:p>
        </p:txBody>
      </p:sp>
      <p:sp>
        <p:nvSpPr>
          <p:cNvPr id="24" name="Овальная выноска 23"/>
          <p:cNvSpPr/>
          <p:nvPr/>
        </p:nvSpPr>
        <p:spPr>
          <a:xfrm>
            <a:off x="2428860" y="5000636"/>
            <a:ext cx="3429024" cy="857256"/>
          </a:xfrm>
          <a:prstGeom prst="wedgeEllipseCallout">
            <a:avLst>
              <a:gd name="adj1" fmla="val 13906"/>
              <a:gd name="adj2" fmla="val -1802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Рука об руку 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928662" y="714356"/>
            <a:ext cx="7429552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СПАСИБО!</a:t>
            </a:r>
          </a:p>
          <a:p>
            <a:pPr algn="ctr"/>
            <a:endParaRPr lang="ru-RU" sz="8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МОЛОДЦЫ!</a:t>
            </a:r>
            <a:endParaRPr lang="ru-RU" sz="8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000240"/>
            <a:ext cx="3148600" cy="2527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214414" y="1428736"/>
            <a:ext cx="764386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глаза     негде упасть    как сыр	    кот 					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клюют     наплакал        разбежались </a:t>
            </a: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куры	  яблоку       в масле кататься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500042"/>
            <a:ext cx="72866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Соедините  части фразеологизма	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928662" y="714356"/>
            <a:ext cx="78581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i="1" dirty="0" smtClean="0"/>
              <a:t> </a:t>
            </a:r>
            <a:r>
              <a:rPr lang="ru-RU" sz="4800" i="1" dirty="0" smtClean="0"/>
              <a:t>кот наплакал,</a:t>
            </a:r>
          </a:p>
          <a:p>
            <a:r>
              <a:rPr lang="ru-RU" sz="4800" i="1" dirty="0" smtClean="0"/>
              <a:t> яблоку негде упасть,</a:t>
            </a:r>
          </a:p>
          <a:p>
            <a:r>
              <a:rPr lang="ru-RU" sz="4800" i="1" dirty="0" smtClean="0"/>
              <a:t> как сыр в масле  кататься,</a:t>
            </a:r>
          </a:p>
          <a:p>
            <a:r>
              <a:rPr lang="ru-RU" sz="4800" i="1" dirty="0" smtClean="0"/>
              <a:t> глаза разбежались, </a:t>
            </a:r>
          </a:p>
          <a:p>
            <a:r>
              <a:rPr lang="ru-RU" sz="4800" i="1" dirty="0" smtClean="0"/>
              <a:t>куры не клюют</a:t>
            </a:r>
            <a:endParaRPr lang="ru-RU" sz="4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7000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000100" y="857232"/>
            <a:ext cx="742955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Сказка «Красная шапочка».</a:t>
            </a:r>
          </a:p>
          <a:p>
            <a:endParaRPr lang="ru-RU" dirty="0" smtClean="0"/>
          </a:p>
          <a:p>
            <a:r>
              <a:rPr lang="ru-RU" dirty="0" smtClean="0"/>
              <a:t>	Жила- была Красная Шапочка. Ох и трудолюбивая была эта  девочка- весь день </a:t>
            </a:r>
            <a:r>
              <a:rPr lang="ru-RU" b="1" i="1" dirty="0" smtClean="0"/>
              <a:t>крутилась как белка в колесе</a:t>
            </a:r>
            <a:r>
              <a:rPr lang="ru-RU" dirty="0" smtClean="0"/>
              <a:t>. Мама у неё добрая была, но держала девочку </a:t>
            </a:r>
            <a:r>
              <a:rPr lang="ru-RU" b="1" i="1" dirty="0" smtClean="0"/>
              <a:t>в ежовых рукавицах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Девочка часто ходила по лесу одна, а волк за ней следил, как </a:t>
            </a:r>
            <a:r>
              <a:rPr lang="ru-RU" b="1" i="1" dirty="0" smtClean="0"/>
              <a:t>на часах стоял</a:t>
            </a:r>
            <a:r>
              <a:rPr lang="ru-RU" dirty="0" smtClean="0"/>
              <a:t>. Разбойник он был, постоянно </a:t>
            </a:r>
            <a:r>
              <a:rPr lang="ru-RU" b="1" i="1" dirty="0" smtClean="0"/>
              <a:t>вставлял людям палки в колёса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Однажды, узнав, что Красная Шапочка собирается к бабушке, примчался первым. Подбежал к двери, уставился на неё, </a:t>
            </a:r>
            <a:r>
              <a:rPr lang="ru-RU" b="1" i="1" dirty="0" smtClean="0"/>
              <a:t>как баран на новые</a:t>
            </a:r>
            <a:r>
              <a:rPr lang="ru-RU" dirty="0" smtClean="0"/>
              <a:t> </a:t>
            </a:r>
            <a:r>
              <a:rPr lang="ru-RU" b="1" i="1" dirty="0" smtClean="0"/>
              <a:t>ворота</a:t>
            </a:r>
            <a:r>
              <a:rPr lang="ru-RU" dirty="0" smtClean="0"/>
              <a:t>, зашёл и съел бабушку. Улёгся в её кровать и думал, что </a:t>
            </a:r>
            <a:r>
              <a:rPr lang="ru-RU" b="1" i="1" dirty="0" smtClean="0"/>
              <a:t>весь мир у него на ладони.</a:t>
            </a:r>
            <a:endParaRPr lang="ru-RU" dirty="0" smtClean="0"/>
          </a:p>
          <a:p>
            <a:r>
              <a:rPr lang="ru-RU" b="1" i="1" dirty="0" smtClean="0"/>
              <a:t> </a:t>
            </a:r>
            <a:r>
              <a:rPr lang="ru-RU" dirty="0" smtClean="0"/>
              <a:t>Но не тут-то было. Пришла Красная Шапочка, привела охотников. Они взяли волка </a:t>
            </a:r>
            <a:r>
              <a:rPr lang="ru-RU" b="1" i="1" dirty="0" smtClean="0"/>
              <a:t>как быка за рога</a:t>
            </a:r>
            <a:r>
              <a:rPr lang="ru-RU" dirty="0" smtClean="0"/>
              <a:t>, распороли ему брюхо, набили в него камней, </a:t>
            </a:r>
            <a:r>
              <a:rPr lang="ru-RU" b="1" i="1" dirty="0" smtClean="0"/>
              <a:t>как селёдок в бочку.</a:t>
            </a:r>
            <a:r>
              <a:rPr lang="ru-RU" dirty="0" smtClean="0"/>
              <a:t> И стал волк </a:t>
            </a:r>
            <a:r>
              <a:rPr lang="ru-RU" b="1" i="1" dirty="0" smtClean="0"/>
              <a:t>лить крокодиловы слёзы</a:t>
            </a:r>
            <a:r>
              <a:rPr lang="ru-RU" dirty="0" smtClean="0"/>
              <a:t>. Нечего на чужих старушек </a:t>
            </a:r>
            <a:r>
              <a:rPr lang="ru-RU" b="1" i="1" dirty="0" smtClean="0"/>
              <a:t>рот разевать</a:t>
            </a:r>
            <a:r>
              <a:rPr lang="ru-RU" dirty="0" smtClean="0"/>
              <a:t>. Красная Шапочка с бабушкой стали жить- поживать, а волк остался у </a:t>
            </a:r>
            <a:r>
              <a:rPr lang="ru-RU" b="1" i="1" dirty="0" smtClean="0"/>
              <a:t>разбитого корыта.</a:t>
            </a:r>
            <a:endParaRPr lang="ru-RU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0"/>
            <a:ext cx="9358346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5786" y="1714487"/>
          <a:ext cx="7786740" cy="4214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5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5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2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r>
                        <a:rPr lang="ru-RU" dirty="0" smtClean="0"/>
                        <a:t>не покладая рук,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 всех ног,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двух шагах,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r>
                        <a:rPr lang="ru-RU" dirty="0" smtClean="0"/>
                        <a:t>засучив рукава,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сломя голову,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рукой подать,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r>
                        <a:rPr lang="ru-RU" dirty="0" smtClean="0"/>
                        <a:t>не жалея сил,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что есть духу,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рукой подать,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9607">
                <a:tc>
                  <a:txBody>
                    <a:bodyPr/>
                    <a:lstStyle/>
                    <a:p>
                      <a:r>
                        <a:rPr lang="ru-RU" dirty="0" smtClean="0"/>
                        <a:t>до седьмого пота,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 всю прыть,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9607">
                <a:tc>
                  <a:txBody>
                    <a:bodyPr/>
                    <a:lstStyle/>
                    <a:p>
                      <a:r>
                        <a:rPr lang="ru-RU" dirty="0" smtClean="0"/>
                        <a:t>в поте лица.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только пятки засверкали,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960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мчаться на всех парусах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85786" y="285728"/>
            <a:ext cx="771530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Подбери значение для данных групп фразеологизмов</a:t>
            </a:r>
            <a:endParaRPr lang="ru-RU" sz="32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32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1357290" y="2000240"/>
            <a:ext cx="70009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/>
          </a:p>
          <a:p>
            <a:r>
              <a:rPr lang="ru-RU" sz="2800" dirty="0" smtClean="0"/>
              <a:t>Продолжите:  </a:t>
            </a:r>
            <a:r>
              <a:rPr lang="ru-RU" sz="3200" i="1" dirty="0" smtClean="0"/>
              <a:t>как снег на голову-</a:t>
            </a:r>
            <a:r>
              <a:rPr lang="ru-RU" sz="2800" dirty="0" smtClean="0"/>
              <a:t>                      </a:t>
            </a:r>
            <a:r>
              <a:rPr lang="ru-RU" sz="3200" i="1" dirty="0" smtClean="0"/>
              <a:t>клевать носом-</a:t>
            </a:r>
            <a:endParaRPr lang="ru-RU" sz="3200" dirty="0" smtClean="0"/>
          </a:p>
          <a:p>
            <a:r>
              <a:rPr lang="ru-RU" sz="3200" i="1" dirty="0" smtClean="0"/>
              <a:t>                   бить баклуши-</a:t>
            </a:r>
            <a:endParaRPr lang="ru-RU" sz="3200" dirty="0" smtClean="0"/>
          </a:p>
          <a:p>
            <a:r>
              <a:rPr lang="ru-RU" sz="3200" i="1" dirty="0" smtClean="0"/>
              <a:t>                   вылететь из  головы-</a:t>
            </a:r>
            <a:endParaRPr lang="ru-RU" sz="3200" dirty="0" smtClean="0"/>
          </a:p>
          <a:p>
            <a:r>
              <a:rPr lang="ru-RU" sz="3200" i="1" dirty="0" smtClean="0"/>
              <a:t>                   повесить нос-</a:t>
            </a:r>
            <a:endParaRPr lang="ru-RU" sz="3200" dirty="0" smtClean="0"/>
          </a:p>
          <a:p>
            <a:r>
              <a:rPr lang="ru-RU" sz="3200" i="1" dirty="0" smtClean="0"/>
              <a:t>                   в час по чайной ложке-</a:t>
            </a:r>
            <a:endParaRPr lang="ru-RU" sz="3200" dirty="0" smtClean="0"/>
          </a:p>
          <a:p>
            <a:r>
              <a:rPr lang="ru-RU" sz="3200" i="1" dirty="0" smtClean="0"/>
              <a:t>                   как две капли воды-</a:t>
            </a:r>
            <a:endParaRPr lang="ru-RU" sz="32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500042"/>
            <a:ext cx="764386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«Назови одним словом»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571604" y="2071678"/>
            <a:ext cx="685804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r>
              <a:rPr lang="ru-RU" sz="2800" i="1" dirty="0" smtClean="0"/>
              <a:t>Как снег на голову- (внезапно)</a:t>
            </a:r>
          </a:p>
          <a:p>
            <a:r>
              <a:rPr lang="ru-RU" sz="2800" i="1" dirty="0" smtClean="0"/>
              <a:t>Клевать носом-  (дремать, спать)</a:t>
            </a:r>
            <a:endParaRPr lang="ru-RU" sz="2800" dirty="0" smtClean="0"/>
          </a:p>
          <a:p>
            <a:r>
              <a:rPr lang="ru-RU" sz="2800" i="1" dirty="0" smtClean="0"/>
              <a:t>Бить баклуши- (бездельничать)</a:t>
            </a:r>
            <a:endParaRPr lang="ru-RU" sz="2800" dirty="0" smtClean="0"/>
          </a:p>
          <a:p>
            <a:r>
              <a:rPr lang="ru-RU" sz="2800" i="1" dirty="0" smtClean="0"/>
              <a:t>Вылететь из головы-(забыть)</a:t>
            </a:r>
            <a:endParaRPr lang="ru-RU" sz="2800" dirty="0" smtClean="0"/>
          </a:p>
          <a:p>
            <a:r>
              <a:rPr lang="ru-RU" sz="2800" i="1" dirty="0" smtClean="0"/>
              <a:t>Повесить нос- (грустить, расстраиваться)</a:t>
            </a:r>
            <a:endParaRPr lang="ru-RU" sz="2800" dirty="0" smtClean="0"/>
          </a:p>
          <a:p>
            <a:r>
              <a:rPr lang="ru-RU" sz="2800" i="1" dirty="0" smtClean="0"/>
              <a:t>В час по чайной ложке- (медленно)</a:t>
            </a:r>
            <a:endParaRPr lang="ru-RU" sz="2800" dirty="0" smtClean="0"/>
          </a:p>
          <a:p>
            <a:r>
              <a:rPr lang="ru-RU" sz="2800" i="1" dirty="0" smtClean="0"/>
              <a:t>Как две капли воды- (похоже) </a:t>
            </a:r>
            <a:endParaRPr lang="ru-RU" sz="28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500042"/>
            <a:ext cx="757242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«Назови одним словом»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9" y="0"/>
            <a:ext cx="45005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428596" y="1857364"/>
            <a:ext cx="392909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u="sng" dirty="0" smtClean="0"/>
          </a:p>
          <a:p>
            <a:r>
              <a:rPr lang="ru-RU" sz="2000" b="1" dirty="0" smtClean="0"/>
              <a:t>1.Разграфите лист сначала вдоль, а затем поперек.</a:t>
            </a:r>
            <a:br>
              <a:rPr lang="ru-RU" sz="2000" b="1" dirty="0" smtClean="0"/>
            </a:br>
            <a:r>
              <a:rPr lang="ru-RU" sz="2000" b="1" dirty="0" smtClean="0"/>
              <a:t>2.Путешественники изъездили вдоль и поперек все Зауралье.</a:t>
            </a:r>
            <a:br>
              <a:rPr lang="ru-RU" sz="2000" b="1" dirty="0" smtClean="0"/>
            </a:br>
            <a:r>
              <a:rPr lang="ru-RU" sz="2000" b="1" dirty="0" smtClean="0"/>
              <a:t>3.Отец не находил себе места от волнения.</a:t>
            </a:r>
            <a:br>
              <a:rPr lang="ru-RU" sz="2000" b="1" dirty="0" smtClean="0"/>
            </a:br>
            <a:r>
              <a:rPr lang="ru-RU" sz="2000" b="1" dirty="0" smtClean="0"/>
              <a:t>4.Я  не нашел себе места и стал в проходе.</a:t>
            </a:r>
            <a:br>
              <a:rPr lang="ru-RU" sz="2000" b="1" dirty="0" smtClean="0"/>
            </a:br>
            <a:r>
              <a:rPr lang="ru-RU" sz="2000" b="1" dirty="0" smtClean="0"/>
              <a:t>5.Эта деревня не за горами, а вон за тем лесом.</a:t>
            </a:r>
            <a:br>
              <a:rPr lang="ru-RU" sz="2000" b="1" dirty="0" smtClean="0"/>
            </a:br>
            <a:r>
              <a:rPr lang="ru-RU" sz="2000" b="1" dirty="0" smtClean="0"/>
              <a:t>6.Весна уже не за горами.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72066" y="2000240"/>
            <a:ext cx="392909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1.Не разгибая спины, поднимите руки повыше вверх. </a:t>
            </a:r>
            <a:br>
              <a:rPr lang="ru-RU" sz="2000" b="1" dirty="0" smtClean="0"/>
            </a:br>
            <a:r>
              <a:rPr lang="ru-RU" sz="2000" b="1" dirty="0" smtClean="0"/>
              <a:t>2.Они трудились не разгибая спины до самого вечера.</a:t>
            </a:r>
            <a:br>
              <a:rPr lang="ru-RU" sz="2000" b="1" dirty="0" smtClean="0"/>
            </a:br>
            <a:r>
              <a:rPr lang="ru-RU" sz="2000" b="1" dirty="0" smtClean="0"/>
              <a:t>3.В двух словах изложите вашу просьбу.</a:t>
            </a:r>
            <a:br>
              <a:rPr lang="ru-RU" sz="2000" b="1" dirty="0" smtClean="0"/>
            </a:br>
            <a:r>
              <a:rPr lang="ru-RU" sz="2000" b="1" dirty="0" smtClean="0"/>
              <a:t>4.В двух словах он допустил три ошибки.</a:t>
            </a:r>
            <a:br>
              <a:rPr lang="ru-RU" sz="2000" b="1" dirty="0" smtClean="0"/>
            </a:br>
            <a:r>
              <a:rPr lang="ru-RU" sz="2000" b="1" dirty="0" smtClean="0"/>
              <a:t>5.Ни днем, ни ночью гости не приехали.</a:t>
            </a:r>
            <a:br>
              <a:rPr lang="ru-RU" sz="2000" b="1" dirty="0" smtClean="0"/>
            </a:br>
            <a:r>
              <a:rPr lang="ru-RU" sz="2000" b="1" dirty="0" smtClean="0"/>
              <a:t>6.Нам не давали покоя ни днем ни ночью.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85984" y="500042"/>
            <a:ext cx="22860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285728"/>
            <a:ext cx="38576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u="sng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 вариант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57752" y="357166"/>
            <a:ext cx="39290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u="sng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2 вариант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1472" y="1357299"/>
            <a:ext cx="80010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/>
              <a:t>   Назовите предложения с фразеологическими оборотами</a:t>
            </a:r>
            <a:endParaRPr lang="ru-RU" sz="20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863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500034" y="928670"/>
            <a:ext cx="378621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 </a:t>
            </a:r>
            <a:r>
              <a:rPr lang="ru-RU" sz="2800" b="1" dirty="0" smtClean="0"/>
              <a:t>вдоль и поперек  -</a:t>
            </a:r>
            <a:r>
              <a:rPr lang="ru-RU" sz="2800" dirty="0" smtClean="0"/>
              <a:t> </a:t>
            </a:r>
            <a:r>
              <a:rPr lang="ru-RU" sz="2800" dirty="0"/>
              <a:t>п</a:t>
            </a:r>
            <a:r>
              <a:rPr lang="ru-RU" sz="2800" dirty="0" smtClean="0"/>
              <a:t>овсюду; в разных направлениях;</a:t>
            </a:r>
          </a:p>
          <a:p>
            <a:r>
              <a:rPr lang="ru-RU" sz="2800" dirty="0" smtClean="0"/>
              <a:t> </a:t>
            </a:r>
            <a:r>
              <a:rPr lang="ru-RU" sz="2800" b="1" dirty="0" smtClean="0"/>
              <a:t>не находил себе места  - </a:t>
            </a:r>
            <a:r>
              <a:rPr lang="ru-RU" sz="2800" dirty="0" smtClean="0"/>
              <a:t>маялся,</a:t>
            </a:r>
          </a:p>
          <a:p>
            <a:r>
              <a:rPr lang="ru-RU" sz="2800" dirty="0" smtClean="0"/>
              <a:t>испытывал сильное беспокойство, чувствовал себя очень неловко </a:t>
            </a:r>
          </a:p>
          <a:p>
            <a:r>
              <a:rPr lang="ru-RU" sz="2800" b="1" dirty="0" smtClean="0"/>
              <a:t> не за горами - </a:t>
            </a:r>
            <a:r>
              <a:rPr lang="ru-RU" sz="2800" dirty="0" smtClean="0"/>
              <a:t>невдалеке, рядом.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1000108"/>
            <a:ext cx="3714776" cy="4544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 </a:t>
            </a:r>
            <a:r>
              <a:rPr lang="ru-RU" sz="2800" b="1" dirty="0" smtClean="0"/>
              <a:t>не разгибая спины - </a:t>
            </a:r>
            <a:r>
              <a:rPr lang="ru-RU" sz="2800" dirty="0" smtClean="0"/>
              <a:t>без отдыха, без перерыва, долго и напряжённо;</a:t>
            </a:r>
            <a:r>
              <a:rPr lang="ru-RU" sz="2800" b="1" dirty="0" smtClean="0"/>
              <a:t> </a:t>
            </a:r>
          </a:p>
          <a:p>
            <a:r>
              <a:rPr lang="ru-RU" sz="2800" b="1" dirty="0" smtClean="0"/>
              <a:t>в двух словах- </a:t>
            </a:r>
            <a:r>
              <a:rPr lang="ru-RU" sz="2800" dirty="0" smtClean="0"/>
              <a:t>коротко и ясно</a:t>
            </a:r>
            <a:endParaRPr lang="ru-RU" sz="2800" b="1" dirty="0" smtClean="0"/>
          </a:p>
          <a:p>
            <a:r>
              <a:rPr lang="ru-RU" sz="2800" b="1" dirty="0" smtClean="0"/>
              <a:t> ни днем ни ночью- </a:t>
            </a:r>
            <a:r>
              <a:rPr lang="ru-RU" sz="2800" dirty="0" smtClean="0"/>
              <a:t>не переставая, постоянно, круглые сутки.</a:t>
            </a:r>
            <a:endParaRPr lang="ru-RU" sz="2800" dirty="0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3289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3" name="Нашивка 12"/>
          <p:cNvSpPr/>
          <p:nvPr/>
        </p:nvSpPr>
        <p:spPr>
          <a:xfrm>
            <a:off x="214282" y="1142984"/>
            <a:ext cx="214314" cy="21431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52400" y="152400"/>
            <a:ext cx="3289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5" name="Нашивка 14"/>
          <p:cNvSpPr/>
          <p:nvPr/>
        </p:nvSpPr>
        <p:spPr>
          <a:xfrm>
            <a:off x="357158" y="2428868"/>
            <a:ext cx="214314" cy="21431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428596" y="5000636"/>
            <a:ext cx="214314" cy="21431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Нашивка 16"/>
          <p:cNvSpPr/>
          <p:nvPr/>
        </p:nvSpPr>
        <p:spPr>
          <a:xfrm>
            <a:off x="4929190" y="1214422"/>
            <a:ext cx="270318" cy="28575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4929190" y="2857496"/>
            <a:ext cx="270318" cy="28575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4929190" y="3714752"/>
            <a:ext cx="270318" cy="28575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1172</TotalTime>
  <Words>835</Words>
  <Application>Microsoft Office PowerPoint</Application>
  <PresentationFormat>Экран (4:3)</PresentationFormat>
  <Paragraphs>195</Paragraphs>
  <Slides>32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0" baseType="lpstr">
      <vt:lpstr>Arial</vt:lpstr>
      <vt:lpstr>Batang</vt:lpstr>
      <vt:lpstr>Calibri</vt:lpstr>
      <vt:lpstr>Times New Roman</vt:lpstr>
      <vt:lpstr>Trebuchet MS</vt:lpstr>
      <vt:lpstr>Wingdings</vt:lpstr>
      <vt:lpstr>Wingdings 3</vt:lpstr>
      <vt:lpstr>Начальная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Romeo1994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лена</dc:creator>
  <cp:lastModifiedBy>Svitlana</cp:lastModifiedBy>
  <cp:revision>126</cp:revision>
  <dcterms:created xsi:type="dcterms:W3CDTF">2015-12-13T09:06:40Z</dcterms:created>
  <dcterms:modified xsi:type="dcterms:W3CDTF">2022-02-19T14:35:09Z</dcterms:modified>
</cp:coreProperties>
</file>