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3" r:id="rId6"/>
    <p:sldId id="260" r:id="rId7"/>
    <p:sldId id="261" r:id="rId8"/>
    <p:sldId id="266" r:id="rId9"/>
    <p:sldId id="259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77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47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22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6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35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9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60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77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47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463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06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4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61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938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208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6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108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b="1" dirty="0" err="1"/>
              <a:t>Ліна</a:t>
            </a:r>
            <a:r>
              <a:rPr lang="ru-RU" sz="3600" b="1" dirty="0"/>
              <a:t> Костенко. Коротко про </a:t>
            </a:r>
            <a:r>
              <a:rPr lang="ru-RU" sz="3600" b="1" dirty="0" err="1"/>
              <a:t>письменницю</a:t>
            </a:r>
            <a:r>
              <a:rPr lang="ru-RU" sz="3600" b="1" dirty="0"/>
              <a:t>. </a:t>
            </a:r>
            <a:r>
              <a:rPr lang="ru-RU" sz="3600" b="1" dirty="0" err="1"/>
              <a:t>Уявне</a:t>
            </a:r>
            <a:r>
              <a:rPr lang="ru-RU" sz="3600" b="1" dirty="0"/>
              <a:t>, </a:t>
            </a:r>
            <a:r>
              <a:rPr lang="ru-RU" sz="3600" b="1" dirty="0" err="1"/>
              <a:t>фантастичне</a:t>
            </a:r>
            <a:r>
              <a:rPr lang="ru-RU" sz="3600" b="1" dirty="0"/>
              <a:t> і </a:t>
            </a:r>
            <a:r>
              <a:rPr lang="ru-RU" sz="3600" b="1" dirty="0" err="1"/>
              <a:t>реальне</a:t>
            </a:r>
            <a:r>
              <a:rPr lang="ru-RU" sz="3600" b="1" dirty="0"/>
              <a:t> в </a:t>
            </a:r>
            <a:r>
              <a:rPr lang="ru-RU" sz="3600" b="1" dirty="0" err="1"/>
              <a:t>її</a:t>
            </a:r>
            <a:r>
              <a:rPr lang="ru-RU" sz="3600" b="1" dirty="0"/>
              <a:t> </a:t>
            </a:r>
            <a:r>
              <a:rPr lang="ru-RU" sz="3600" b="1" dirty="0" err="1"/>
              <a:t>поезіях</a:t>
            </a:r>
            <a:r>
              <a:rPr lang="ru-RU" sz="3600" b="1" dirty="0"/>
              <a:t>. «</a:t>
            </a:r>
            <a:r>
              <a:rPr lang="ru-RU" sz="3600" b="1" dirty="0" err="1"/>
              <a:t>Дощ</a:t>
            </a:r>
            <a:r>
              <a:rPr lang="ru-RU" sz="3600" b="1" dirty="0"/>
              <a:t> полив…» </a:t>
            </a:r>
            <a:endParaRPr lang="uk-UA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53902"/>
            <a:ext cx="7060395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3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806847"/>
            <a:ext cx="7772400" cy="1470025"/>
          </a:xfrm>
        </p:spPr>
        <p:txBody>
          <a:bodyPr>
            <a:normAutofit fontScale="90000"/>
          </a:bodyPr>
          <a:lstStyle/>
          <a:p>
            <a:pPr lvl="0" algn="r" fontAlgn="base">
              <a:spcAft>
                <a:spcPct val="0"/>
              </a:spcAft>
            </a:pPr>
            <a:r>
              <a:rPr lang="uk-UA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вибрала долю собі сама,</a:t>
            </a:r>
            <a: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що зі мною не станеться, —</a:t>
            </a:r>
            <a: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мене жодних претензій нема</a:t>
            </a:r>
            <a: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Долі — моєї обраниці.</a:t>
            </a:r>
            <a: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uk-UA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31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Л. Костенко</a:t>
            </a:r>
            <a:r>
              <a:rPr lang="uk-UA" altLang="uk-UA" sz="1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uk-UA" sz="1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52735"/>
            <a:ext cx="3615708" cy="536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98" y="2508330"/>
            <a:ext cx="5073398" cy="39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5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0"/>
            <a:ext cx="5796136" cy="6597352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624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8" r="12763"/>
          <a:stretch/>
        </p:blipFill>
        <p:spPr bwMode="auto">
          <a:xfrm>
            <a:off x="3419872" y="868796"/>
            <a:ext cx="5687218" cy="558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7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0"/>
            <a:ext cx="5796136" cy="6597352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67"/>
          <a:stretch/>
        </p:blipFill>
        <p:spPr>
          <a:xfrm>
            <a:off x="97742" y="0"/>
            <a:ext cx="152193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06737"/>
            <a:ext cx="7236296" cy="5120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188640"/>
            <a:ext cx="5760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Народилася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березня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1930 року в </a:t>
            </a:r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містечку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Ржищеві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Київщині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родині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вчителів</a:t>
            </a:r>
            <a:r>
              <a:rPr lang="ru-RU" altLang="uk-UA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125470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0"/>
            <a:ext cx="5760640" cy="2564904"/>
          </a:xfrm>
        </p:spPr>
        <p:txBody>
          <a:bodyPr>
            <a:normAutofit fontScale="85000" lnSpcReduction="10000"/>
          </a:bodyPr>
          <a:lstStyle/>
          <a:p>
            <a:r>
              <a:rPr lang="ru-RU" sz="4000" b="1" dirty="0">
                <a:solidFill>
                  <a:srgbClr val="000066"/>
                </a:solidFill>
              </a:rPr>
              <a:t>У 1936 </a:t>
            </a:r>
            <a:r>
              <a:rPr lang="ru-RU" sz="4000" b="1" dirty="0" err="1">
                <a:solidFill>
                  <a:srgbClr val="000066"/>
                </a:solidFill>
              </a:rPr>
              <a:t>році</a:t>
            </a:r>
            <a:r>
              <a:rPr lang="ru-RU" sz="4000" b="1" dirty="0">
                <a:solidFill>
                  <a:srgbClr val="000066"/>
                </a:solidFill>
              </a:rPr>
              <a:t> родина перебралась </a:t>
            </a:r>
            <a:r>
              <a:rPr lang="ru-RU" sz="4000" b="1" dirty="0" err="1">
                <a:solidFill>
                  <a:srgbClr val="000066"/>
                </a:solidFill>
              </a:rPr>
              <a:t>із</a:t>
            </a:r>
            <a:r>
              <a:rPr lang="ru-RU" sz="4000" b="1" dirty="0">
                <a:solidFill>
                  <a:srgbClr val="000066"/>
                </a:solidFill>
              </a:rPr>
              <a:t> </a:t>
            </a:r>
            <a:r>
              <a:rPr lang="ru-RU" sz="4000" b="1" dirty="0" err="1">
                <a:solidFill>
                  <a:srgbClr val="000066"/>
                </a:solidFill>
              </a:rPr>
              <a:t>Ржищева</a:t>
            </a:r>
            <a:r>
              <a:rPr lang="ru-RU" sz="4000" b="1" dirty="0">
                <a:solidFill>
                  <a:srgbClr val="000066"/>
                </a:solidFill>
              </a:rPr>
              <a:t> до </a:t>
            </a:r>
            <a:r>
              <a:rPr lang="ru-RU" sz="4000" b="1" dirty="0" err="1">
                <a:solidFill>
                  <a:srgbClr val="000066"/>
                </a:solidFill>
              </a:rPr>
              <a:t>Києва</a:t>
            </a:r>
            <a:r>
              <a:rPr lang="ru-RU" sz="4000" b="1" dirty="0">
                <a:solidFill>
                  <a:srgbClr val="000066"/>
                </a:solidFill>
              </a:rPr>
              <a:t>, де </a:t>
            </a:r>
            <a:r>
              <a:rPr lang="ru-RU" sz="4000" b="1" dirty="0" err="1" smtClean="0">
                <a:solidFill>
                  <a:srgbClr val="000066"/>
                </a:solidFill>
              </a:rPr>
              <a:t>майбутня</a:t>
            </a:r>
            <a:r>
              <a:rPr lang="ru-RU" sz="4000" b="1" dirty="0" smtClean="0">
                <a:solidFill>
                  <a:srgbClr val="000066"/>
                </a:solidFill>
              </a:rPr>
              <a:t> </a:t>
            </a:r>
            <a:r>
              <a:rPr lang="ru-RU" sz="4000" b="1" dirty="0" err="1">
                <a:solidFill>
                  <a:srgbClr val="000066"/>
                </a:solidFill>
              </a:rPr>
              <a:t>поетеса</a:t>
            </a:r>
            <a:r>
              <a:rPr lang="ru-RU" sz="4000" b="1" dirty="0">
                <a:solidFill>
                  <a:srgbClr val="000066"/>
                </a:solidFill>
              </a:rPr>
              <a:t> </a:t>
            </a:r>
            <a:r>
              <a:rPr lang="ru-RU" sz="4000" b="1" dirty="0" err="1">
                <a:solidFill>
                  <a:srgbClr val="000066"/>
                </a:solidFill>
              </a:rPr>
              <a:t>закінчила</a:t>
            </a:r>
            <a:r>
              <a:rPr lang="ru-RU" sz="4000" b="1" dirty="0">
                <a:solidFill>
                  <a:srgbClr val="000066"/>
                </a:solidFill>
              </a:rPr>
              <a:t> </a:t>
            </a:r>
            <a:r>
              <a:rPr lang="ru-RU" sz="4000" b="1" dirty="0" err="1">
                <a:solidFill>
                  <a:srgbClr val="000066"/>
                </a:solidFill>
              </a:rPr>
              <a:t>середню</a:t>
            </a:r>
            <a:r>
              <a:rPr lang="ru-RU" sz="4000" b="1" dirty="0">
                <a:solidFill>
                  <a:srgbClr val="000066"/>
                </a:solidFill>
              </a:rPr>
              <a:t> школу.</a:t>
            </a:r>
            <a:br>
              <a:rPr lang="ru-RU" sz="4000" b="1" dirty="0">
                <a:solidFill>
                  <a:srgbClr val="000066"/>
                </a:solidFill>
              </a:rPr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67"/>
          <a:stretch/>
        </p:blipFill>
        <p:spPr>
          <a:xfrm>
            <a:off x="97742" y="0"/>
            <a:ext cx="152193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79712" y="188640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b="1" dirty="0"/>
          </a:p>
        </p:txBody>
      </p:sp>
      <p:pic>
        <p:nvPicPr>
          <p:cNvPr id="7" name="Picture 6" descr="bvnvgtc9j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487819" y="1916832"/>
            <a:ext cx="7680529" cy="4608512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38730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4712" y="391869"/>
            <a:ext cx="4644386" cy="2952328"/>
          </a:xfrm>
        </p:spPr>
        <p:txBody>
          <a:bodyPr>
            <a:normAutofit fontScale="90000"/>
          </a:bodyPr>
          <a:lstStyle/>
          <a:p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Закінчила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Київський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педагогічний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інститут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b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</a:b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та </a:t>
            </a: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Московський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/>
            </a:r>
            <a:b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</a:br>
            <a:r>
              <a:rPr lang="ru-RU" altLang="uk-UA" sz="3600" b="1" i="1" dirty="0" err="1">
                <a:solidFill>
                  <a:srgbClr val="000080"/>
                </a:solidFill>
                <a:latin typeface="Franklin Gothic Medium" pitchFamily="34" charset="0"/>
              </a:rPr>
              <a:t>л</a:t>
            </a: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ітературний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інститут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b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</a:br>
            <a:r>
              <a:rPr lang="ru-RU" altLang="uk-UA" sz="36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ім</a:t>
            </a:r>
            <a:r>
              <a:rPr lang="ru-RU" altLang="uk-UA" sz="36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. О. М. Горького</a:t>
            </a:r>
            <a: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/>
            </a:r>
            <a:b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26" y="620688"/>
            <a:ext cx="409541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7" descr="natsionalniy-pedagogicheskiy-universitet-imeni-mdragomanova-5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23404" y="2853010"/>
            <a:ext cx="4392612" cy="381635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8676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188641"/>
            <a:ext cx="3886200" cy="6193482"/>
          </a:xfrm>
        </p:spPr>
        <p:txBody>
          <a:bodyPr>
            <a:normAutofit/>
          </a:bodyPr>
          <a:lstStyle/>
          <a:p>
            <a:pPr marL="36576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uk-UA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Друкуватися Ліна Костенко почала вже в 16 років. Вона була однією з перших і найбільш помітних у плеяді молодих українських поетів, які виступили на рубежі 50-60-х років.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lang="uk-UA" sz="2800" dirty="0"/>
          </a:p>
        </p:txBody>
      </p:sp>
      <p:pic>
        <p:nvPicPr>
          <p:cNvPr id="4" name="Рисунок 3" descr="скачанные фай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4032448" cy="619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2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20472" cy="1470025"/>
          </a:xfrm>
        </p:spPr>
        <p:txBody>
          <a:bodyPr>
            <a:normAutofit fontScale="90000"/>
          </a:bodyPr>
          <a:lstStyle/>
          <a:p>
            <a:r>
              <a:rPr lang="ru-RU" altLang="uk-UA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Творче</a:t>
            </a:r>
            <a: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надбання</a:t>
            </a:r>
            <a: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поетеси</a:t>
            </a:r>
            <a: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:</a:t>
            </a:r>
            <a:b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268760"/>
            <a:ext cx="7488832" cy="5184576"/>
          </a:xfrm>
        </p:spPr>
        <p:txBody>
          <a:bodyPr>
            <a:normAutofit fontScale="92500" lnSpcReduction="20000"/>
          </a:bodyPr>
          <a:lstStyle/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Проміння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землі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(1957)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Вітрила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(1958)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Мандрівки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серця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(1961</a:t>
            </a:r>
            <a:r>
              <a:rPr lang="ru-RU" altLang="uk-UA" sz="2800" b="1" i="1" dirty="0" smtClean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 smtClean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Над берегами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вічної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ріки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(1977)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«Маруся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Чурай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(1979)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Неповторність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(1980</a:t>
            </a:r>
            <a:r>
              <a:rPr lang="ru-RU" altLang="uk-UA" sz="2800" b="1" i="1" dirty="0" smtClean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«Сад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нетанучих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 скульптур» (1987)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Бузиновий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цар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(1987) — для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дітей</a:t>
            </a:r>
            <a:endParaRPr lang="ru-RU" altLang="uk-UA" sz="2800" b="1" i="1" dirty="0">
              <a:solidFill>
                <a:srgbClr val="000080"/>
              </a:solidFill>
              <a:latin typeface="Franklin Gothic Medium" pitchFamily="34" charset="0"/>
              <a:cs typeface="Lucida Sans Unicode" charset="0"/>
            </a:endParaRP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Вибране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» (1987)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uk-UA" sz="2800" b="1" i="1" dirty="0" smtClean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«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Берестечко» (1999, </a:t>
            </a:r>
            <a:r>
              <a:rPr lang="ru-RU" altLang="uk-UA" sz="2800" b="1" i="1" dirty="0" err="1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перевидання</a:t>
            </a:r>
            <a:r>
              <a:rPr lang="ru-RU" altLang="uk-UA" sz="2800" b="1" i="1" dirty="0">
                <a:solidFill>
                  <a:srgbClr val="000080"/>
                </a:solidFill>
                <a:latin typeface="Franklin Gothic Medium" pitchFamily="34" charset="0"/>
                <a:cs typeface="Lucida Sans Unicode" charset="0"/>
              </a:rPr>
              <a:t> 2010)</a:t>
            </a:r>
          </a:p>
          <a:p>
            <a:pPr algn="l"/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«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Гіацинтове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сонце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» (2010)</a:t>
            </a:r>
          </a:p>
          <a:p>
            <a:pPr algn="l"/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«Записки 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українського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самашедшого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» (2010)</a:t>
            </a:r>
          </a:p>
          <a:p>
            <a:pPr algn="l"/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«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Річка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Геракліта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» (2011)</a:t>
            </a:r>
          </a:p>
          <a:p>
            <a:pPr algn="l"/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«Мадонна </a:t>
            </a:r>
            <a:r>
              <a:rPr lang="ru-RU" altLang="uk-UA" sz="2800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перехресть</a:t>
            </a:r>
            <a:r>
              <a:rPr lang="ru-RU" altLang="uk-UA" sz="2800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» (2011)</a:t>
            </a:r>
          </a:p>
          <a:p>
            <a:pPr lvl="0" algn="l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altLang="uk-UA" sz="2200" b="1" i="1" dirty="0">
              <a:solidFill>
                <a:srgbClr val="000080"/>
              </a:solidFill>
              <a:latin typeface="Franklin Gothic Medium" pitchFamily="34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07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5"/>
            <a:ext cx="8604448" cy="864096"/>
          </a:xfrm>
        </p:spPr>
        <p:txBody>
          <a:bodyPr>
            <a:normAutofit fontScale="90000"/>
          </a:bodyPr>
          <a:lstStyle/>
          <a:p>
            <a:r>
              <a:rPr lang="ru-RU" altLang="uk-UA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Найпопулярніші</a:t>
            </a:r>
            <a: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книги </a:t>
            </a:r>
            <a:r>
              <a:rPr lang="ru-RU" altLang="uk-UA" b="1" i="1" u="none" dirty="0" err="1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Ліни</a:t>
            </a:r>
            <a: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  <a:t> Костенко:</a:t>
            </a:r>
            <a:br>
              <a:rPr lang="ru-RU" altLang="uk-UA" b="1" i="1" u="none" dirty="0" smtClean="0">
                <a:solidFill>
                  <a:srgbClr val="000080"/>
                </a:solidFill>
                <a:effectLst/>
                <a:latin typeface="Franklin Gothic Medium" pitchFamily="34" charset="0"/>
              </a:rPr>
            </a:br>
            <a:endParaRPr lang="uk-U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1439863" cy="178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80728"/>
            <a:ext cx="13684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0728"/>
            <a:ext cx="1260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68028"/>
            <a:ext cx="1260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61" y="2888859"/>
            <a:ext cx="1260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1" y="2924944"/>
            <a:ext cx="134302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020" y="2924943"/>
            <a:ext cx="128746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2962487"/>
            <a:ext cx="1260475" cy="17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73" y="4813182"/>
            <a:ext cx="1296988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1" y="4824294"/>
            <a:ext cx="1265237" cy="17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56195"/>
            <a:ext cx="1260475" cy="18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898" y="4824294"/>
            <a:ext cx="1350248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20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363272" cy="9361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вірша «Дощ полив…»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32859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зображення змін у природі внаслідок дощу, який її оновив і омолодив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уславлення дощу як життєдайної, цілющої сили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думка: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необхідність дощу як головної умови для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62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один з віршів Ліни Костенко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215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151</TotalTime>
  <Words>220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Franklin Gothic Medium</vt:lpstr>
      <vt:lpstr>Garamond</vt:lpstr>
      <vt:lpstr>Lucida Sans Unicode</vt:lpstr>
      <vt:lpstr>Times New Roman</vt:lpstr>
      <vt:lpstr>Натуральные материалы</vt:lpstr>
      <vt:lpstr>Ліна Костенко. Коротко про письменницю. Уявне, фантастичне і реальне в її поезіях. «Дощ полив…» </vt:lpstr>
      <vt:lpstr>Я вибрала долю собі сама,  і що зі мною не станеться, — у мене жодних претензій нема до Долі — моєї обраниці. Л. Костенко </vt:lpstr>
      <vt:lpstr>Презентация PowerPoint</vt:lpstr>
      <vt:lpstr>Презентация PowerPoint</vt:lpstr>
      <vt:lpstr>Презентация PowerPoint</vt:lpstr>
      <vt:lpstr>Закінчила Київський педагогічний інститут  та Московський літературний інститут  ім. О. М. Горького </vt:lpstr>
      <vt:lpstr>Друкуватися Ліна Костенко почала вже в 16 років. Вона була однією з перших і найбільш помітних у плеяді молодих українських поетів, які виступили на рубежі 50-60-х років. </vt:lpstr>
      <vt:lpstr>Творче надбання поетеси: </vt:lpstr>
      <vt:lpstr>Найпопулярніші книги Ліни Костенко: </vt:lpstr>
      <vt:lpstr>Аналіз вірша «Дощ полив…»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Ліна Костенко  ЖИТТЯ І ТВОРЧІСТЬ, ІДЕЯ ГЛИБОКОГО ДУХОВНОГО НАТХНЕННЯ ЛЮДИНИ, «КРИЛА»</dc:title>
  <dc:creator>Лілія</dc:creator>
  <cp:lastModifiedBy>Пользователь Windows</cp:lastModifiedBy>
  <cp:revision>20</cp:revision>
  <dcterms:created xsi:type="dcterms:W3CDTF">2021-02-15T07:25:45Z</dcterms:created>
  <dcterms:modified xsi:type="dcterms:W3CDTF">2022-02-01T17:07:29Z</dcterms:modified>
</cp:coreProperties>
</file>