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422" y="1219201"/>
            <a:ext cx="11756571" cy="5347062"/>
          </a:xfrm>
        </p:spPr>
        <p:txBody>
          <a:bodyPr/>
          <a:lstStyle/>
          <a:p>
            <a:r>
              <a:rPr lang="uk-UA" sz="4800" b="1" dirty="0" smtClean="0">
                <a:latin typeface="Georgia" panose="02040502050405020303" pitchFamily="18" charset="0"/>
              </a:rPr>
              <a:t>Колізія </a:t>
            </a:r>
            <a:br>
              <a:rPr lang="uk-UA" sz="4800" b="1" dirty="0" smtClean="0">
                <a:latin typeface="Georgia" panose="02040502050405020303" pitchFamily="18" charset="0"/>
              </a:rPr>
            </a:br>
            <a:r>
              <a:rPr lang="uk-UA" sz="4800" b="1" dirty="0" smtClean="0">
                <a:latin typeface="Georgia" panose="02040502050405020303" pitchFamily="18" charset="0"/>
              </a:rPr>
              <a:t>морального </a:t>
            </a:r>
            <a:br>
              <a:rPr lang="uk-UA" sz="4800" b="1" dirty="0" smtClean="0">
                <a:latin typeface="Georgia" panose="02040502050405020303" pitchFamily="18" charset="0"/>
              </a:rPr>
            </a:br>
            <a:r>
              <a:rPr lang="uk-UA" sz="4800" b="1" dirty="0" smtClean="0">
                <a:latin typeface="Georgia" panose="02040502050405020303" pitchFamily="18" charset="0"/>
              </a:rPr>
              <a:t>і </a:t>
            </a:r>
            <a:r>
              <a:rPr lang="uk-UA" sz="4800" b="1" dirty="0" smtClean="0">
                <a:latin typeface="Georgia" panose="02040502050405020303" pitchFamily="18" charset="0"/>
              </a:rPr>
              <a:t>національно-</a:t>
            </a:r>
            <a:r>
              <a:rPr lang="uk-UA" sz="4800" b="1" dirty="0" smtClean="0">
                <a:latin typeface="Georgia" panose="02040502050405020303" pitchFamily="18" charset="0"/>
              </a:rPr>
              <a:t/>
            </a:r>
            <a:br>
              <a:rPr lang="uk-UA" sz="4800" b="1" dirty="0" smtClean="0">
                <a:latin typeface="Georgia" panose="02040502050405020303" pitchFamily="18" charset="0"/>
              </a:rPr>
            </a:br>
            <a:r>
              <a:rPr lang="uk-UA" sz="4800" b="1" dirty="0" smtClean="0">
                <a:latin typeface="Georgia" panose="02040502050405020303" pitchFamily="18" charset="0"/>
              </a:rPr>
              <a:t>культурного вибору в образах синів Тараса Бульби</a:t>
            </a:r>
            <a:endParaRPr lang="uk-UA" sz="4800" b="1" dirty="0">
              <a:latin typeface="Georgia" panose="02040502050405020303" pitchFamily="18" charset="0"/>
            </a:endParaRPr>
          </a:p>
        </p:txBody>
      </p:sp>
      <p:pic>
        <p:nvPicPr>
          <p:cNvPr id="1028" name="Picture 4" descr="За кадром фильма «Тарас Бульба»: Почему Богдан Ступка считал эту картину  самой страшной в своей актерской карьер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589" y="95793"/>
            <a:ext cx="7350034" cy="4399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692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2995749"/>
            <a:ext cx="10326689" cy="3526970"/>
          </a:xfrm>
        </p:spPr>
        <p:txBody>
          <a:bodyPr/>
          <a:lstStyle/>
          <a:p>
            <a:r>
              <a:rPr lang="uk-UA" sz="2800" b="1" dirty="0" smtClean="0">
                <a:solidFill>
                  <a:srgbClr val="FFFF00"/>
                </a:solidFill>
                <a:latin typeface="Georgia" panose="02040502050405020303" pitchFamily="18" charset="0"/>
              </a:rPr>
              <a:t>Проблеми, порушені в повісті Миколи Гоголя «Тарас Бульба»:</a:t>
            </a:r>
            <a:r>
              <a:rPr lang="uk-UA" sz="2800" b="1" dirty="0" smtClean="0">
                <a:latin typeface="Georgia" panose="02040502050405020303" pitchFamily="18" charset="0"/>
              </a:rPr>
              <a:t/>
            </a:r>
            <a:br>
              <a:rPr lang="uk-UA" sz="2800" b="1" dirty="0" smtClean="0">
                <a:latin typeface="Georgia" panose="02040502050405020303" pitchFamily="18" charset="0"/>
              </a:rPr>
            </a:br>
            <a:r>
              <a:rPr lang="uk-UA" sz="2800" b="1" dirty="0" smtClean="0">
                <a:latin typeface="Georgia" panose="02040502050405020303" pitchFamily="18" charset="0"/>
              </a:rPr>
              <a:t>     - </a:t>
            </a:r>
            <a:r>
              <a:rPr lang="uk-UA" sz="2800" dirty="0" smtClean="0">
                <a:latin typeface="Georgia" panose="02040502050405020303" pitchFamily="18" charset="0"/>
              </a:rPr>
              <a:t>любов до батьківщини і її захисту;</a:t>
            </a:r>
            <a:br>
              <a:rPr lang="uk-UA" sz="2800" dirty="0" smtClean="0">
                <a:latin typeface="Georgia" panose="02040502050405020303" pitchFamily="18" charset="0"/>
              </a:rPr>
            </a:br>
            <a:r>
              <a:rPr lang="uk-UA" sz="2800" dirty="0" smtClean="0">
                <a:latin typeface="Georgia" panose="02040502050405020303" pitchFamily="18" charset="0"/>
              </a:rPr>
              <a:t>     - моральний вибір обов'язку і віри;</a:t>
            </a:r>
            <a:br>
              <a:rPr lang="uk-UA" sz="2800" dirty="0" smtClean="0">
                <a:latin typeface="Georgia" panose="02040502050405020303" pitchFamily="18" charset="0"/>
              </a:rPr>
            </a:br>
            <a:r>
              <a:rPr lang="uk-UA" sz="2800" dirty="0" smtClean="0">
                <a:latin typeface="Georgia" panose="02040502050405020303" pitchFamily="18" charset="0"/>
              </a:rPr>
              <a:t>     - вірність і зрада;</a:t>
            </a:r>
            <a:br>
              <a:rPr lang="uk-UA" sz="2800" dirty="0" smtClean="0">
                <a:latin typeface="Georgia" panose="02040502050405020303" pitchFamily="18" charset="0"/>
              </a:rPr>
            </a:br>
            <a:r>
              <a:rPr lang="uk-UA" sz="2800" dirty="0" smtClean="0">
                <a:latin typeface="Georgia" panose="02040502050405020303" pitchFamily="18" charset="0"/>
              </a:rPr>
              <a:t>     - батьки і діти;</a:t>
            </a:r>
            <a:br>
              <a:rPr lang="uk-UA" sz="2800" dirty="0" smtClean="0">
                <a:latin typeface="Georgia" panose="02040502050405020303" pitchFamily="18" charset="0"/>
              </a:rPr>
            </a:br>
            <a:r>
              <a:rPr lang="uk-UA" sz="2800" dirty="0" smtClean="0">
                <a:latin typeface="Georgia" panose="02040502050405020303" pitchFamily="18" charset="0"/>
              </a:rPr>
              <a:t>     - жорстокість і милосердя;</a:t>
            </a:r>
            <a:br>
              <a:rPr lang="uk-UA" sz="2800" dirty="0" smtClean="0">
                <a:latin typeface="Georgia" panose="02040502050405020303" pitchFamily="18" charset="0"/>
              </a:rPr>
            </a:br>
            <a:r>
              <a:rPr lang="uk-UA" sz="2800" dirty="0" smtClean="0">
                <a:latin typeface="Georgia" panose="02040502050405020303" pitchFamily="18" charset="0"/>
              </a:rPr>
              <a:t>     - життя і смерть.</a:t>
            </a:r>
            <a:br>
              <a:rPr lang="uk-UA" sz="2800" dirty="0" smtClean="0">
                <a:latin typeface="Georgia" panose="02040502050405020303" pitchFamily="18" charset="0"/>
              </a:rPr>
            </a:br>
            <a:endParaRPr lang="uk-UA" sz="2800" dirty="0">
              <a:latin typeface="Georgia" panose="02040502050405020303" pitchFamily="18" charset="0"/>
            </a:endParaRPr>
          </a:p>
        </p:txBody>
      </p:sp>
      <p:pic>
        <p:nvPicPr>
          <p:cNvPr id="9218" name="Picture 2" descr="Порівняння характерів Остапа й Андрія таблиця. Порівняльна характеристика  Остапа й Андрі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009" y="165463"/>
            <a:ext cx="6667500" cy="27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040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М.В.Гоголь. Повість “ТАРАС БУЛЬБА”. Ілюстрації до твору - презентація з  зарубіжної літератури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24" r="1"/>
          <a:stretch/>
        </p:blipFill>
        <p:spPr bwMode="auto">
          <a:xfrm>
            <a:off x="9265920" y="0"/>
            <a:ext cx="29260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За кадром фильма «Тарас Бульба»: Почему Богдан Ступка считал эту картину  самой страшной в своей актерской карьер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767" y="-1"/>
            <a:ext cx="9314688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297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667794"/>
            <a:ext cx="11154003" cy="1733005"/>
          </a:xfrm>
        </p:spPr>
        <p:txBody>
          <a:bodyPr/>
          <a:lstStyle/>
          <a:p>
            <a:r>
              <a:rPr lang="uk-UA" dirty="0" smtClean="0">
                <a:latin typeface="Georgia" panose="02040502050405020303" pitchFamily="18" charset="0"/>
              </a:rPr>
              <a:t>Янкель: «Він перейшов з доброї волі. Чим людина винна? Там йому краще, туди він і перейшов…»</a:t>
            </a:r>
            <a:endParaRPr lang="uk-UA" dirty="0">
              <a:latin typeface="Georgia" panose="02040502050405020303" pitchFamily="18" charset="0"/>
            </a:endParaRPr>
          </a:p>
        </p:txBody>
      </p:sp>
      <p:pic>
        <p:nvPicPr>
          <p:cNvPr id="4102" name="Picture 6" descr="Янкель из повести &quot;Тарас Бульба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177" y="0"/>
            <a:ext cx="8509272" cy="4755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290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1645920"/>
            <a:ext cx="5084129" cy="4336868"/>
          </a:xfrm>
        </p:spPr>
        <p:txBody>
          <a:bodyPr/>
          <a:lstStyle/>
          <a:p>
            <a:r>
              <a:rPr lang="uk-UA" sz="3600" dirty="0" smtClean="0">
                <a:latin typeface="Georgia" panose="02040502050405020303" pitchFamily="18" charset="0"/>
              </a:rPr>
              <a:t>Остап чесно служить вітчизні й помираючи на чужині, не осоромив рідної землі, й згадав про батька, а отже, й про батьківщину, в свій останній час…</a:t>
            </a:r>
            <a:endParaRPr lang="uk-UA" sz="3600" dirty="0">
              <a:latin typeface="Georgia" panose="02040502050405020303" pitchFamily="18" charset="0"/>
            </a:endParaRPr>
          </a:p>
        </p:txBody>
      </p:sp>
      <p:pic>
        <p:nvPicPr>
          <p:cNvPr id="5122" name="Picture 2" descr="Ким став остап з тараса бульби. Характеристика Остапа з «Тараса Бульб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855" y="0"/>
            <a:ext cx="6286500" cy="419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027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2" y="1201783"/>
            <a:ext cx="4370026" cy="5146765"/>
          </a:xfrm>
        </p:spPr>
        <p:txBody>
          <a:bodyPr/>
          <a:lstStyle/>
          <a:p>
            <a:pPr algn="ctr"/>
            <a:r>
              <a:rPr lang="uk-UA" dirty="0" smtClean="0">
                <a:latin typeface="Georgia" panose="02040502050405020303" pitchFamily="18" charset="0"/>
              </a:rPr>
              <a:t>Микола Гоголь наділяє Остапа багатирськими рисами. Він – продовжувач батьківської справи. </a:t>
            </a:r>
            <a:endParaRPr lang="uk-UA" dirty="0">
              <a:latin typeface="Georgia" panose="02040502050405020303" pitchFamily="18" charset="0"/>
            </a:endParaRPr>
          </a:p>
        </p:txBody>
      </p:sp>
      <p:pic>
        <p:nvPicPr>
          <p:cNvPr id="6146" name="Picture 2" descr="Остап Бульба | ВКонтакт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678" y="186780"/>
            <a:ext cx="4530712" cy="6161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6863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2" y="452717"/>
            <a:ext cx="4674826" cy="5817453"/>
          </a:xfrm>
        </p:spPr>
        <p:txBody>
          <a:bodyPr/>
          <a:lstStyle/>
          <a:p>
            <a:pPr algn="ctr"/>
            <a:r>
              <a:rPr lang="uk-UA" dirty="0" smtClean="0">
                <a:latin typeface="Georgia" panose="02040502050405020303" pitchFamily="18" charset="0"/>
              </a:rPr>
              <a:t>Для Остапа немає нічого дорожчого за Вітчизну, заради неї він готовий разом з усіма перенести нестерпні муки і смерть.</a:t>
            </a:r>
            <a:endParaRPr lang="uk-UA" dirty="0">
              <a:latin typeface="Georgia" panose="02040502050405020303" pitchFamily="18" charset="0"/>
            </a:endParaRPr>
          </a:p>
        </p:txBody>
      </p:sp>
      <p:pic>
        <p:nvPicPr>
          <p:cNvPr id="7170" name="Picture 2" descr="Тарас Бульба (2009) - актеры и роли - Владимир Вдовиченков -  фильмы-спектакли - Кино-Театр.Р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265" y="68897"/>
            <a:ext cx="6262178" cy="417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4994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7"/>
            <a:ext cx="10126391" cy="5817453"/>
          </a:xfrm>
        </p:spPr>
        <p:txBody>
          <a:bodyPr/>
          <a:lstStyle/>
          <a:p>
            <a:pPr algn="ctr"/>
            <a:r>
              <a:rPr lang="uk-UA" dirty="0" smtClean="0">
                <a:latin typeface="Georgia" panose="02040502050405020303" pitchFamily="18" charset="0"/>
              </a:rPr>
              <a:t>У сцені страти Остап піддається нелюдським тортурам, не втрачає мужності, знаючи, що загибель не марна.</a:t>
            </a:r>
            <a:endParaRPr lang="uk-UA" dirty="0">
              <a:latin typeface="Georgia" panose="02040502050405020303" pitchFamily="18" charset="0"/>
            </a:endParaRPr>
          </a:p>
        </p:txBody>
      </p:sp>
      <p:pic>
        <p:nvPicPr>
          <p:cNvPr id="8196" name="Picture 4" descr="Характеристика остапа портрет. Образ и характеристика Остапа из повести  «Тарас Бульба» Гоголя с цитатами. Характеристика Остапа, старшего сына  Тараса Бульб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100" y="3403145"/>
            <a:ext cx="6667500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3813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2" y="452717"/>
            <a:ext cx="5458598" cy="5817453"/>
          </a:xfrm>
        </p:spPr>
        <p:txBody>
          <a:bodyPr/>
          <a:lstStyle/>
          <a:p>
            <a:pPr algn="ctr"/>
            <a:r>
              <a:rPr lang="uk-UA" dirty="0" smtClean="0">
                <a:latin typeface="Georgia" panose="02040502050405020303" pitchFamily="18" charset="0"/>
              </a:rPr>
              <a:t>Андрій закохався в молоду польську панночку і перейшов на сторону ворогів, зрадивши батьківщину і батька, і товаришів своїх.</a:t>
            </a:r>
            <a:endParaRPr lang="uk-UA" dirty="0">
              <a:latin typeface="Georgia" panose="02040502050405020303" pitchFamily="18" charset="0"/>
            </a:endParaRPr>
          </a:p>
        </p:txBody>
      </p:sp>
      <p:pic>
        <p:nvPicPr>
          <p:cNvPr id="10242" name="Picture 2" descr="Андрий Бульба (2009) | Злодеи вики | Fand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818" y="121920"/>
            <a:ext cx="4839662" cy="6049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6914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0811" y="452717"/>
            <a:ext cx="3901439" cy="5817453"/>
          </a:xfrm>
        </p:spPr>
        <p:txBody>
          <a:bodyPr/>
          <a:lstStyle/>
          <a:p>
            <a:pPr algn="ctr"/>
            <a:r>
              <a:rPr lang="uk-UA" dirty="0" smtClean="0">
                <a:latin typeface="Georgia" panose="02040502050405020303" pitchFamily="18" charset="0"/>
              </a:rPr>
              <a:t>Ставши на шлях зради, Андрій «пропав для всього лицарства козацького»</a:t>
            </a:r>
            <a:endParaRPr lang="uk-UA" dirty="0">
              <a:latin typeface="Georgia" panose="02040502050405020303" pitchFamily="18" charset="0"/>
            </a:endParaRPr>
          </a:p>
        </p:txBody>
      </p:sp>
      <p:pic>
        <p:nvPicPr>
          <p:cNvPr id="11266" name="Picture 2" descr="Скоро в кинотеатрах: фильм &amp;quot;Тарас Бульба&amp;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4912" y="0"/>
            <a:ext cx="3810000" cy="260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Тарас Бульба (рецензия на фильм)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3" t="8072" r="5120" b="11877"/>
          <a:stretch/>
        </p:blipFill>
        <p:spPr bwMode="auto">
          <a:xfrm>
            <a:off x="470263" y="1619794"/>
            <a:ext cx="3021874" cy="4049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4509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2" y="2255519"/>
            <a:ext cx="4761912" cy="4101737"/>
          </a:xfrm>
        </p:spPr>
        <p:txBody>
          <a:bodyPr/>
          <a:lstStyle/>
          <a:p>
            <a:pPr algn="ctr"/>
            <a:r>
              <a:rPr lang="uk-UA" dirty="0" smtClean="0">
                <a:latin typeface="Georgia" panose="02040502050405020303" pitchFamily="18" charset="0"/>
              </a:rPr>
              <a:t>Образи двох братів – це два можливих людських життєвих шляхи…</a:t>
            </a:r>
            <a:endParaRPr lang="uk-UA" dirty="0">
              <a:latin typeface="Georgia" panose="02040502050405020303" pitchFamily="18" charset="0"/>
            </a:endParaRPr>
          </a:p>
        </p:txBody>
      </p:sp>
      <p:pic>
        <p:nvPicPr>
          <p:cNvPr id="1026" name="Picture 2" descr="Остап і андрий які брати вони. Порівняльна характеристика Остапа й Андрія з  повісті тарас бульба. Зовнішність молодшого си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3192" y="0"/>
            <a:ext cx="6688184" cy="4458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7006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2" y="2255519"/>
            <a:ext cx="4761912" cy="4101737"/>
          </a:xfrm>
        </p:spPr>
        <p:txBody>
          <a:bodyPr/>
          <a:lstStyle/>
          <a:p>
            <a:pPr algn="ctr"/>
            <a:r>
              <a:rPr lang="uk-UA" dirty="0" smtClean="0">
                <a:latin typeface="Georgia" panose="02040502050405020303" pitchFamily="18" charset="0"/>
              </a:rPr>
              <a:t>Це або безсмертя в ім'я народного щастя…</a:t>
            </a:r>
            <a:endParaRPr lang="uk-UA" dirty="0">
              <a:latin typeface="Georgia" panose="02040502050405020303" pitchFamily="18" charset="0"/>
            </a:endParaRPr>
          </a:p>
        </p:txBody>
      </p:sp>
      <p:pic>
        <p:nvPicPr>
          <p:cNvPr id="2050" name="Picture 2" descr="Порівняльна характеристика Остапа та Андрія з твору «Тарас Бульба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261" y="1288868"/>
            <a:ext cx="5850005" cy="4275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4286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2" y="3004457"/>
            <a:ext cx="4761912" cy="3352799"/>
          </a:xfrm>
        </p:spPr>
        <p:txBody>
          <a:bodyPr/>
          <a:lstStyle/>
          <a:p>
            <a:pPr algn="ctr"/>
            <a:r>
              <a:rPr lang="uk-UA" dirty="0" smtClean="0">
                <a:latin typeface="Georgia" panose="02040502050405020303" pitchFamily="18" charset="0"/>
              </a:rPr>
              <a:t>… або безславна смерть зрадника</a:t>
            </a:r>
            <a:endParaRPr lang="uk-UA" dirty="0">
              <a:latin typeface="Georgia" panose="02040502050405020303" pitchFamily="18" charset="0"/>
            </a:endParaRPr>
          </a:p>
        </p:txBody>
      </p:sp>
      <p:pic>
        <p:nvPicPr>
          <p:cNvPr id="3074" name="Picture 2" descr="Буктрейлер до повісті &amp;quot;Тарас Бульба &amp;quot; Миколи Гоголя - YouTu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615" y="1549808"/>
            <a:ext cx="4572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2480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7"/>
            <a:ext cx="9404723" cy="2090185"/>
          </a:xfrm>
        </p:spPr>
        <p:txBody>
          <a:bodyPr/>
          <a:lstStyle/>
          <a:p>
            <a:pPr algn="ctr"/>
            <a:r>
              <a:rPr lang="uk-UA" dirty="0" smtClean="0">
                <a:latin typeface="Georgia" panose="02040502050405020303" pitchFamily="18" charset="0"/>
              </a:rPr>
              <a:t>Вибір завжди зробити важко, особливо коли йдеться про ПОЧУТТЯ та ОБОВ</a:t>
            </a:r>
            <a:r>
              <a:rPr lang="en-US" dirty="0" smtClean="0">
                <a:latin typeface="Georgia" panose="02040502050405020303" pitchFamily="18" charset="0"/>
              </a:rPr>
              <a:t>’</a:t>
            </a:r>
            <a:r>
              <a:rPr lang="uk-UA" dirty="0" smtClean="0">
                <a:latin typeface="Georgia" panose="02040502050405020303" pitchFamily="18" charset="0"/>
              </a:rPr>
              <a:t>ЯЗОК…</a:t>
            </a:r>
            <a:endParaRPr lang="uk-UA" dirty="0">
              <a:latin typeface="Georgia" panose="02040502050405020303" pitchFamily="18" charset="0"/>
            </a:endParaRPr>
          </a:p>
        </p:txBody>
      </p:sp>
      <p:pic>
        <p:nvPicPr>
          <p:cNvPr id="4098" name="Picture 2" descr="Характеристика Андрія з повісті &amp;quot;Тарас Бульба&amp;quot; Гогол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558" y="2764970"/>
            <a:ext cx="5687876" cy="3791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00857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165463"/>
            <a:ext cx="9404723" cy="2377439"/>
          </a:xfrm>
        </p:spPr>
        <p:txBody>
          <a:bodyPr/>
          <a:lstStyle/>
          <a:p>
            <a:pPr algn="ctr"/>
            <a:r>
              <a:rPr lang="uk-UA" dirty="0" smtClean="0">
                <a:latin typeface="Georgia" panose="02040502050405020303" pitchFamily="18" charset="0"/>
              </a:rPr>
              <a:t>Однозначної відповіді на описані Гоголем питання немає і не може бути. Є над чим розмірковувати ще довго…</a:t>
            </a:r>
            <a:endParaRPr lang="uk-UA" dirty="0">
              <a:latin typeface="Georgia" panose="02040502050405020303" pitchFamily="18" charset="0"/>
            </a:endParaRPr>
          </a:p>
        </p:txBody>
      </p:sp>
      <p:pic>
        <p:nvPicPr>
          <p:cNvPr id="5122" name="Picture 2" descr="Тарас Бульба був насправді, він наш земляк! Його нащадки живуть у Ладані –  Priluki.New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263" y="2777418"/>
            <a:ext cx="6028418" cy="3958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186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5400" dirty="0" smtClean="0"/>
              <a:t>Домашнє завдання</a:t>
            </a:r>
            <a:br>
              <a:rPr lang="uk-UA" sz="5400" dirty="0" smtClean="0"/>
            </a:br>
            <a:r>
              <a:rPr lang="uk-UA" sz="5400" dirty="0" smtClean="0"/>
              <a:t/>
            </a:r>
            <a:br>
              <a:rPr lang="uk-UA" sz="5400" dirty="0" smtClean="0"/>
            </a:br>
            <a:r>
              <a:rPr lang="uk-UA" sz="5400" dirty="0" smtClean="0"/>
              <a:t>Підготуватися до контрольної роботи</a:t>
            </a:r>
            <a:endParaRPr lang="uk-UA" sz="5400" dirty="0"/>
          </a:p>
        </p:txBody>
      </p:sp>
    </p:spTree>
    <p:extLst>
      <p:ext uri="{BB962C8B-B14F-4D97-AF65-F5344CB8AC3E}">
        <p14:creationId xmlns:p14="http://schemas.microsoft.com/office/powerpoint/2010/main" val="4675949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88</TotalTime>
  <Words>212</Words>
  <Application>Microsoft Office PowerPoint</Application>
  <PresentationFormat>Широкоэкранный</PresentationFormat>
  <Paragraphs>15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Century Gothic</vt:lpstr>
      <vt:lpstr>Georgia</vt:lpstr>
      <vt:lpstr>Wingdings 3</vt:lpstr>
      <vt:lpstr>Ион</vt:lpstr>
      <vt:lpstr>Колізія  морального  і національно- культурного вибору в образах синів Тараса Бульби</vt:lpstr>
      <vt:lpstr>Проблеми, порушені в повісті Миколи Гоголя «Тарас Бульба»:      - любов до батьківщини і її захисту;      - моральний вибір обов'язку і віри;      - вірність і зрада;      - батьки і діти;      - жорстокість і милосердя;      - життя і смерть. </vt:lpstr>
      <vt:lpstr>Презентация PowerPoint</vt:lpstr>
      <vt:lpstr>Янкель: «Він перейшов з доброї волі. Чим людина винна? Там йому краще, туди він і перейшов…»</vt:lpstr>
      <vt:lpstr>Остап чесно служить вітчизні й помираючи на чужині, не осоромив рідної землі, й згадав про батька, а отже, й про батьківщину, в свій останній час…</vt:lpstr>
      <vt:lpstr>Микола Гоголь наділяє Остапа багатирськими рисами. Він – продовжувач батьківської справи. </vt:lpstr>
      <vt:lpstr>Для Остапа немає нічого дорожчого за Вітчизну, заради неї він готовий разом з усіма перенести нестерпні муки і смерть.</vt:lpstr>
      <vt:lpstr>У сцені страти Остап піддається нелюдським тортурам, не втрачає мужності, знаючи, що загибель не марна.</vt:lpstr>
      <vt:lpstr>Андрій закохався в молоду польську панночку і перейшов на сторону ворогів, зрадивши батьківщину і батька, і товаришів своїх.</vt:lpstr>
      <vt:lpstr>Ставши на шлях зради, Андрій «пропав для всього лицарства козацького»</vt:lpstr>
      <vt:lpstr>Образи двох братів – це два можливих людських життєвих шляхи…</vt:lpstr>
      <vt:lpstr>Це або безсмертя в ім'я народного щастя…</vt:lpstr>
      <vt:lpstr>… або безславна смерть зрадника</vt:lpstr>
      <vt:lpstr>Вибір завжди зробити важко, особливо коли йдеться про ПОЧУТТЯ та ОБОВ’ЯЗОК…</vt:lpstr>
      <vt:lpstr>Однозначної відповіді на описані Гоголем питання немає і не може бути. Є над чим розмірковувати ще довго…</vt:lpstr>
      <vt:lpstr>Домашнє завдання  Підготуватися до контрольної роботи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Колізія морального і національного культурного вибору в образах синів Тараса Бульби</dc:title>
  <dc:creator>Марія</dc:creator>
  <cp:lastModifiedBy>Пользователь Windows</cp:lastModifiedBy>
  <cp:revision>11</cp:revision>
  <dcterms:created xsi:type="dcterms:W3CDTF">2022-01-30T10:27:46Z</dcterms:created>
  <dcterms:modified xsi:type="dcterms:W3CDTF">2022-02-01T16:51:29Z</dcterms:modified>
</cp:coreProperties>
</file>