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6" r:id="rId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7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77565-08C5-4A24-9E84-0CA61482D128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D340-6EAA-4FA7-A52D-35546A2B250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3804079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77565-08C5-4A24-9E84-0CA61482D128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D340-6EAA-4FA7-A52D-35546A2B250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8551913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77565-08C5-4A24-9E84-0CA61482D128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D340-6EAA-4FA7-A52D-35546A2B250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0667293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77565-08C5-4A24-9E84-0CA61482D128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D340-6EAA-4FA7-A52D-35546A2B250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6604064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77565-08C5-4A24-9E84-0CA61482D128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D340-6EAA-4FA7-A52D-35546A2B250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5232404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77565-08C5-4A24-9E84-0CA61482D128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D340-6EAA-4FA7-A52D-35546A2B250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2984542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77565-08C5-4A24-9E84-0CA61482D128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D340-6EAA-4FA7-A52D-35546A2B250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7762176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77565-08C5-4A24-9E84-0CA61482D128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D340-6EAA-4FA7-A52D-35546A2B250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846866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77565-08C5-4A24-9E84-0CA61482D128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D340-6EAA-4FA7-A52D-35546A2B250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6437323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77565-08C5-4A24-9E84-0CA61482D128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D340-6EAA-4FA7-A52D-35546A2B250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8613167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77565-08C5-4A24-9E84-0CA61482D128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8D340-6EAA-4FA7-A52D-35546A2B250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7843614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77565-08C5-4A24-9E84-0CA61482D128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8D340-6EAA-4FA7-A52D-35546A2B250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983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03848" y="1052736"/>
            <a:ext cx="5614392" cy="3123778"/>
          </a:xfrm>
        </p:spPr>
        <p:txBody>
          <a:bodyPr>
            <a:normAutofit/>
          </a:bodyPr>
          <a:lstStyle/>
          <a:p>
            <a:r>
              <a:rPr lang="uk-UA" sz="5400" dirty="0" smtClean="0">
                <a:latin typeface="Monotype Corsiva" panose="03010101010201010101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Апостроф</a:t>
            </a:r>
            <a:r>
              <a:rPr lang="uk-UA" sz="5400" dirty="0" smtClean="0">
                <a:latin typeface="Monotype Corsiva" panose="03010101010201010101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. Тренувальні </a:t>
            </a:r>
            <a:r>
              <a:rPr lang="uk-UA" sz="5400" dirty="0" smtClean="0">
                <a:latin typeface="Monotype Corsiva" panose="03010101010201010101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вправи</a:t>
            </a:r>
            <a:endParaRPr lang="uk-UA" sz="5400" dirty="0">
              <a:latin typeface="Monotype Corsiva" panose="03010101010201010101" pitchFamily="66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1068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96535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88840"/>
            <a:ext cx="8229600" cy="1143000"/>
          </a:xfrm>
        </p:spPr>
        <p:txBody>
          <a:bodyPr>
            <a:noAutofit/>
          </a:bodyPr>
          <a:lstStyle/>
          <a:p>
            <a:r>
              <a:rPr lang="uk-UA" sz="6600" dirty="0" smtClean="0">
                <a:latin typeface="Monotype Corsiva" panose="03010101010201010101" pitchFamily="66" charset="0"/>
              </a:rPr>
              <a:t/>
            </a:r>
            <a:br>
              <a:rPr lang="uk-UA" sz="6600" dirty="0" smtClean="0">
                <a:latin typeface="Monotype Corsiva" panose="03010101010201010101" pitchFamily="66" charset="0"/>
              </a:rPr>
            </a:br>
            <a:r>
              <a:rPr lang="uk-UA" sz="6600" dirty="0">
                <a:latin typeface="Monotype Corsiva" panose="03010101010201010101" pitchFamily="66" charset="0"/>
              </a:rPr>
              <a:t/>
            </a:r>
            <a:br>
              <a:rPr lang="uk-UA" sz="6600" dirty="0">
                <a:latin typeface="Monotype Corsiva" panose="03010101010201010101" pitchFamily="66" charset="0"/>
              </a:rPr>
            </a:br>
            <a:r>
              <a:rPr lang="uk-UA" sz="6600" dirty="0" smtClean="0">
                <a:latin typeface="Monotype Corsiva" panose="03010101010201010101" pitchFamily="66" charset="0"/>
              </a:rPr>
              <a:t/>
            </a:r>
            <a:br>
              <a:rPr lang="uk-UA" sz="6600" dirty="0" smtClean="0">
                <a:latin typeface="Monotype Corsiva" panose="03010101010201010101" pitchFamily="66" charset="0"/>
              </a:rPr>
            </a:br>
            <a:r>
              <a:rPr lang="uk-UA" sz="6600" dirty="0" smtClean="0">
                <a:latin typeface="Monotype Corsiva" panose="03010101010201010101" pitchFamily="66" charset="0"/>
              </a:rPr>
              <a:t>Епіграф</a:t>
            </a:r>
            <a:r>
              <a:rPr lang="uk-UA" sz="6600" dirty="0">
                <a:latin typeface="Monotype Corsiva" panose="03010101010201010101" pitchFamily="66" charset="0"/>
              </a:rPr>
              <a:t>:</a:t>
            </a:r>
            <a:br>
              <a:rPr lang="uk-UA" sz="6600" dirty="0">
                <a:latin typeface="Monotype Corsiva" panose="03010101010201010101" pitchFamily="66" charset="0"/>
              </a:rPr>
            </a:br>
            <a:r>
              <a:rPr lang="uk-UA" sz="6600" dirty="0">
                <a:latin typeface="Monotype Corsiva" panose="03010101010201010101" pitchFamily="66" charset="0"/>
              </a:rPr>
              <a:t> </a:t>
            </a:r>
            <a:r>
              <a:rPr lang="uk-UA" sz="6600" i="1" dirty="0">
                <a:latin typeface="Monotype Corsiva" panose="03010101010201010101" pitchFamily="66" charset="0"/>
              </a:rPr>
              <a:t>Де</a:t>
            </a:r>
            <a:r>
              <a:rPr lang="uk-UA" sz="6600" i="1" u="sng" dirty="0">
                <a:latin typeface="Monotype Corsiva" panose="03010101010201010101" pitchFamily="66" charset="0"/>
              </a:rPr>
              <a:t>в’я</a:t>
            </a:r>
            <a:r>
              <a:rPr lang="uk-UA" sz="6600" i="1" dirty="0">
                <a:latin typeface="Monotype Corsiva" panose="03010101010201010101" pitchFamily="66" charset="0"/>
              </a:rPr>
              <a:t>ть десятих нашого щастя залежить від здоро</a:t>
            </a:r>
            <a:r>
              <a:rPr lang="uk-UA" sz="6600" i="1" u="sng" dirty="0">
                <a:latin typeface="Monotype Corsiva" panose="03010101010201010101" pitchFamily="66" charset="0"/>
              </a:rPr>
              <a:t>в’я</a:t>
            </a:r>
            <a:r>
              <a:rPr lang="uk-UA" sz="6600" i="1" dirty="0">
                <a:latin typeface="Monotype Corsiva" panose="03010101010201010101" pitchFamily="66" charset="0"/>
              </a:rPr>
              <a:t>.</a:t>
            </a:r>
            <a:r>
              <a:rPr lang="uk-UA" sz="6600" dirty="0">
                <a:latin typeface="Monotype Corsiva" panose="03010101010201010101" pitchFamily="66" charset="0"/>
              </a:rPr>
              <a:t> </a:t>
            </a:r>
            <a:r>
              <a:rPr lang="uk-UA" sz="6600" dirty="0" smtClean="0">
                <a:latin typeface="Monotype Corsiva" panose="03010101010201010101" pitchFamily="66" charset="0"/>
              </a:rPr>
              <a:t/>
            </a:r>
            <a:br>
              <a:rPr lang="uk-UA" sz="6600" dirty="0" smtClean="0">
                <a:latin typeface="Monotype Corsiva" panose="03010101010201010101" pitchFamily="66" charset="0"/>
              </a:rPr>
            </a:br>
            <a:r>
              <a:rPr lang="uk-UA" sz="6600" b="1" dirty="0" smtClean="0">
                <a:latin typeface="Monotype Corsiva" panose="03010101010201010101" pitchFamily="66" charset="0"/>
              </a:rPr>
              <a:t>(</a:t>
            </a:r>
            <a:r>
              <a:rPr lang="uk-UA" sz="6600" b="1" dirty="0">
                <a:latin typeface="Monotype Corsiva" panose="03010101010201010101" pitchFamily="66" charset="0"/>
              </a:rPr>
              <a:t>А. </a:t>
            </a:r>
            <a:r>
              <a:rPr lang="uk-UA" sz="6600" b="1" dirty="0" err="1">
                <a:latin typeface="Monotype Corsiva" panose="03010101010201010101" pitchFamily="66" charset="0"/>
              </a:rPr>
              <a:t>Шопенгауер</a:t>
            </a:r>
            <a:r>
              <a:rPr lang="uk-UA" sz="6600" b="1" dirty="0">
                <a:latin typeface="Monotype Corsiva" panose="03010101010201010101" pitchFamily="66" charset="0"/>
              </a:rPr>
              <a:t>) </a:t>
            </a:r>
            <a:r>
              <a:rPr lang="uk-UA" sz="6600" dirty="0">
                <a:latin typeface="Monotype Corsiva" panose="03010101010201010101" pitchFamily="66" charset="0"/>
              </a:rPr>
              <a:t/>
            </a:r>
            <a:br>
              <a:rPr lang="uk-UA" sz="6600" dirty="0">
                <a:latin typeface="Monotype Corsiva" panose="03010101010201010101" pitchFamily="66" charset="0"/>
              </a:rPr>
            </a:br>
            <a:endParaRPr lang="uk-UA" sz="66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4857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96535" cy="6858000"/>
          </a:xfrm>
          <a:prstGeom prst="rect">
            <a:avLst/>
          </a:prstGeom>
        </p:spPr>
      </p:pic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4000" dirty="0" smtClean="0">
                <a:latin typeface="Monotype Corsiva" panose="03010101010201010101" pitchFamily="66" charset="0"/>
              </a:rPr>
              <a:t>                      </a:t>
            </a:r>
            <a:r>
              <a:rPr lang="uk-UA" sz="4000" b="1" u="sng" dirty="0" smtClean="0">
                <a:latin typeface="Monotype Corsiva" panose="03010101010201010101" pitchFamily="66" charset="0"/>
              </a:rPr>
              <a:t>Бліц-опитування</a:t>
            </a:r>
            <a:r>
              <a:rPr lang="uk-UA" sz="4000" b="1" u="sng" dirty="0">
                <a:latin typeface="Monotype Corsiva" panose="03010101010201010101" pitchFamily="66" charset="0"/>
              </a:rPr>
              <a:t>:</a:t>
            </a:r>
          </a:p>
          <a:p>
            <a:pPr lvl="0"/>
            <a:r>
              <a:rPr lang="uk-UA" sz="4000" dirty="0">
                <a:latin typeface="Monotype Corsiva" panose="03010101010201010101" pitchFamily="66" charset="0"/>
              </a:rPr>
              <a:t>Для чого в українській мові апостроф?</a:t>
            </a:r>
          </a:p>
          <a:p>
            <a:pPr lvl="0"/>
            <a:r>
              <a:rPr lang="uk-UA" sz="4000" dirty="0">
                <a:latin typeface="Monotype Corsiva" panose="03010101010201010101" pitchFamily="66" charset="0"/>
              </a:rPr>
              <a:t>Які правила його вживання  ви знаєте?</a:t>
            </a:r>
          </a:p>
          <a:p>
            <a:pPr lvl="0"/>
            <a:r>
              <a:rPr lang="uk-UA" sz="4000" dirty="0">
                <a:latin typeface="Monotype Corsiva" panose="03010101010201010101" pitchFamily="66" charset="0"/>
              </a:rPr>
              <a:t>А коли апостроф не вживається?</a:t>
            </a:r>
          </a:p>
          <a:p>
            <a:pPr lvl="0"/>
            <a:r>
              <a:rPr lang="uk-UA" sz="4000" dirty="0">
                <a:latin typeface="Monotype Corsiva" panose="03010101010201010101" pitchFamily="66" charset="0"/>
              </a:rPr>
              <a:t>Як вимовляємо приголосний перед апострофом?</a:t>
            </a:r>
          </a:p>
          <a:p>
            <a:pPr lvl="0"/>
            <a:r>
              <a:rPr lang="uk-UA" sz="4000" dirty="0">
                <a:latin typeface="Monotype Corsiva" panose="03010101010201010101" pitchFamily="66" charset="0"/>
              </a:rPr>
              <a:t>Як вимовляємо голосний після апострофа?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924493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Місце для вмісту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9653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63781"/>
            <a:ext cx="8424936" cy="5145435"/>
          </a:xfrm>
        </p:spPr>
      </p:pic>
      <p:sp>
        <p:nvSpPr>
          <p:cNvPr id="5" name="TextBox 4"/>
          <p:cNvSpPr txBox="1"/>
          <p:nvPr/>
        </p:nvSpPr>
        <p:spPr>
          <a:xfrm>
            <a:off x="2771800" y="1720840"/>
            <a:ext cx="41764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latin typeface="Monotype Corsiva" panose="03010101010201010101" pitchFamily="66" charset="0"/>
              </a:rPr>
              <a:t>«Орфоепічна</a:t>
            </a:r>
          </a:p>
          <a:p>
            <a:r>
              <a:rPr lang="uk-UA" sz="3600" b="1" dirty="0" smtClean="0">
                <a:latin typeface="Monotype Corsiva" panose="03010101010201010101" pitchFamily="66" charset="0"/>
              </a:rPr>
              <a:t> </a:t>
            </a:r>
            <a:r>
              <a:rPr lang="uk-UA" sz="3600" b="1" dirty="0" err="1" smtClean="0">
                <a:latin typeface="Monotype Corsiva" panose="03010101010201010101" pitchFamily="66" charset="0"/>
              </a:rPr>
              <a:t>фізкульт</a:t>
            </a:r>
            <a:r>
              <a:rPr lang="uk-UA" sz="3600" b="1" dirty="0" smtClean="0">
                <a:latin typeface="Monotype Corsiva" panose="03010101010201010101" pitchFamily="66" charset="0"/>
              </a:rPr>
              <a:t>-хвилинка»: </a:t>
            </a:r>
            <a:r>
              <a:rPr lang="uk-UA" sz="3600" dirty="0" smtClean="0">
                <a:latin typeface="Monotype Corsiva" panose="03010101010201010101" pitchFamily="66" charset="0"/>
              </a:rPr>
              <a:t>не забувай правильно вимовляти звуки у словах з апострофом.</a:t>
            </a:r>
          </a:p>
          <a:p>
            <a:r>
              <a:rPr lang="uk-UA" sz="3600" dirty="0" smtClean="0">
                <a:latin typeface="Monotype Corsiva" panose="03010101010201010101" pitchFamily="66" charset="0"/>
              </a:rPr>
              <a:t>М</a:t>
            </a:r>
            <a:r>
              <a:rPr lang="en-US" sz="3600" dirty="0" smtClean="0">
                <a:latin typeface="Monotype Corsiva" panose="03010101010201010101" pitchFamily="66" charset="0"/>
              </a:rPr>
              <a:t>’</a:t>
            </a:r>
            <a:r>
              <a:rPr lang="uk-UA" sz="3600" dirty="0" smtClean="0">
                <a:latin typeface="Monotype Corsiva" panose="03010101010201010101" pitchFamily="66" charset="0"/>
              </a:rPr>
              <a:t>ЯЧ - [МЙАЧ]</a:t>
            </a:r>
            <a:endParaRPr lang="uk-UA" sz="36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7926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Місце для вмісту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96535" cy="6858000"/>
          </a:xfrm>
          <a:prstGeom prst="rect">
            <a:avLst/>
          </a:prstGeom>
        </p:spPr>
      </p:pic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30355"/>
            <a:ext cx="2304256" cy="271872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u="sng" dirty="0">
                <a:latin typeface="Monotype Corsiva" panose="03010101010201010101" pitchFamily="66" charset="0"/>
              </a:rPr>
              <a:t>«Шосе орфограм»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31840" y="1628800"/>
            <a:ext cx="601216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latin typeface="Monotype Corsiva" panose="03010101010201010101" pitchFamily="66" charset="0"/>
              </a:rPr>
              <a:t>Запишіть і поясніть правило:</a:t>
            </a:r>
          </a:p>
          <a:p>
            <a:r>
              <a:rPr lang="uk-UA" sz="3200" dirty="0" err="1" smtClean="0">
                <a:latin typeface="Monotype Corsiva" panose="03010101010201010101" pitchFamily="66" charset="0"/>
              </a:rPr>
              <a:t>Здоров</a:t>
            </a:r>
            <a:r>
              <a:rPr lang="en-US" sz="3200" dirty="0" smtClean="0">
                <a:latin typeface="Monotype Corsiva" panose="03010101010201010101" pitchFamily="66" charset="0"/>
              </a:rPr>
              <a:t>_ </a:t>
            </a:r>
            <a:r>
              <a:rPr lang="uk-UA" sz="3200" dirty="0" smtClean="0">
                <a:latin typeface="Monotype Corsiva" panose="03010101010201010101" pitchFamily="66" charset="0"/>
              </a:rPr>
              <a:t>я, </a:t>
            </a:r>
            <a:r>
              <a:rPr lang="uk-UA" sz="3200" dirty="0" err="1" smtClean="0">
                <a:latin typeface="Monotype Corsiva" panose="03010101010201010101" pitchFamily="66" charset="0"/>
              </a:rPr>
              <a:t>сузір_я</a:t>
            </a:r>
            <a:r>
              <a:rPr lang="uk-UA" sz="3200" dirty="0" smtClean="0">
                <a:latin typeface="Monotype Corsiva" panose="03010101010201010101" pitchFamily="66" charset="0"/>
              </a:rPr>
              <a:t>, </a:t>
            </a:r>
            <a:r>
              <a:rPr lang="uk-UA" sz="3200" dirty="0" err="1" smtClean="0">
                <a:latin typeface="Monotype Corsiva" panose="03010101010201010101" pitchFamily="66" charset="0"/>
              </a:rPr>
              <a:t>пів_яблука</a:t>
            </a:r>
            <a:r>
              <a:rPr lang="uk-UA" sz="3200" dirty="0" smtClean="0">
                <a:latin typeface="Monotype Corsiva" panose="03010101010201010101" pitchFamily="66" charset="0"/>
              </a:rPr>
              <a:t>, </a:t>
            </a:r>
            <a:r>
              <a:rPr lang="uk-UA" sz="3200" dirty="0" err="1" smtClean="0">
                <a:latin typeface="Monotype Corsiva" panose="03010101010201010101" pitchFamily="66" charset="0"/>
              </a:rPr>
              <a:t>реп_ях</a:t>
            </a:r>
            <a:r>
              <a:rPr lang="uk-UA" sz="3200" dirty="0" smtClean="0">
                <a:latin typeface="Monotype Corsiva" panose="03010101010201010101" pitchFamily="66" charset="0"/>
              </a:rPr>
              <a:t>, </a:t>
            </a:r>
            <a:r>
              <a:rPr lang="uk-UA" sz="3200" dirty="0" err="1" smtClean="0">
                <a:latin typeface="Monotype Corsiva" panose="03010101010201010101" pitchFamily="66" charset="0"/>
              </a:rPr>
              <a:t>св_ято</a:t>
            </a:r>
            <a:r>
              <a:rPr lang="uk-UA" sz="3200" dirty="0" smtClean="0">
                <a:latin typeface="Monotype Corsiva" panose="03010101010201010101" pitchFamily="66" charset="0"/>
              </a:rPr>
              <a:t>, </a:t>
            </a:r>
            <a:r>
              <a:rPr lang="uk-UA" sz="3200" dirty="0" err="1" smtClean="0">
                <a:latin typeface="Monotype Corsiva" panose="03010101010201010101" pitchFamily="66" charset="0"/>
              </a:rPr>
              <a:t>трав_яний</a:t>
            </a:r>
            <a:r>
              <a:rPr lang="uk-UA" sz="3200" dirty="0" smtClean="0">
                <a:latin typeface="Monotype Corsiva" panose="03010101010201010101" pitchFamily="66" charset="0"/>
              </a:rPr>
              <a:t>, </a:t>
            </a:r>
            <a:r>
              <a:rPr lang="uk-UA" sz="3200" dirty="0" err="1" smtClean="0">
                <a:latin typeface="Monotype Corsiva" panose="03010101010201010101" pitchFamily="66" charset="0"/>
              </a:rPr>
              <a:t>подвір_я</a:t>
            </a:r>
            <a:r>
              <a:rPr lang="uk-UA" sz="3200" dirty="0" smtClean="0">
                <a:latin typeface="Monotype Corsiva" panose="03010101010201010101" pitchFamily="66" charset="0"/>
              </a:rPr>
              <a:t>, </a:t>
            </a:r>
            <a:r>
              <a:rPr lang="uk-UA" sz="3200" dirty="0" err="1" smtClean="0">
                <a:latin typeface="Monotype Corsiva" panose="03010101010201010101" pitchFamily="66" charset="0"/>
              </a:rPr>
              <a:t>цв_ях</a:t>
            </a:r>
            <a:r>
              <a:rPr lang="uk-UA" sz="3200" dirty="0" smtClean="0">
                <a:latin typeface="Monotype Corsiva" panose="03010101010201010101" pitchFamily="66" charset="0"/>
              </a:rPr>
              <a:t>, </a:t>
            </a:r>
            <a:r>
              <a:rPr lang="uk-UA" sz="3200" dirty="0" err="1" smtClean="0">
                <a:latin typeface="Monotype Corsiva" panose="03010101010201010101" pitchFamily="66" charset="0"/>
              </a:rPr>
              <a:t>зав_язати</a:t>
            </a:r>
            <a:r>
              <a:rPr lang="uk-UA" sz="3200" dirty="0" smtClean="0">
                <a:latin typeface="Monotype Corsiva" panose="03010101010201010101" pitchFamily="66" charset="0"/>
              </a:rPr>
              <a:t>, </a:t>
            </a:r>
            <a:r>
              <a:rPr lang="uk-UA" sz="3200" dirty="0" err="1" smtClean="0">
                <a:latin typeface="Monotype Corsiva" panose="03010101010201010101" pitchFamily="66" charset="0"/>
              </a:rPr>
              <a:t>різдв_яний</a:t>
            </a:r>
            <a:r>
              <a:rPr lang="uk-UA" sz="3200" dirty="0" smtClean="0">
                <a:latin typeface="Monotype Corsiva" panose="03010101010201010101" pitchFamily="66" charset="0"/>
              </a:rPr>
              <a:t>, </a:t>
            </a:r>
            <a:r>
              <a:rPr lang="uk-UA" sz="3200" dirty="0" err="1" smtClean="0">
                <a:latin typeface="Monotype Corsiva" panose="03010101010201010101" pitchFamily="66" charset="0"/>
              </a:rPr>
              <a:t>м_яч</a:t>
            </a:r>
            <a:r>
              <a:rPr lang="uk-UA" sz="3200" dirty="0" smtClean="0">
                <a:latin typeface="Monotype Corsiva" panose="03010101010201010101" pitchFamily="66" charset="0"/>
              </a:rPr>
              <a:t>, </a:t>
            </a:r>
            <a:r>
              <a:rPr lang="uk-UA" sz="3200" dirty="0" err="1" smtClean="0">
                <a:latin typeface="Monotype Corsiva" panose="03010101010201010101" pitchFamily="66" charset="0"/>
              </a:rPr>
              <a:t>Лук_янівка</a:t>
            </a:r>
            <a:r>
              <a:rPr lang="uk-UA" sz="3200" dirty="0" smtClean="0">
                <a:latin typeface="Monotype Corsiva" panose="03010101010201010101" pitchFamily="66" charset="0"/>
              </a:rPr>
              <a:t>, </a:t>
            </a:r>
            <a:r>
              <a:rPr lang="uk-UA" sz="3200" dirty="0" err="1" smtClean="0">
                <a:latin typeface="Monotype Corsiva" panose="03010101010201010101" pitchFamily="66" charset="0"/>
              </a:rPr>
              <a:t>бур_як</a:t>
            </a:r>
            <a:r>
              <a:rPr lang="uk-UA" sz="3200" dirty="0" smtClean="0">
                <a:latin typeface="Monotype Corsiva" panose="03010101010201010101" pitchFamily="66" charset="0"/>
              </a:rPr>
              <a:t>, </a:t>
            </a:r>
            <a:r>
              <a:rPr lang="uk-UA" sz="3200" dirty="0" err="1" smtClean="0">
                <a:latin typeface="Monotype Corsiva" panose="03010101010201010101" pitchFamily="66" charset="0"/>
              </a:rPr>
              <a:t>прем_єра</a:t>
            </a:r>
            <a:r>
              <a:rPr lang="uk-UA" sz="3200" dirty="0" smtClean="0">
                <a:latin typeface="Monotype Corsiva" panose="03010101010201010101" pitchFamily="66" charset="0"/>
              </a:rPr>
              <a:t>, </a:t>
            </a:r>
            <a:r>
              <a:rPr lang="uk-UA" sz="3200" dirty="0" err="1" smtClean="0">
                <a:latin typeface="Monotype Corsiva" panose="03010101010201010101" pitchFamily="66" charset="0"/>
              </a:rPr>
              <a:t>пір_я</a:t>
            </a:r>
            <a:r>
              <a:rPr lang="uk-UA" sz="3200" dirty="0" smtClean="0">
                <a:latin typeface="Monotype Corsiva" panose="03010101010201010101" pitchFamily="66" charset="0"/>
              </a:rPr>
              <a:t>, </a:t>
            </a:r>
            <a:r>
              <a:rPr lang="uk-UA" sz="3200" dirty="0" err="1" smtClean="0">
                <a:latin typeface="Monotype Corsiva" panose="03010101010201010101" pitchFamily="66" charset="0"/>
              </a:rPr>
              <a:t>солов_їний</a:t>
            </a:r>
            <a:r>
              <a:rPr lang="uk-UA" sz="3200" dirty="0" smtClean="0">
                <a:latin typeface="Monotype Corsiva" panose="03010101010201010101" pitchFamily="66" charset="0"/>
              </a:rPr>
              <a:t>, </a:t>
            </a:r>
            <a:r>
              <a:rPr lang="uk-UA" sz="3200" dirty="0" err="1" smtClean="0">
                <a:latin typeface="Monotype Corsiva" panose="03010101010201010101" pitchFamily="66" charset="0"/>
              </a:rPr>
              <a:t>з_явитися</a:t>
            </a:r>
            <a:r>
              <a:rPr lang="uk-UA" sz="3200" dirty="0" smtClean="0">
                <a:latin typeface="Monotype Corsiva" panose="03010101010201010101" pitchFamily="66" charset="0"/>
              </a:rPr>
              <a:t>, </a:t>
            </a:r>
            <a:r>
              <a:rPr lang="uk-UA" sz="3200" dirty="0" err="1" smtClean="0">
                <a:latin typeface="Monotype Corsiva" panose="03010101010201010101" pitchFamily="66" charset="0"/>
              </a:rPr>
              <a:t>моркв_яний</a:t>
            </a:r>
            <a:r>
              <a:rPr lang="uk-UA" sz="3200" dirty="0" smtClean="0">
                <a:latin typeface="Monotype Corsiva" panose="03010101010201010101" pitchFamily="66" charset="0"/>
              </a:rPr>
              <a:t>, </a:t>
            </a:r>
            <a:r>
              <a:rPr lang="uk-UA" sz="3200" dirty="0" err="1" smtClean="0">
                <a:latin typeface="Monotype Corsiva" panose="03010101010201010101" pitchFamily="66" charset="0"/>
              </a:rPr>
              <a:t>м_ята</a:t>
            </a:r>
            <a:r>
              <a:rPr lang="uk-UA" sz="3200" dirty="0" smtClean="0">
                <a:latin typeface="Monotype Corsiva" panose="03010101010201010101" pitchFamily="66" charset="0"/>
              </a:rPr>
              <a:t>, </a:t>
            </a:r>
            <a:r>
              <a:rPr lang="uk-UA" sz="3200" dirty="0" err="1" smtClean="0">
                <a:latin typeface="Monotype Corsiva" panose="03010101010201010101" pitchFamily="66" charset="0"/>
              </a:rPr>
              <a:t>пор_ятунок</a:t>
            </a:r>
            <a:r>
              <a:rPr lang="uk-UA" sz="3200" dirty="0" smtClean="0">
                <a:latin typeface="Monotype Corsiva" panose="03010101010201010101" pitchFamily="66" charset="0"/>
              </a:rPr>
              <a:t>, </a:t>
            </a:r>
            <a:r>
              <a:rPr lang="uk-UA" sz="3200" dirty="0" err="1" smtClean="0">
                <a:latin typeface="Monotype Corsiva" panose="03010101010201010101" pitchFamily="66" charset="0"/>
              </a:rPr>
              <a:t>від_їхати</a:t>
            </a:r>
            <a:r>
              <a:rPr lang="uk-UA" sz="3200" dirty="0" smtClean="0">
                <a:latin typeface="Monotype Corsiva" panose="03010101010201010101" pitchFamily="66" charset="0"/>
              </a:rPr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679951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96535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88641"/>
            <a:ext cx="3456384" cy="26646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28600" y="18864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sz="3600" u="sng" dirty="0">
                <a:latin typeface="Monotype Corsiva" panose="03010101010201010101" pitchFamily="66" charset="0"/>
              </a:rPr>
              <a:t>Вибірково – </a:t>
            </a:r>
            <a:r>
              <a:rPr lang="uk-UA" sz="3600" u="sng" dirty="0" smtClean="0">
                <a:latin typeface="Monotype Corsiva" panose="03010101010201010101" pitchFamily="66" charset="0"/>
              </a:rPr>
              <a:t>розподільний </a:t>
            </a:r>
            <a:br>
              <a:rPr lang="uk-UA" sz="3600" u="sng" dirty="0" smtClean="0">
                <a:latin typeface="Monotype Corsiva" panose="03010101010201010101" pitchFamily="66" charset="0"/>
              </a:rPr>
            </a:br>
            <a:r>
              <a:rPr lang="uk-UA" sz="3600" u="sng" dirty="0" smtClean="0">
                <a:latin typeface="Monotype Corsiva" panose="03010101010201010101" pitchFamily="66" charset="0"/>
              </a:rPr>
              <a:t>диктант</a:t>
            </a:r>
            <a:endParaRPr lang="uk-UA" sz="3600" u="sng" dirty="0">
              <a:latin typeface="Monotype Corsiva" panose="03010101010201010101" pitchFamily="66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525963"/>
          </a:xfrm>
        </p:spPr>
        <p:txBody>
          <a:bodyPr>
            <a:noAutofit/>
          </a:bodyPr>
          <a:lstStyle/>
          <a:p>
            <a:pPr marL="400050" lvl="1" indent="0">
              <a:spcBef>
                <a:spcPts val="0"/>
              </a:spcBef>
              <a:buNone/>
            </a:pPr>
            <a:r>
              <a:rPr lang="uk-UA" b="1" dirty="0" err="1" smtClean="0">
                <a:latin typeface="Monotype Corsiva" panose="03010101010201010101" pitchFamily="66" charset="0"/>
              </a:rPr>
              <a:t>Випишіть</a:t>
            </a:r>
            <a:r>
              <a:rPr lang="uk-UA" b="1" dirty="0" smtClean="0">
                <a:latin typeface="Monotype Corsiva" panose="03010101010201010101" pitchFamily="66" charset="0"/>
              </a:rPr>
              <a:t>  </a:t>
            </a:r>
            <a:r>
              <a:rPr lang="uk-UA" b="1" dirty="0">
                <a:latin typeface="Monotype Corsiva" panose="03010101010201010101" pitchFamily="66" charset="0"/>
              </a:rPr>
              <a:t>слова з </a:t>
            </a:r>
            <a:r>
              <a:rPr lang="uk-UA" b="1" dirty="0" smtClean="0">
                <a:latin typeface="Monotype Corsiva" panose="03010101010201010101" pitchFamily="66" charset="0"/>
              </a:rPr>
              <a:t>апострофом 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uk-UA" b="1" dirty="0" smtClean="0">
                <a:latin typeface="Monotype Corsiva" panose="03010101010201010101" pitchFamily="66" charset="0"/>
              </a:rPr>
              <a:t>в </a:t>
            </a:r>
            <a:r>
              <a:rPr lang="uk-UA" b="1" dirty="0">
                <a:latin typeface="Monotype Corsiva" panose="03010101010201010101" pitchFamily="66" charset="0"/>
              </a:rPr>
              <a:t>одну колонку, а слова, у яких </a:t>
            </a:r>
            <a:endParaRPr lang="uk-UA" b="1" dirty="0" smtClean="0">
              <a:latin typeface="Monotype Corsiva" panose="03010101010201010101" pitchFamily="66" charset="0"/>
            </a:endParaRPr>
          </a:p>
          <a:p>
            <a:pPr marL="400050" lvl="1" indent="0">
              <a:spcBef>
                <a:spcPts val="0"/>
              </a:spcBef>
              <a:buNone/>
            </a:pPr>
            <a:r>
              <a:rPr lang="uk-UA" b="1" dirty="0" smtClean="0">
                <a:latin typeface="Monotype Corsiva" panose="03010101010201010101" pitchFamily="66" charset="0"/>
              </a:rPr>
              <a:t>апостроф </a:t>
            </a:r>
            <a:r>
              <a:rPr lang="uk-UA" b="1" dirty="0">
                <a:latin typeface="Monotype Corsiva" panose="03010101010201010101" pitchFamily="66" charset="0"/>
              </a:rPr>
              <a:t>не ставиться </a:t>
            </a:r>
            <a:r>
              <a:rPr lang="uk-UA" b="1" dirty="0" smtClean="0">
                <a:latin typeface="Monotype Corsiva" panose="03010101010201010101" pitchFamily="66" charset="0"/>
              </a:rPr>
              <a:t>,– </a:t>
            </a:r>
            <a:r>
              <a:rPr lang="uk-UA" b="1" dirty="0">
                <a:latin typeface="Monotype Corsiva" panose="03010101010201010101" pitchFamily="66" charset="0"/>
              </a:rPr>
              <a:t>в другу. </a:t>
            </a:r>
          </a:p>
          <a:p>
            <a:pPr marL="0" indent="0" algn="ctr">
              <a:buNone/>
            </a:pPr>
            <a:r>
              <a:rPr lang="uk-UA" sz="2600" dirty="0" smtClean="0">
                <a:latin typeface="Monotype Corsiva" panose="03010101010201010101" pitchFamily="66" charset="0"/>
              </a:rPr>
              <a:t>«Весняний ліс»</a:t>
            </a:r>
          </a:p>
          <a:p>
            <a:pPr marL="0" indent="0">
              <a:buNone/>
            </a:pPr>
            <a:r>
              <a:rPr lang="uk-UA" sz="2600" dirty="0" smtClean="0">
                <a:latin typeface="Monotype Corsiva" panose="03010101010201010101" pitchFamily="66" charset="0"/>
              </a:rPr>
              <a:t>Як добре у лісі! Уже </a:t>
            </a:r>
            <a:r>
              <a:rPr lang="uk-UA" sz="2600" dirty="0" err="1" smtClean="0">
                <a:latin typeface="Monotype Corsiva" panose="03010101010201010101" pitchFamily="66" charset="0"/>
              </a:rPr>
              <a:t>з_явилися</a:t>
            </a:r>
            <a:r>
              <a:rPr lang="uk-UA" sz="2600" dirty="0" smtClean="0">
                <a:latin typeface="Monotype Corsiva" panose="03010101010201010101" pitchFamily="66" charset="0"/>
              </a:rPr>
              <a:t> перші квіти, всюди розлився їх </a:t>
            </a:r>
            <a:r>
              <a:rPr lang="uk-UA" sz="2600" dirty="0" err="1" smtClean="0">
                <a:latin typeface="Monotype Corsiva" panose="03010101010201010101" pitchFamily="66" charset="0"/>
              </a:rPr>
              <a:t>п_янкий</a:t>
            </a:r>
            <a:r>
              <a:rPr lang="uk-UA" sz="2600" dirty="0" smtClean="0">
                <a:latin typeface="Monotype Corsiva" panose="03010101010201010101" pitchFamily="66" charset="0"/>
              </a:rPr>
              <a:t> аромат. Навколо так зелено і </a:t>
            </a:r>
            <a:r>
              <a:rPr lang="uk-UA" sz="2600" dirty="0" err="1" smtClean="0">
                <a:latin typeface="Monotype Corsiva" panose="03010101010201010101" pitchFamily="66" charset="0"/>
              </a:rPr>
              <a:t>с_вятково</a:t>
            </a:r>
            <a:r>
              <a:rPr lang="uk-UA" sz="2600" dirty="0" smtClean="0">
                <a:latin typeface="Monotype Corsiva" panose="03010101010201010101" pitchFamily="66" charset="0"/>
              </a:rPr>
              <a:t>! Чути </a:t>
            </a:r>
            <a:r>
              <a:rPr lang="uk-UA" sz="2600" dirty="0" err="1" smtClean="0">
                <a:latin typeface="Monotype Corsiva" panose="03010101010201010101" pitchFamily="66" charset="0"/>
              </a:rPr>
              <a:t>солов_їні</a:t>
            </a:r>
            <a:r>
              <a:rPr lang="uk-UA" sz="2600" dirty="0" smtClean="0">
                <a:latin typeface="Monotype Corsiva" panose="03010101010201010101" pitchFamily="66" charset="0"/>
              </a:rPr>
              <a:t> співи. Здається, кожен </a:t>
            </a:r>
            <a:r>
              <a:rPr lang="uk-UA" sz="2600" dirty="0" err="1" smtClean="0">
                <a:latin typeface="Monotype Corsiva" panose="03010101010201010101" pitchFamily="66" charset="0"/>
              </a:rPr>
              <a:t>бур_янець</a:t>
            </a:r>
            <a:r>
              <a:rPr lang="uk-UA" sz="2600" dirty="0" smtClean="0">
                <a:latin typeface="Monotype Corsiva" panose="03010101010201010101" pitchFamily="66" charset="0"/>
              </a:rPr>
              <a:t> радіє весні. Але </a:t>
            </a:r>
            <a:r>
              <a:rPr lang="uk-UA" sz="2600" dirty="0" err="1" smtClean="0">
                <a:latin typeface="Monotype Corsiva" panose="03010101010201010101" pitchFamily="66" charset="0"/>
              </a:rPr>
              <a:t>пам_ятай</a:t>
            </a:r>
            <a:r>
              <a:rPr lang="uk-UA" sz="2600" dirty="0" smtClean="0">
                <a:latin typeface="Monotype Corsiva" panose="03010101010201010101" pitchFamily="66" charset="0"/>
              </a:rPr>
              <a:t> : ліс – не місце для ігор з вогнем. </a:t>
            </a:r>
            <a:r>
              <a:rPr lang="uk-UA" sz="2600" dirty="0" err="1" smtClean="0">
                <a:latin typeface="Monotype Corsiva" panose="03010101010201010101" pitchFamily="66" charset="0"/>
              </a:rPr>
              <a:t>Полум_я</a:t>
            </a:r>
            <a:r>
              <a:rPr lang="uk-UA" sz="2600" dirty="0" smtClean="0">
                <a:latin typeface="Monotype Corsiva" panose="03010101010201010101" pitchFamily="66" charset="0"/>
              </a:rPr>
              <a:t> може пошкодити дерева і кущі, викликати пожежу.  Ми тут – лише гості. Тож не лякай лісових мешканців, навіть маленького </a:t>
            </a:r>
            <a:r>
              <a:rPr lang="uk-UA" sz="2600" dirty="0" err="1" smtClean="0">
                <a:latin typeface="Monotype Corsiva" panose="03010101010201010101" pitchFamily="66" charset="0"/>
              </a:rPr>
              <a:t>черв_ячка</a:t>
            </a:r>
            <a:r>
              <a:rPr lang="uk-UA" sz="2600" dirty="0" smtClean="0">
                <a:latin typeface="Monotype Corsiva" panose="03010101010201010101" pitchFamily="66" charset="0"/>
              </a:rPr>
              <a:t>. Якщо насмітив – </a:t>
            </a:r>
            <a:r>
              <a:rPr lang="uk-UA" sz="2600" dirty="0" err="1" smtClean="0">
                <a:latin typeface="Monotype Corsiva" panose="03010101010201010101" pitchFamily="66" charset="0"/>
              </a:rPr>
              <a:t>прибери</a:t>
            </a:r>
            <a:r>
              <a:rPr lang="uk-UA" sz="2600" dirty="0" smtClean="0">
                <a:latin typeface="Monotype Corsiva" panose="03010101010201010101" pitchFamily="66" charset="0"/>
              </a:rPr>
              <a:t> сміття у свій рюкзак. Бережімо ліс, адже він – запорука людського </a:t>
            </a:r>
            <a:r>
              <a:rPr lang="uk-UA" sz="2600" dirty="0" err="1" smtClean="0">
                <a:latin typeface="Monotype Corsiva" panose="03010101010201010101" pitchFamily="66" charset="0"/>
              </a:rPr>
              <a:t>здоров_я</a:t>
            </a:r>
            <a:r>
              <a:rPr lang="uk-UA" sz="2600" dirty="0" smtClean="0">
                <a:latin typeface="Monotype Corsiva" panose="03010101010201010101" pitchFamily="66" charset="0"/>
              </a:rPr>
              <a:t>!</a:t>
            </a:r>
          </a:p>
          <a:p>
            <a:endParaRPr lang="uk-UA" sz="26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7424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9653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b="1" i="1" u="sng" dirty="0" smtClean="0">
                <a:latin typeface="Monotype Corsiva" panose="03010101010201010101" pitchFamily="66" charset="0"/>
              </a:rPr>
              <a:t/>
            </a:r>
            <a:br>
              <a:rPr lang="uk-UA" b="1" i="1" u="sng" dirty="0" smtClean="0">
                <a:latin typeface="Monotype Corsiva" panose="03010101010201010101" pitchFamily="66" charset="0"/>
              </a:rPr>
            </a:br>
            <a:r>
              <a:rPr lang="uk-UA" b="1" i="1" u="sng" dirty="0" smtClean="0">
                <a:latin typeface="Monotype Corsiva" panose="03010101010201010101" pitchFamily="66" charset="0"/>
              </a:rPr>
              <a:t>Домашнє завдання :</a:t>
            </a:r>
            <a:r>
              <a:rPr lang="uk-UA" dirty="0" smtClean="0">
                <a:latin typeface="Monotype Corsiva" panose="03010101010201010101" pitchFamily="66" charset="0"/>
              </a:rPr>
              <a:t/>
            </a:r>
            <a:br>
              <a:rPr lang="uk-UA" dirty="0" smtClean="0">
                <a:latin typeface="Monotype Corsiva" panose="03010101010201010101" pitchFamily="66" charset="0"/>
              </a:rPr>
            </a:br>
            <a:endParaRPr lang="uk-UA" dirty="0">
              <a:latin typeface="Monotype Corsiva" panose="03010101010201010101" pitchFamily="66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4800" dirty="0" err="1" smtClean="0">
                <a:latin typeface="Monotype Corsiva" panose="03010101010201010101" pitchFamily="66" charset="0"/>
              </a:rPr>
              <a:t>Скласти</a:t>
            </a:r>
            <a:r>
              <a:rPr lang="ru-RU" sz="4800" dirty="0" smtClean="0">
                <a:latin typeface="Monotype Corsiva" panose="03010101010201010101" pitchFamily="66" charset="0"/>
              </a:rPr>
              <a:t> </a:t>
            </a:r>
            <a:r>
              <a:rPr lang="ru-RU" sz="4800" dirty="0">
                <a:latin typeface="Monotype Corsiva" panose="03010101010201010101" pitchFamily="66" charset="0"/>
              </a:rPr>
              <a:t>5 </a:t>
            </a:r>
            <a:r>
              <a:rPr lang="ru-RU" sz="4800" dirty="0" err="1">
                <a:latin typeface="Monotype Corsiva" panose="03010101010201010101" pitchFamily="66" charset="0"/>
              </a:rPr>
              <a:t>речень</a:t>
            </a:r>
            <a:r>
              <a:rPr lang="ru-RU" sz="4800" dirty="0">
                <a:latin typeface="Monotype Corsiva" panose="03010101010201010101" pitchFamily="66" charset="0"/>
              </a:rPr>
              <a:t>, </a:t>
            </a:r>
            <a:r>
              <a:rPr lang="ru-RU" sz="4800" dirty="0" err="1">
                <a:latin typeface="Monotype Corsiva" panose="03010101010201010101" pitchFamily="66" charset="0"/>
              </a:rPr>
              <a:t>використовуючи</a:t>
            </a:r>
            <a:r>
              <a:rPr lang="ru-RU" sz="4800" dirty="0">
                <a:latin typeface="Monotype Corsiva" panose="03010101010201010101" pitchFamily="66" charset="0"/>
              </a:rPr>
              <a:t> слова з апострофом. </a:t>
            </a:r>
            <a:endParaRPr lang="uk-UA" sz="4800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uk-UA" sz="4800" dirty="0">
                <a:latin typeface="Monotype Corsiva" panose="03010101010201010101" pitchFamily="66" charset="0"/>
              </a:rPr>
              <a:t> </a:t>
            </a:r>
          </a:p>
          <a:p>
            <a:pPr marL="0" indent="0">
              <a:buNone/>
            </a:pPr>
            <a:r>
              <a:rPr lang="uk-UA" sz="4800" dirty="0">
                <a:latin typeface="Monotype Corsiva" panose="03010101010201010101" pitchFamily="66" charset="0"/>
              </a:rPr>
              <a:t> </a:t>
            </a:r>
          </a:p>
          <a:p>
            <a:pPr marL="0" indent="0">
              <a:buNone/>
            </a:pPr>
            <a:r>
              <a:rPr lang="uk-UA" sz="1400" dirty="0"/>
              <a:t> </a:t>
            </a:r>
          </a:p>
          <a:p>
            <a:pPr marL="0" indent="0">
              <a:buNone/>
            </a:pPr>
            <a:r>
              <a:rPr lang="uk-UA" sz="1400" dirty="0"/>
              <a:t> </a:t>
            </a:r>
          </a:p>
          <a:p>
            <a:pPr marL="0" indent="0">
              <a:buNone/>
            </a:pPr>
            <a:r>
              <a:rPr lang="uk-UA" sz="1400" dirty="0"/>
              <a:t> </a:t>
            </a:r>
          </a:p>
          <a:p>
            <a:endParaRPr lang="uk-UA" sz="1400" dirty="0"/>
          </a:p>
        </p:txBody>
      </p:sp>
    </p:spTree>
    <p:extLst>
      <p:ext uri="{BB962C8B-B14F-4D97-AF65-F5344CB8AC3E}">
        <p14:creationId xmlns:p14="http://schemas.microsoft.com/office/powerpoint/2010/main" val="38034705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240</Words>
  <Application>Microsoft Office PowerPoint</Application>
  <PresentationFormat>Экран (4:3)</PresentationFormat>
  <Paragraphs>27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Arial Unicode MS</vt:lpstr>
      <vt:lpstr>Calibri</vt:lpstr>
      <vt:lpstr>Monotype Corsiva</vt:lpstr>
      <vt:lpstr>Тема Office</vt:lpstr>
      <vt:lpstr>Апостроф. Тренувальні вправи</vt:lpstr>
      <vt:lpstr>   Епіграф:  Дев’ять десятих нашого щастя залежить від здоров’я.  (А. Шопенгауер)  </vt:lpstr>
      <vt:lpstr>Презентация PowerPoint</vt:lpstr>
      <vt:lpstr>Презентация PowerPoint</vt:lpstr>
      <vt:lpstr>«Шосе орфограм»</vt:lpstr>
      <vt:lpstr>Вибірково – розподільний  диктант</vt:lpstr>
      <vt:lpstr> Домашнє завдання : 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до уроку  «Апостроф. Тренувальні вправи»</dc:title>
  <dc:creator>Sereda</dc:creator>
  <cp:lastModifiedBy>Пользователь Windows</cp:lastModifiedBy>
  <cp:revision>11</cp:revision>
  <dcterms:created xsi:type="dcterms:W3CDTF">2018-07-10T12:14:59Z</dcterms:created>
  <dcterms:modified xsi:type="dcterms:W3CDTF">2022-02-01T15:41:26Z</dcterms:modified>
</cp:coreProperties>
</file>