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234" y="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DAC8C-96E1-4BD5-95B2-B8890F1C6E19}" type="datetimeFigureOut">
              <a:rPr lang="uk-UA" smtClean="0"/>
              <a:pPr/>
              <a:t>15.02.2022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03FAC-AAE4-4F7E-AA3A-E64B87C28C6F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DAC8C-96E1-4BD5-95B2-B8890F1C6E19}" type="datetimeFigureOut">
              <a:rPr lang="uk-UA" smtClean="0"/>
              <a:pPr/>
              <a:t>15.02.2022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03FAC-AAE4-4F7E-AA3A-E64B87C28C6F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DAC8C-96E1-4BD5-95B2-B8890F1C6E19}" type="datetimeFigureOut">
              <a:rPr lang="uk-UA" smtClean="0"/>
              <a:pPr/>
              <a:t>15.02.2022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03FAC-AAE4-4F7E-AA3A-E64B87C28C6F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DAC8C-96E1-4BD5-95B2-B8890F1C6E19}" type="datetimeFigureOut">
              <a:rPr lang="uk-UA" smtClean="0"/>
              <a:pPr/>
              <a:t>15.02.2022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03FAC-AAE4-4F7E-AA3A-E64B87C28C6F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DAC8C-96E1-4BD5-95B2-B8890F1C6E19}" type="datetimeFigureOut">
              <a:rPr lang="uk-UA" smtClean="0"/>
              <a:pPr/>
              <a:t>15.02.2022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03FAC-AAE4-4F7E-AA3A-E64B87C28C6F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DAC8C-96E1-4BD5-95B2-B8890F1C6E19}" type="datetimeFigureOut">
              <a:rPr lang="uk-UA" smtClean="0"/>
              <a:pPr/>
              <a:t>15.02.2022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03FAC-AAE4-4F7E-AA3A-E64B87C28C6F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DAC8C-96E1-4BD5-95B2-B8890F1C6E19}" type="datetimeFigureOut">
              <a:rPr lang="uk-UA" smtClean="0"/>
              <a:pPr/>
              <a:t>15.02.2022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03FAC-AAE4-4F7E-AA3A-E64B87C28C6F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DAC8C-96E1-4BD5-95B2-B8890F1C6E19}" type="datetimeFigureOut">
              <a:rPr lang="uk-UA" smtClean="0"/>
              <a:pPr/>
              <a:t>15.02.2022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03FAC-AAE4-4F7E-AA3A-E64B87C28C6F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DAC8C-96E1-4BD5-95B2-B8890F1C6E19}" type="datetimeFigureOut">
              <a:rPr lang="uk-UA" smtClean="0"/>
              <a:pPr/>
              <a:t>15.02.2022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03FAC-AAE4-4F7E-AA3A-E64B87C28C6F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DAC8C-96E1-4BD5-95B2-B8890F1C6E19}" type="datetimeFigureOut">
              <a:rPr lang="uk-UA" smtClean="0"/>
              <a:pPr/>
              <a:t>15.02.2022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03FAC-AAE4-4F7E-AA3A-E64B87C28C6F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DAC8C-96E1-4BD5-95B2-B8890F1C6E19}" type="datetimeFigureOut">
              <a:rPr lang="uk-UA" smtClean="0"/>
              <a:pPr/>
              <a:t>15.02.2022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03FAC-AAE4-4F7E-AA3A-E64B87C28C6F}" type="slidenum">
              <a:rPr lang="uk-UA" smtClean="0"/>
              <a:pPr/>
              <a:t>‹#›</a:t>
            </a:fld>
            <a:endParaRPr lang="uk-UA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E71DAC8C-96E1-4BD5-95B2-B8890F1C6E19}" type="datetimeFigureOut">
              <a:rPr lang="uk-UA" smtClean="0"/>
              <a:pPr/>
              <a:t>15.02.2022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EB103FAC-AAE4-4F7E-AA3A-E64B87C28C6F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 smtClean="0"/>
              <a:t>Головне й залежне слово в словосполученні</a:t>
            </a:r>
            <a:endParaRPr lang="uk-UA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11560" y="1124745"/>
            <a:ext cx="7846640" cy="1512167"/>
          </a:xfrm>
        </p:spPr>
        <p:txBody>
          <a:bodyPr/>
          <a:lstStyle/>
          <a:p>
            <a:r>
              <a:rPr lang="uk-UA" dirty="0" smtClean="0"/>
              <a:t>Давайте пригадаємо</a:t>
            </a:r>
            <a:endParaRPr lang="uk-UA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259632" y="2708920"/>
            <a:ext cx="6512768" cy="2929880"/>
          </a:xfrm>
        </p:spPr>
        <p:txBody>
          <a:bodyPr/>
          <a:lstStyle/>
          <a:p>
            <a:r>
              <a:rPr lang="uk-UA" b="1" dirty="0" smtClean="0">
                <a:solidFill>
                  <a:schemeClr val="accent6">
                    <a:lumMod val="75000"/>
                  </a:schemeClr>
                </a:solidFill>
              </a:rPr>
              <a:t>Синтаксис - це</a:t>
            </a:r>
            <a:endParaRPr lang="uk-UA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1266" name="Picture 2" descr="Синтаксис І частина | Тест з української мови – «На Урок»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128" y="4365104"/>
            <a:ext cx="3149805" cy="22048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Синтаксис – це розділ мовознавства, що вивчає словосполучення і речення.</a:t>
            </a:r>
            <a:endParaRPr lang="uk-UA" dirty="0"/>
          </a:p>
        </p:txBody>
      </p:sp>
      <p:pic>
        <p:nvPicPr>
          <p:cNvPr id="10242" name="Picture 2" descr="Синтаксис в психодиагностике собеседника или &quot;я случайно!&quot;. Новости. Все  Тренинги .ру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9872" y="3933056"/>
            <a:ext cx="2664296" cy="266429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85800" y="1268761"/>
            <a:ext cx="7772400" cy="1440159"/>
          </a:xfrm>
        </p:spPr>
        <p:txBody>
          <a:bodyPr/>
          <a:lstStyle/>
          <a:p>
            <a:r>
              <a:rPr lang="uk-UA" dirty="0" smtClean="0"/>
              <a:t>Згадаймо!</a:t>
            </a:r>
            <a:endParaRPr lang="uk-UA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403648" y="2780928"/>
            <a:ext cx="6368752" cy="1800200"/>
          </a:xfrm>
        </p:spPr>
        <p:txBody>
          <a:bodyPr/>
          <a:lstStyle/>
          <a:p>
            <a:r>
              <a:rPr lang="uk-UA" b="1" dirty="0" smtClean="0">
                <a:solidFill>
                  <a:schemeClr val="accent6">
                    <a:lumMod val="75000"/>
                  </a:schemeClr>
                </a:solidFill>
              </a:rPr>
              <a:t>Пунктуація - це</a:t>
            </a:r>
            <a:endParaRPr lang="uk-UA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9218" name="Picture 2" descr="Практичні завдання з теми &quot;Однорідні члени речення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848" y="3501008"/>
            <a:ext cx="2863205" cy="286320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Пунктуація – це розділ мовознавства, що вивчає правила вживання розділових знаків.</a:t>
            </a:r>
            <a:endParaRPr lang="uk-UA" dirty="0"/>
          </a:p>
        </p:txBody>
      </p:sp>
      <p:pic>
        <p:nvPicPr>
          <p:cNvPr id="8194" name="Picture 2" descr="Речення. Види речень за метою висловлювання. | Тест з української мови –  «На Урок»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848" y="4077072"/>
            <a:ext cx="2462006" cy="22048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85800" y="1196753"/>
            <a:ext cx="7772400" cy="1656183"/>
          </a:xfrm>
        </p:spPr>
        <p:txBody>
          <a:bodyPr/>
          <a:lstStyle/>
          <a:p>
            <a:r>
              <a:rPr lang="uk-UA" b="1" dirty="0" smtClean="0">
                <a:solidFill>
                  <a:schemeClr val="accent6">
                    <a:lumMod val="75000"/>
                  </a:schemeClr>
                </a:solidFill>
              </a:rPr>
              <a:t>Словосполучення – це…</a:t>
            </a:r>
            <a:endParaRPr lang="uk-UA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7170" name="Picture 2" descr="Творчий зошит до теми &quot;Словосполучення. Речення&quot;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2924944"/>
            <a:ext cx="4680519" cy="330878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2304255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Словосполучення – це змістовне і граматичне поєднання декількох (двох)  повнозначних слів</a:t>
            </a:r>
            <a:endParaRPr lang="uk-UA" dirty="0"/>
          </a:p>
        </p:txBody>
      </p:sp>
      <p:pic>
        <p:nvPicPr>
          <p:cNvPr id="6146" name="Picture 2" descr="Блог учителя української мови та літератури: Повторення, узагальнення  вивченого. Словосполучення. Відмінність словосполучення від слова, його  форми й речення. Головне й залежне слово в словосполученні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2564904"/>
            <a:ext cx="5112568" cy="38344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11560" y="188641"/>
            <a:ext cx="7846640" cy="936103"/>
          </a:xfrm>
        </p:spPr>
        <p:txBody>
          <a:bodyPr/>
          <a:lstStyle/>
          <a:p>
            <a:r>
              <a:rPr lang="uk-UA" dirty="0" smtClean="0"/>
              <a:t>Вправа 1</a:t>
            </a:r>
            <a:endParaRPr lang="uk-UA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539552" y="1196752"/>
            <a:ext cx="7232848" cy="4442048"/>
          </a:xfrm>
        </p:spPr>
        <p:txBody>
          <a:bodyPr>
            <a:normAutofit lnSpcReduction="10000"/>
          </a:bodyPr>
          <a:lstStyle/>
          <a:p>
            <a:pPr algn="l"/>
            <a:r>
              <a:rPr lang="uk-UA" sz="2400" i="1" dirty="0" smtClean="0">
                <a:solidFill>
                  <a:schemeClr val="accent6">
                    <a:lumMod val="75000"/>
                  </a:schemeClr>
                </a:solidFill>
              </a:rPr>
              <a:t>У наведених словосполученнях визначте головне й залежне слово. Якщо сполука не є словосполученням, виділіть в ній службове слово.</a:t>
            </a:r>
          </a:p>
          <a:p>
            <a:pPr algn="l"/>
            <a:r>
              <a:rPr lang="uk-UA" sz="2400" dirty="0" smtClean="0">
                <a:solidFill>
                  <a:schemeClr val="tx1"/>
                </a:solidFill>
              </a:rPr>
              <a:t>Синя далечінь                          на сьомій сторінці</a:t>
            </a:r>
          </a:p>
          <a:p>
            <a:pPr algn="l"/>
            <a:r>
              <a:rPr lang="uk-UA" sz="2400" dirty="0" smtClean="0">
                <a:solidFill>
                  <a:schemeClr val="tx1"/>
                </a:solidFill>
              </a:rPr>
              <a:t>Через море                               не привітався</a:t>
            </a:r>
          </a:p>
          <a:p>
            <a:pPr algn="l"/>
            <a:r>
              <a:rPr lang="uk-UA" sz="2400" dirty="0" smtClean="0">
                <a:solidFill>
                  <a:schemeClr val="tx1"/>
                </a:solidFill>
              </a:rPr>
              <a:t>Перелетіли через море         казна-який</a:t>
            </a:r>
          </a:p>
          <a:p>
            <a:pPr algn="l"/>
            <a:r>
              <a:rPr lang="uk-UA" sz="2400" dirty="0" smtClean="0">
                <a:solidFill>
                  <a:schemeClr val="tx1"/>
                </a:solidFill>
              </a:rPr>
              <a:t>Стрибнути високо                   ні в чому</a:t>
            </a:r>
          </a:p>
          <a:p>
            <a:pPr algn="l"/>
            <a:r>
              <a:rPr lang="uk-UA" sz="2400" dirty="0" smtClean="0">
                <a:solidFill>
                  <a:schemeClr val="tx1"/>
                </a:solidFill>
              </a:rPr>
              <a:t>Читати повільно                     діяти швидко</a:t>
            </a:r>
          </a:p>
          <a:p>
            <a:pPr algn="l"/>
            <a:r>
              <a:rPr lang="uk-UA" sz="2400" dirty="0" smtClean="0">
                <a:solidFill>
                  <a:schemeClr val="tx1"/>
                </a:solidFill>
              </a:rPr>
              <a:t>У книзі                                       дякувати батькам</a:t>
            </a:r>
          </a:p>
          <a:p>
            <a:pPr algn="l"/>
            <a:r>
              <a:rPr lang="uk-UA" sz="2400" dirty="0" smtClean="0">
                <a:solidFill>
                  <a:schemeClr val="tx1"/>
                </a:solidFill>
              </a:rPr>
              <a:t>Поміж трав                              червона хустка</a:t>
            </a:r>
          </a:p>
          <a:p>
            <a:pPr algn="l"/>
            <a:r>
              <a:rPr lang="uk-UA" sz="2400" dirty="0" smtClean="0">
                <a:solidFill>
                  <a:schemeClr val="tx1"/>
                </a:solidFill>
              </a:rPr>
              <a:t>На сторінці                              сизий птах</a:t>
            </a:r>
            <a:endParaRPr lang="uk-UA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476673"/>
            <a:ext cx="7846640" cy="792087"/>
          </a:xfrm>
        </p:spPr>
        <p:txBody>
          <a:bodyPr/>
          <a:lstStyle/>
          <a:p>
            <a:r>
              <a:rPr lang="uk-UA" dirty="0" smtClean="0"/>
              <a:t>Не є словосполученням</a:t>
            </a:r>
            <a:endParaRPr lang="uk-UA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971600" y="1484784"/>
          <a:ext cx="7056784" cy="43205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28392"/>
                <a:gridCol w="3528392"/>
              </a:tblGrid>
              <a:tr h="617211">
                <a:tc>
                  <a:txBody>
                    <a:bodyPr/>
                    <a:lstStyle/>
                    <a:p>
                      <a:r>
                        <a:rPr lang="uk-UA" sz="2400" dirty="0" smtClean="0">
                          <a:solidFill>
                            <a:schemeClr val="tx1"/>
                          </a:solidFill>
                        </a:rPr>
                        <a:t>Правило</a:t>
                      </a:r>
                      <a:endParaRPr lang="uk-UA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2400" dirty="0" smtClean="0">
                          <a:solidFill>
                            <a:schemeClr val="tx1"/>
                          </a:solidFill>
                        </a:rPr>
                        <a:t>Приклад</a:t>
                      </a:r>
                      <a:endParaRPr lang="uk-UA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617211">
                <a:tc>
                  <a:txBody>
                    <a:bodyPr/>
                    <a:lstStyle/>
                    <a:p>
                      <a:r>
                        <a:rPr lang="uk-UA" sz="2400" dirty="0" smtClean="0">
                          <a:solidFill>
                            <a:schemeClr val="tx1"/>
                          </a:solidFill>
                        </a:rPr>
                        <a:t>Підмет і присудок</a:t>
                      </a:r>
                      <a:endParaRPr lang="uk-UA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2400" dirty="0" smtClean="0">
                          <a:solidFill>
                            <a:schemeClr val="tx1"/>
                          </a:solidFill>
                        </a:rPr>
                        <a:t>Дівчина вишиває</a:t>
                      </a:r>
                      <a:endParaRPr lang="uk-UA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617211">
                <a:tc>
                  <a:txBody>
                    <a:bodyPr/>
                    <a:lstStyle/>
                    <a:p>
                      <a:r>
                        <a:rPr lang="uk-UA" sz="2400" dirty="0" smtClean="0">
                          <a:solidFill>
                            <a:schemeClr val="tx1"/>
                          </a:solidFill>
                        </a:rPr>
                        <a:t>Іменник + прийменник</a:t>
                      </a:r>
                      <a:endParaRPr lang="uk-UA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2400" dirty="0" smtClean="0">
                          <a:solidFill>
                            <a:schemeClr val="tx1"/>
                          </a:solidFill>
                        </a:rPr>
                        <a:t>Під ліжком</a:t>
                      </a:r>
                      <a:endParaRPr lang="uk-UA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617211">
                <a:tc>
                  <a:txBody>
                    <a:bodyPr/>
                    <a:lstStyle/>
                    <a:p>
                      <a:r>
                        <a:rPr lang="uk-UA" sz="2400" dirty="0" smtClean="0">
                          <a:solidFill>
                            <a:schemeClr val="tx1"/>
                          </a:solidFill>
                        </a:rPr>
                        <a:t>Слова з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`</a:t>
                      </a:r>
                      <a:r>
                        <a:rPr lang="uk-UA" sz="2400" dirty="0" smtClean="0">
                          <a:solidFill>
                            <a:schemeClr val="tx1"/>
                          </a:solidFill>
                        </a:rPr>
                        <a:t>єднанні</a:t>
                      </a:r>
                      <a:r>
                        <a:rPr lang="uk-UA" sz="2400" baseline="0" dirty="0" smtClean="0">
                          <a:solidFill>
                            <a:schemeClr val="tx1"/>
                          </a:solidFill>
                        </a:rPr>
                        <a:t> сполучниками</a:t>
                      </a:r>
                      <a:endParaRPr lang="uk-UA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2400" dirty="0" smtClean="0">
                          <a:solidFill>
                            <a:schemeClr val="tx1"/>
                          </a:solidFill>
                        </a:rPr>
                        <a:t>Червоне і чорне</a:t>
                      </a:r>
                      <a:endParaRPr lang="uk-UA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617211">
                <a:tc>
                  <a:txBody>
                    <a:bodyPr/>
                    <a:lstStyle/>
                    <a:p>
                      <a:r>
                        <a:rPr lang="uk-UA" sz="2400" dirty="0" smtClean="0">
                          <a:solidFill>
                            <a:schemeClr val="tx1"/>
                          </a:solidFill>
                        </a:rPr>
                        <a:t>Фразеологізми (усталені сполучення слів)</a:t>
                      </a:r>
                      <a:endParaRPr lang="uk-UA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2400" dirty="0" smtClean="0">
                          <a:solidFill>
                            <a:schemeClr val="tx1"/>
                          </a:solidFill>
                        </a:rPr>
                        <a:t>Як кіт наплакав (МАЛО)</a:t>
                      </a:r>
                      <a:endParaRPr lang="uk-UA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617211">
                <a:tc>
                  <a:txBody>
                    <a:bodyPr/>
                    <a:lstStyle/>
                    <a:p>
                      <a:r>
                        <a:rPr lang="uk-UA" sz="2400" dirty="0" smtClean="0">
                          <a:solidFill>
                            <a:schemeClr val="tx1"/>
                          </a:solidFill>
                        </a:rPr>
                        <a:t>Складені форми</a:t>
                      </a:r>
                      <a:endParaRPr lang="uk-UA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2400" dirty="0" smtClean="0">
                          <a:solidFill>
                            <a:schemeClr val="tx1"/>
                          </a:solidFill>
                        </a:rPr>
                        <a:t>Буду жити, можна тримати</a:t>
                      </a:r>
                      <a:endParaRPr lang="uk-UA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467544" y="476673"/>
            <a:ext cx="7990656" cy="936103"/>
          </a:xfrm>
        </p:spPr>
        <p:txBody>
          <a:bodyPr/>
          <a:lstStyle/>
          <a:p>
            <a:r>
              <a:rPr lang="uk-UA" dirty="0" smtClean="0"/>
              <a:t>Домашнє завдання</a:t>
            </a:r>
            <a:endParaRPr lang="uk-UA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899592" y="1340768"/>
            <a:ext cx="6872808" cy="4298032"/>
          </a:xfrm>
        </p:spPr>
        <p:txBody>
          <a:bodyPr>
            <a:normAutofit/>
          </a:bodyPr>
          <a:lstStyle/>
          <a:p>
            <a:pPr algn="l"/>
            <a:r>
              <a:rPr lang="uk-UA" sz="2800" i="1" dirty="0" smtClean="0">
                <a:solidFill>
                  <a:schemeClr val="tx1"/>
                </a:solidFill>
              </a:rPr>
              <a:t>Виберіть із поданих сполук слів словосполучення. Запишіть їх. Від головного слова до залежного поставте питання.</a:t>
            </a:r>
          </a:p>
          <a:p>
            <a:pPr algn="l"/>
            <a:r>
              <a:rPr lang="uk-UA" sz="2400" dirty="0" smtClean="0">
                <a:solidFill>
                  <a:schemeClr val="tx1"/>
                </a:solidFill>
              </a:rPr>
              <a:t>Вишивання шовком, тато купив, не цурайтеся, красива сорочка, бити байдики, береза і клен, запашні квіти, малюнок на стіні, безпечний шлях, пекти раки.</a:t>
            </a:r>
            <a:endParaRPr lang="uk-UA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45</TotalTime>
  <Words>209</Words>
  <Application>Microsoft Office PowerPoint</Application>
  <PresentationFormat>Экран (4:3)</PresentationFormat>
  <Paragraphs>35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Волна</vt:lpstr>
      <vt:lpstr>Головне й залежне слово в словосполученні</vt:lpstr>
      <vt:lpstr>Давайте пригадаємо</vt:lpstr>
      <vt:lpstr>Синтаксис – це розділ мовознавства, що вивчає словосполучення і речення.</vt:lpstr>
      <vt:lpstr>Згадаймо!</vt:lpstr>
      <vt:lpstr>Пунктуація – це розділ мовознавства, що вивчає правила вживання розділових знаків.</vt:lpstr>
      <vt:lpstr>Словосполучення – це…</vt:lpstr>
      <vt:lpstr>Словосполучення – це змістовне і граматичне поєднання декількох (двох)  повнозначних слів</vt:lpstr>
      <vt:lpstr>Вправа 1</vt:lpstr>
      <vt:lpstr>Не є словосполученням</vt:lpstr>
      <vt:lpstr>Домашнє завдання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Головне й залежне слово в словосполученні</dc:title>
  <dc:creator>User-PC</dc:creator>
  <cp:lastModifiedBy>TPCUSer</cp:lastModifiedBy>
  <cp:revision>7</cp:revision>
  <dcterms:created xsi:type="dcterms:W3CDTF">2021-01-13T06:34:39Z</dcterms:created>
  <dcterms:modified xsi:type="dcterms:W3CDTF">2022-02-15T09:20:37Z</dcterms:modified>
</cp:coreProperties>
</file>