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57" r:id="rId3"/>
    <p:sldId id="259" r:id="rId4"/>
    <p:sldId id="276" r:id="rId5"/>
    <p:sldId id="282" r:id="rId6"/>
    <p:sldId id="283" r:id="rId7"/>
    <p:sldId id="273" r:id="rId8"/>
    <p:sldId id="264" r:id="rId9"/>
    <p:sldId id="265" r:id="rId10"/>
    <p:sldId id="263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9" autoAdjust="0"/>
    <p:restoredTop sz="94660"/>
  </p:normalViewPr>
  <p:slideViewPr>
    <p:cSldViewPr>
      <p:cViewPr varScale="1">
        <p:scale>
          <a:sx n="63" d="100"/>
          <a:sy n="6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5C29D1-9F61-48DC-AA88-4AAC61B9C2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768E9F-18C1-4A10-95AA-9F29ED558764}">
      <dgm:prSet/>
      <dgm:spPr/>
      <dgm:t>
        <a:bodyPr/>
        <a:lstStyle/>
        <a:p>
          <a:pPr algn="ctr" rtl="0"/>
          <a:r>
            <a:rPr lang="ru-RU" b="1" dirty="0" err="1" smtClean="0"/>
            <a:t>Скласти</a:t>
          </a:r>
          <a:r>
            <a:rPr lang="ru-RU" b="1" dirty="0" smtClean="0"/>
            <a:t> й </a:t>
          </a:r>
          <a:r>
            <a:rPr lang="ru-RU" b="1" dirty="0" err="1" smtClean="0"/>
            <a:t>записати</a:t>
          </a:r>
          <a:r>
            <a:rPr lang="ru-RU" b="1" dirty="0" smtClean="0"/>
            <a:t> </a:t>
          </a:r>
          <a:r>
            <a:rPr lang="ru-RU" b="1" dirty="0" err="1" smtClean="0"/>
            <a:t>тематичні</a:t>
          </a:r>
          <a:r>
            <a:rPr lang="ru-RU" b="1" dirty="0" smtClean="0"/>
            <a:t> </a:t>
          </a:r>
          <a:r>
            <a:rPr lang="ru-RU" b="1" dirty="0" err="1" smtClean="0"/>
            <a:t>словосполучення</a:t>
          </a:r>
          <a:r>
            <a:rPr lang="ru-RU" b="1" dirty="0" smtClean="0"/>
            <a:t> «Наша </a:t>
          </a:r>
          <a:r>
            <a:rPr lang="ru-RU" b="1" dirty="0" err="1" smtClean="0"/>
            <a:t>кра</a:t>
          </a:r>
          <a:r>
            <a:rPr lang="uk-UA" b="1" dirty="0" err="1" smtClean="0"/>
            <a:t>їна</a:t>
          </a:r>
          <a:r>
            <a:rPr lang="ru-RU" b="1" dirty="0" smtClean="0"/>
            <a:t>» за схемами</a:t>
          </a:r>
          <a:endParaRPr lang="ru-RU" dirty="0"/>
        </a:p>
      </dgm:t>
    </dgm:pt>
    <dgm:pt modelId="{F2E15F9F-3238-4469-A78C-E8802D1E1E06}" type="parTrans" cxnId="{3BAEEDAA-FA8C-4A7F-A5C5-86B95DF3EA8A}">
      <dgm:prSet/>
      <dgm:spPr/>
      <dgm:t>
        <a:bodyPr/>
        <a:lstStyle/>
        <a:p>
          <a:endParaRPr lang="ru-RU"/>
        </a:p>
      </dgm:t>
    </dgm:pt>
    <dgm:pt modelId="{A9525EDC-9145-4647-A981-8EF97D188C8A}" type="sibTrans" cxnId="{3BAEEDAA-FA8C-4A7F-A5C5-86B95DF3EA8A}">
      <dgm:prSet/>
      <dgm:spPr/>
      <dgm:t>
        <a:bodyPr/>
        <a:lstStyle/>
        <a:p>
          <a:endParaRPr lang="ru-RU"/>
        </a:p>
      </dgm:t>
    </dgm:pt>
    <dgm:pt modelId="{991101A9-1C28-4934-9F37-06F120803FB5}" type="pres">
      <dgm:prSet presAssocID="{7A5C29D1-9F61-48DC-AA88-4AAC61B9C2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FE0C05-892A-4F86-B43E-DB82435D0777}" type="pres">
      <dgm:prSet presAssocID="{3D768E9F-18C1-4A10-95AA-9F29ED5587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B3E930-B669-4699-8773-97727DD507C3}" type="presOf" srcId="{3D768E9F-18C1-4A10-95AA-9F29ED558764}" destId="{EFFE0C05-892A-4F86-B43E-DB82435D0777}" srcOrd="0" destOrd="0" presId="urn:microsoft.com/office/officeart/2005/8/layout/vList2"/>
    <dgm:cxn modelId="{A2F9A7F9-DF97-477E-A5F7-A7136724A9E7}" type="presOf" srcId="{7A5C29D1-9F61-48DC-AA88-4AAC61B9C29B}" destId="{991101A9-1C28-4934-9F37-06F120803FB5}" srcOrd="0" destOrd="0" presId="urn:microsoft.com/office/officeart/2005/8/layout/vList2"/>
    <dgm:cxn modelId="{3BAEEDAA-FA8C-4A7F-A5C5-86B95DF3EA8A}" srcId="{7A5C29D1-9F61-48DC-AA88-4AAC61B9C29B}" destId="{3D768E9F-18C1-4A10-95AA-9F29ED558764}" srcOrd="0" destOrd="0" parTransId="{F2E15F9F-3238-4469-A78C-E8802D1E1E06}" sibTransId="{A9525EDC-9145-4647-A981-8EF97D188C8A}"/>
    <dgm:cxn modelId="{BEB755F1-32C6-41D0-8DBC-BEB1017A1472}" type="presParOf" srcId="{991101A9-1C28-4934-9F37-06F120803FB5}" destId="{EFFE0C05-892A-4F86-B43E-DB82435D07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E0C05-892A-4F86-B43E-DB82435D0777}">
      <dsp:nvSpPr>
        <dsp:cNvPr id="0" name=""/>
        <dsp:cNvSpPr/>
      </dsp:nvSpPr>
      <dsp:spPr>
        <a:xfrm>
          <a:off x="0" y="124362"/>
          <a:ext cx="7558608" cy="1003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/>
            <a:t>Скласти</a:t>
          </a:r>
          <a:r>
            <a:rPr lang="ru-RU" sz="2600" b="1" kern="1200" dirty="0" smtClean="0"/>
            <a:t> й </a:t>
          </a:r>
          <a:r>
            <a:rPr lang="ru-RU" sz="2600" b="1" kern="1200" dirty="0" err="1" smtClean="0"/>
            <a:t>записати</a:t>
          </a:r>
          <a:r>
            <a:rPr lang="ru-RU" sz="2600" b="1" kern="1200" dirty="0" smtClean="0"/>
            <a:t> </a:t>
          </a:r>
          <a:r>
            <a:rPr lang="ru-RU" sz="2600" b="1" kern="1200" dirty="0" err="1" smtClean="0"/>
            <a:t>тематичні</a:t>
          </a:r>
          <a:r>
            <a:rPr lang="ru-RU" sz="2600" b="1" kern="1200" dirty="0" smtClean="0"/>
            <a:t> </a:t>
          </a:r>
          <a:r>
            <a:rPr lang="ru-RU" sz="2600" b="1" kern="1200" dirty="0" err="1" smtClean="0"/>
            <a:t>словосполучення</a:t>
          </a:r>
          <a:r>
            <a:rPr lang="ru-RU" sz="2600" b="1" kern="1200" dirty="0" smtClean="0"/>
            <a:t> «Наша </a:t>
          </a:r>
          <a:r>
            <a:rPr lang="ru-RU" sz="2600" b="1" kern="1200" dirty="0" err="1" smtClean="0"/>
            <a:t>кра</a:t>
          </a:r>
          <a:r>
            <a:rPr lang="uk-UA" sz="2600" b="1" kern="1200" dirty="0" err="1" smtClean="0"/>
            <a:t>їна</a:t>
          </a:r>
          <a:r>
            <a:rPr lang="ru-RU" sz="2600" b="1" kern="1200" dirty="0" smtClean="0"/>
            <a:t>» за схемами</a:t>
          </a:r>
          <a:endParaRPr lang="ru-RU" sz="2600" kern="1200" dirty="0"/>
        </a:p>
      </dsp:txBody>
      <dsp:txXfrm>
        <a:off x="49004" y="173366"/>
        <a:ext cx="7460600" cy="90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C4986D-6BE9-4264-908F-02DB36FD8D6C}" type="datetime1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8112"/>
            <a:ext cx="8062664" cy="1652736"/>
          </a:xfrm>
        </p:spPr>
        <p:txBody>
          <a:bodyPr>
            <a:noAutofit/>
          </a:bodyPr>
          <a:lstStyle/>
          <a:p>
            <a:pPr marL="182880" lvl="0" indent="0" algn="ctr" fontAlgn="base">
              <a:spcAft>
                <a:spcPct val="0"/>
              </a:spcAft>
              <a:buNone/>
            </a:pPr>
            <a:r>
              <a:rPr lang="uk-UA" altLang="ru-RU" sz="44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uk-UA" altLang="ru-RU" sz="4400" b="1" dirty="0" smtClean="0">
                <a:solidFill>
                  <a:srgbClr val="FF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Дієприслівниковий </a:t>
            </a:r>
            <a:r>
              <a:rPr lang="uk-UA" altLang="ru-RU" sz="4400" b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зворот. </a:t>
            </a:r>
            <a:br>
              <a:rPr lang="uk-UA" altLang="ru-RU" sz="4400" b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uk-UA" altLang="ru-RU" sz="4400" b="1" dirty="0" smtClean="0">
                <a:solidFill>
                  <a:srgbClr val="FF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uk-UA" altLang="ru-RU" sz="4400" b="1" dirty="0" smtClean="0">
                <a:solidFill>
                  <a:srgbClr val="FF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44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/>
            </a:r>
            <a:br>
              <a:rPr lang="ru-RU" altLang="ru-RU" sz="4400" b="1" dirty="0">
                <a:solidFill>
                  <a:srgbClr val="FF0000"/>
                </a:solidFill>
                <a:effectLst/>
                <a:latin typeface="Monotype Corsiva" pitchFamily="66" charset="0"/>
              </a:rPr>
            </a:br>
            <a:endParaRPr lang="ru-RU" sz="44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40"/>
            <a:ext cx="7587357" cy="4739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5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21409570"/>
              </p:ext>
            </p:extLst>
          </p:nvPr>
        </p:nvGraphicFramePr>
        <p:xfrm>
          <a:off x="899592" y="1"/>
          <a:ext cx="7558608" cy="1252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4034"/>
            <a:ext cx="8928992" cy="477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71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640960" cy="6408712"/>
          </a:xfrm>
        </p:spPr>
        <p:txBody>
          <a:bodyPr>
            <a:noAutofit/>
          </a:bodyPr>
          <a:lstStyle/>
          <a:p>
            <a:pPr algn="just"/>
            <a:r>
              <a:rPr lang="uk-UA" altLang="ru-RU" sz="2800" b="1" i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Дієприслівниковим </a:t>
            </a:r>
            <a:r>
              <a:rPr lang="uk-UA" altLang="ru-RU" sz="2800" b="1" i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зворотом 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 дієприслівник із залежними від нього </a:t>
            </a:r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словами.</a:t>
            </a:r>
          </a:p>
          <a:p>
            <a:pPr algn="just"/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У 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реченні він є обставиною й виділяється комою чи комами</a:t>
            </a:r>
            <a:r>
              <a:rPr lang="uk-UA" altLang="ru-RU" sz="2800" b="1" i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altLang="ru-RU" sz="2800" b="1" i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800" b="1" i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Дієприслівникові </a:t>
            </a:r>
            <a:r>
              <a:rPr lang="uk-UA" altLang="ru-RU" sz="2800" b="1" i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звороти-фразеологізми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що стоять після присудків-дієслів, комою не виділяються</a:t>
            </a:r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uk-UA" altLang="ru-RU" sz="28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Одиничний </a:t>
            </a:r>
            <a:r>
              <a:rPr lang="uk-UA" altLang="ru-RU" sz="28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дієприслівник 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майже завжди виділяється комами, крім випадків, коли стоїть після </a:t>
            </a:r>
            <a:r>
              <a:rPr lang="uk-UA" altLang="ru-RU" sz="2800" b="1" kern="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дієслова-присудка, </a:t>
            </a:r>
            <a:r>
              <a:rPr lang="uk-UA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 значення ОСД і відповідає на питання як? </a:t>
            </a:r>
            <a:r>
              <a:rPr lang="ru-RU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kern="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47664" y="310911"/>
            <a:ext cx="5919936" cy="836207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rgbClr val="002060"/>
                </a:solidFill>
                <a:latin typeface="Arial Narrow" panose="020B0606020202030204" pitchFamily="34" charset="0"/>
              </a:rPr>
              <a:t>Опрацювання теми</a:t>
            </a:r>
            <a:endParaRPr lang="ru-RU" sz="3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712968" cy="4680520"/>
          </a:xfrm>
        </p:spPr>
        <p:txBody>
          <a:bodyPr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реченні дієприслівниковий зворот завжди є обставиною</a:t>
            </a:r>
            <a:r>
              <a:rPr lang="uk-UA" sz="2800" dirty="0" smtClean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solidFill>
                <a:srgbClr val="4E4E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письмі дієприслівниковий зворот завжди виділяють комою або комами незалежно від його місця в реченні:</a:t>
            </a:r>
            <a:br>
              <a:rPr lang="uk-UA" sz="2800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Дністер тече, </a:t>
            </a:r>
            <a:r>
              <a:rPr lang="uk-UA" sz="2800" i="1" dirty="0">
                <a:solidFill>
                  <a:srgbClr val="76A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розштовхуючи гори</a:t>
            </a:r>
            <a: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Дністер, </a:t>
            </a:r>
            <a:r>
              <a:rPr lang="uk-UA" sz="2800" i="1" dirty="0">
                <a:solidFill>
                  <a:srgbClr val="76A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розштовхуючи гори</a:t>
            </a:r>
            <a: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i="1" dirty="0" smtClean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тече.</a:t>
            </a:r>
            <a:endParaRPr lang="uk-UA" sz="2800" dirty="0" smtClean="0">
              <a:solidFill>
                <a:srgbClr val="4E4E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uk-UA" sz="2800" i="1" dirty="0" smtClean="0">
                <a:solidFill>
                  <a:srgbClr val="76A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Розштовхуючи </a:t>
            </a:r>
            <a:r>
              <a:rPr lang="uk-UA" sz="2800" i="1" dirty="0">
                <a:solidFill>
                  <a:srgbClr val="76A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</a:t>
            </a:r>
            <a:r>
              <a:rPr lang="uk-UA" sz="2800" i="1" dirty="0">
                <a:solidFill>
                  <a:srgbClr val="4E4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Дністер тече.</a:t>
            </a:r>
            <a:endParaRPr lang="uk-UA" sz="2800" dirty="0">
              <a:solidFill>
                <a:srgbClr val="4E4E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4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2/1/2022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0"/>
            <a:ext cx="7808655" cy="1772816"/>
          </a:xfrm>
        </p:spPr>
        <p:txBody>
          <a:bodyPr/>
          <a:lstStyle/>
          <a:p>
            <a:r>
              <a:rPr lang="uk-UA" sz="3600" dirty="0" smtClean="0"/>
              <a:t>Алгоритм пошуку дієприслівникового звороту</a:t>
            </a:r>
            <a:endParaRPr lang="uk-UA" sz="36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1560" y="1556792"/>
            <a:ext cx="4884295" cy="347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4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2/1/2022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41616" cy="29745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384" y="2982189"/>
            <a:ext cx="5046352" cy="372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0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5688632" cy="1140146"/>
          </a:xfrm>
        </p:spPr>
        <p:txBody>
          <a:bodyPr/>
          <a:lstStyle/>
          <a:p>
            <a:pPr lvl="0" algn="ctr" eaLnBrk="0" fontAlgn="base" hangingPunct="0">
              <a:spcAft>
                <a:spcPct val="0"/>
              </a:spcAft>
            </a:pPr>
            <a:r>
              <a:rPr lang="uk-UA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uk-UA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uk-UA" alt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uk-UA" alt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uk-UA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Творче </a:t>
            </a:r>
            <a:r>
              <a:rPr lang="uk-UA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конструювання</a:t>
            </a:r>
            <a:r>
              <a:rPr lang="uk-UA" altLang="ru-RU" sz="2800" b="1" i="1" dirty="0">
                <a:solidFill>
                  <a:srgbClr val="C00000"/>
                </a:solidFill>
                <a:effectLst/>
                <a:latin typeface="Arial" charset="0"/>
              </a:rPr>
              <a:t/>
            </a:r>
            <a:br>
              <a:rPr lang="uk-UA" altLang="ru-RU" sz="2800" b="1" i="1" dirty="0">
                <a:solidFill>
                  <a:srgbClr val="C00000"/>
                </a:solidFill>
                <a:effectLst/>
                <a:latin typeface="Arial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8415" y="908720"/>
            <a:ext cx="7811145" cy="5112567"/>
          </a:xfrm>
        </p:spPr>
        <p:txBody>
          <a:bodyPr>
            <a:norm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uk-UA" altLang="ru-RU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uk-UA" altLang="ru-RU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двох простих речень утворити одне, замінивши друге на дієприслівниковий </a:t>
            </a:r>
            <a:r>
              <a:rPr lang="uk-UA" altLang="ru-RU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зворот.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1) 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Великі каштани,</a:t>
            </a:r>
            <a:r>
              <a:rPr lang="ru-RU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 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тополі й верби стоять обабіч вулиці.  Вони підпирають 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синє небо.</a:t>
            </a:r>
            <a:endParaRPr lang="ru-RU" altLang="ru-RU" sz="32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2)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Квіти 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вулицях столиці заснули.  Квіти  стулили барвисті пелюстки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3)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Теплий </a:t>
            </a:r>
            <a:r>
              <a:rPr lang="uk-UA" altLang="ru-RU" sz="3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вітер цілує каштани. Він колихає віти смутні</a:t>
            </a:r>
            <a:r>
              <a:rPr lang="uk-UA" altLang="ru-RU" sz="3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Вони гойдають листочки.</a:t>
            </a:r>
            <a:endParaRPr lang="ru-RU" altLang="ru-RU" sz="32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056784" cy="576064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«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Синонімічні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забавки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628801"/>
            <a:ext cx="7772400" cy="4104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2/1/2022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5301208"/>
            <a:ext cx="8964487" cy="1348259"/>
          </a:xfrm>
        </p:spPr>
        <p:txBody>
          <a:bodyPr/>
          <a:lstStyle/>
          <a:p>
            <a:r>
              <a:rPr lang="uk-UA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Довідка</a:t>
            </a:r>
            <a:r>
              <a:rPr lang="uk-UA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         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Засукавши рукава, чухаючи потилицю, склавши руки, шукаючи кістки в молоці, поклавши руку на серце, обливаючись потом.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107268"/>
              </p:ext>
            </p:extLst>
          </p:nvPr>
        </p:nvGraphicFramePr>
        <p:xfrm>
          <a:off x="467544" y="764707"/>
          <a:ext cx="8064896" cy="4351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3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1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2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</a:rPr>
                        <a:t>           </a:t>
                      </a:r>
                      <a:r>
                        <a:rPr lang="uk-UA" sz="2800" dirty="0">
                          <a:effectLst/>
                        </a:rPr>
                        <a:t>Вислів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</a:t>
                      </a:r>
                      <a:r>
                        <a:rPr lang="ru-RU" sz="2400" dirty="0" err="1">
                          <a:effectLst/>
                        </a:rPr>
                        <a:t>Фразеологізм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бути пасивним, не діяти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дуже важко працювати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братися ревно до роботи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задуматися, не знаючи, що робити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шукати те, чого знайти не можна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щиро, </a:t>
                      </a:r>
                      <a:r>
                        <a:rPr lang="uk-UA" sz="2400" dirty="0" err="1">
                          <a:effectLst/>
                        </a:rPr>
                        <a:t>чистосердечно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9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021288"/>
            <a:ext cx="6400800" cy="15091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2/1/2022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556157"/>
              </p:ext>
            </p:extLst>
          </p:nvPr>
        </p:nvGraphicFramePr>
        <p:xfrm>
          <a:off x="107504" y="116635"/>
          <a:ext cx="8928992" cy="6384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9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 </a:t>
                      </a:r>
                      <a:r>
                        <a:rPr lang="uk-UA" sz="3200" dirty="0">
                          <a:effectLst/>
                        </a:rPr>
                        <a:t>         Вислів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            </a:t>
                      </a:r>
                      <a:r>
                        <a:rPr lang="ru-RU" sz="3200" dirty="0" err="1">
                          <a:effectLst/>
                        </a:rPr>
                        <a:t>Фразеологізм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Бути  </a:t>
                      </a:r>
                      <a:r>
                        <a:rPr lang="uk-UA" sz="2400" dirty="0">
                          <a:effectLst/>
                        </a:rPr>
                        <a:t>пасивним, не діяти;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склавши руки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Дуже  </a:t>
                      </a:r>
                      <a:r>
                        <a:rPr lang="uk-UA" sz="2400" dirty="0">
                          <a:effectLst/>
                        </a:rPr>
                        <a:t>важко працювати;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обливаючись потом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Братися  </a:t>
                      </a:r>
                      <a:r>
                        <a:rPr lang="uk-UA" sz="2400" dirty="0">
                          <a:effectLst/>
                        </a:rPr>
                        <a:t>ревно до роботи;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засукавши рукава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Задуматися, </a:t>
                      </a:r>
                      <a:r>
                        <a:rPr lang="uk-UA" sz="2400" dirty="0">
                          <a:effectLst/>
                        </a:rPr>
                        <a:t>не знаючи, що робити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чухаючи потилицю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4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Шукати </a:t>
                      </a:r>
                      <a:r>
                        <a:rPr lang="uk-UA" sz="2400" dirty="0">
                          <a:effectLst/>
                        </a:rPr>
                        <a:t>те, чого знайти не можна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шукаючи кістки в молоці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0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 Щиро, </a:t>
                      </a:r>
                      <a:r>
                        <a:rPr lang="uk-UA" sz="2400" dirty="0" err="1">
                          <a:effectLst/>
                        </a:rPr>
                        <a:t>чистосердечно</a:t>
                      </a:r>
                      <a:r>
                        <a:rPr lang="uk-UA" sz="24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поклавши руку на серце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83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4665"/>
            <a:ext cx="7772400" cy="576063"/>
          </a:xfrm>
        </p:spPr>
        <p:txBody>
          <a:bodyPr/>
          <a:lstStyle/>
          <a:p>
            <a:pPr algn="ctr"/>
            <a:r>
              <a:rPr lang="uk-UA" alt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Редактор (усно)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856984" cy="4824536"/>
          </a:xfrm>
        </p:spPr>
        <p:txBody>
          <a:bodyPr>
            <a:normAutofit fontScale="92500"/>
          </a:bodyPr>
          <a:lstStyle/>
          <a:p>
            <a:pPr marL="45720" lvl="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dirty="0">
                <a:solidFill>
                  <a:srgbClr val="5EC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altLang="ru-RU" sz="2600" b="1" dirty="0">
                <a:solidFill>
                  <a:srgbClr val="5EC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иправити помилки.</a:t>
            </a:r>
            <a:endParaRPr lang="uk-UA" altLang="ru-RU" sz="2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uk-UA" altLang="ru-RU" sz="260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Побачивши Софійський собор, мене охопило  </a:t>
            </a:r>
            <a:r>
              <a:rPr lang="uk-UA" altLang="ru-RU" sz="2600" dirty="0" smtClean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зачарування</a:t>
            </a:r>
            <a:r>
              <a:rPr lang="uk-UA" altLang="ru-RU" sz="260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lvl="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2. Йдучи парком, привертають увагу чудесні </a:t>
            </a:r>
            <a:r>
              <a:rPr lang="uk-UA" altLang="ru-RU" sz="2600" dirty="0" err="1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каштни</a:t>
            </a:r>
            <a:r>
              <a:rPr lang="uk-UA" altLang="ru-RU" sz="260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lvl="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dirty="0">
                <a:solidFill>
                  <a:srgbClr val="2A21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З. Приїхавши в місто, моє серце сповнилося радістю.</a:t>
            </a:r>
          </a:p>
          <a:p>
            <a:pPr marL="228600" lvl="0" indent="-18288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endParaRPr lang="uk-UA" altLang="ru-RU" sz="2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18288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Запам</a:t>
            </a:r>
            <a:r>
              <a:rPr lang="en-US" alt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uk-UA" altLang="ru-RU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ятайте</a:t>
            </a:r>
            <a:r>
              <a:rPr lang="uk-UA" alt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uk-UA" altLang="ru-RU" sz="2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реченнях з </a:t>
            </a:r>
            <a:r>
              <a:rPr lang="uk-UA" altLang="ru-RU" sz="2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дієприслівниковими </a:t>
            </a:r>
            <a:r>
              <a:rPr lang="uk-UA" altLang="ru-RU" sz="2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зворотами</a:t>
            </a:r>
          </a:p>
          <a:p>
            <a:pPr marL="228600" lvl="0" indent="-182880" algn="l">
              <a:lnSpc>
                <a:spcPct val="90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defRPr/>
            </a:pPr>
            <a:r>
              <a:rPr lang="uk-UA" altLang="ru-RU" sz="2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або з одиничними </a:t>
            </a:r>
            <a:r>
              <a:rPr lang="uk-UA" altLang="ru-RU" sz="2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дієприслівниками дієслово-присудок </a:t>
            </a:r>
            <a:r>
              <a:rPr lang="uk-UA" altLang="ru-RU" sz="2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uk-UA" altLang="ru-RU" sz="2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дієприслівник виражають</a:t>
            </a:r>
            <a:r>
              <a:rPr lang="uk-UA" alt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дію одного й того ж </a:t>
            </a:r>
            <a:r>
              <a:rPr lang="uk-UA" altLang="ru-RU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</a:t>
            </a:r>
            <a:r>
              <a:rPr lang="uk-UA" altLang="ru-RU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4665"/>
            <a:ext cx="7772400" cy="1591073"/>
          </a:xfrm>
        </p:spPr>
        <p:txBody>
          <a:bodyPr/>
          <a:lstStyle/>
          <a:p>
            <a:pPr marL="0" indent="0" algn="ctr">
              <a:buNone/>
            </a:pPr>
            <a:r>
              <a:rPr lang="uk-UA" sz="3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uk-UA" sz="3600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Домашнє завдання </a:t>
            </a:r>
            <a:r>
              <a:rPr lang="uk-UA" sz="3600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uk-UA" sz="3600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uk-UA" sz="3600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uk-UA" sz="3600" smtClean="0">
                <a:solidFill>
                  <a:srgbClr val="002060"/>
                </a:solidFill>
                <a:latin typeface="Arial Narrow" panose="020B0606020202030204" pitchFamily="34" charset="0"/>
              </a:rPr>
              <a:t>Виконати вправу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3272" t="39870" r="26917" b="39616"/>
          <a:stretch/>
        </p:blipFill>
        <p:spPr>
          <a:xfrm>
            <a:off x="655557" y="2571801"/>
            <a:ext cx="781286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1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354</TotalTime>
  <Words>314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Georgia</vt:lpstr>
      <vt:lpstr>Monotype Corsiva</vt:lpstr>
      <vt:lpstr>Times New Roman</vt:lpstr>
      <vt:lpstr>Trebuchet MS</vt:lpstr>
      <vt:lpstr>Воздушный поток</vt:lpstr>
      <vt:lpstr>  Дієприслівниковий зворот.    </vt:lpstr>
      <vt:lpstr>Презентация PowerPoint</vt:lpstr>
      <vt:lpstr>Презентация PowerPoint</vt:lpstr>
      <vt:lpstr>Опрацювання теми</vt:lpstr>
      <vt:lpstr>Алгоритм пошуку дієприслівникового звороту</vt:lpstr>
      <vt:lpstr>Презентация PowerPoint</vt:lpstr>
      <vt:lpstr>  Творче конструювання </vt:lpstr>
      <vt:lpstr>«Синонімічні забавки»</vt:lpstr>
      <vt:lpstr>Презентация PowerPoint</vt:lpstr>
      <vt:lpstr>Редактор (усно)</vt:lpstr>
      <vt:lpstr> Домашнє завдання   Виконати вправу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“Експерт”</dc:title>
  <dc:creator>RePack by Diakov</dc:creator>
  <cp:lastModifiedBy>Пользователь Windows</cp:lastModifiedBy>
  <cp:revision>37</cp:revision>
  <dcterms:created xsi:type="dcterms:W3CDTF">2017-01-25T16:55:47Z</dcterms:created>
  <dcterms:modified xsi:type="dcterms:W3CDTF">2022-02-01T17:23:39Z</dcterms:modified>
</cp:coreProperties>
</file>