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660066"/>
    <a:srgbClr val="FF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91" autoAdjust="0"/>
    <p:restoredTop sz="94660"/>
  </p:normalViewPr>
  <p:slideViewPr>
    <p:cSldViewPr snapToGrid="0">
      <p:cViewPr>
        <p:scale>
          <a:sx n="96" d="100"/>
          <a:sy n="96" d="100"/>
        </p:scale>
        <p:origin x="-941" y="-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21008" y="893156"/>
            <a:ext cx="6172200" cy="360098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ru-RU" sz="4400" b="1" i="1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Arno Pro Smbd SmText" panose="02020702040506020403" pitchFamily="18" charset="0"/>
                <a:cs typeface="Arial" panose="020B0604020202020204" pitchFamily="34" charset="0"/>
              </a:rPr>
              <a:t>Складне </a:t>
            </a:r>
            <a:r>
              <a:rPr lang="ru-RU" sz="4400" b="1" i="1" dirty="0" err="1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Arno Pro Smbd SmText" panose="02020702040506020403" pitchFamily="18" charset="0"/>
                <a:cs typeface="Arial" panose="020B0604020202020204" pitchFamily="34" charset="0"/>
              </a:rPr>
              <a:t>речення</a:t>
            </a:r>
            <a:r>
              <a:rPr lang="ru-RU" sz="4400" b="1" i="1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Arno Pro Smbd SmText" panose="02020702040506020403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4400" b="1" i="1" dirty="0" err="1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Arno Pro Smbd SmText" panose="02020702040506020403" pitchFamily="18" charset="0"/>
                <a:cs typeface="Arial" panose="020B0604020202020204" pitchFamily="34" charset="0"/>
              </a:rPr>
              <a:t>із</a:t>
            </a:r>
            <a:r>
              <a:rPr lang="ru-RU" sz="4400" b="1" i="1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Arno Pro Smbd SmText" panose="02020702040506020403" pitchFamily="18" charset="0"/>
                <a:cs typeface="Arial" panose="020B0604020202020204" pitchFamily="34" charset="0"/>
              </a:rPr>
              <a:t> </a:t>
            </a:r>
            <a:r>
              <a:rPr lang="ru-RU" sz="4400" b="1" i="1" dirty="0" err="1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Arno Pro Smbd SmText" panose="02020702040506020403" pitchFamily="18" charset="0"/>
                <a:cs typeface="Arial" panose="020B0604020202020204" pitchFamily="34" charset="0"/>
              </a:rPr>
              <a:t>сурядним</a:t>
            </a:r>
            <a:r>
              <a:rPr lang="ru-RU" sz="4400" b="1" i="1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Arno Pro Smbd SmText" panose="02020702040506020403" pitchFamily="18" charset="0"/>
                <a:cs typeface="Arial" panose="020B0604020202020204" pitchFamily="34" charset="0"/>
              </a:rPr>
              <a:t> і </a:t>
            </a:r>
            <a:r>
              <a:rPr lang="ru-RU" sz="4400" b="1" i="1" dirty="0" err="1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Arno Pro Smbd SmText" panose="02020702040506020403" pitchFamily="18" charset="0"/>
                <a:cs typeface="Arial" panose="020B0604020202020204" pitchFamily="34" charset="0"/>
              </a:rPr>
              <a:t>підрядним</a:t>
            </a:r>
            <a:r>
              <a:rPr lang="ru-RU" sz="4400" b="1" i="1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Arno Pro Smbd SmText" panose="02020702040506020403" pitchFamily="18" charset="0"/>
                <a:cs typeface="Arial" panose="020B0604020202020204" pitchFamily="34" charset="0"/>
              </a:rPr>
              <a:t>  </a:t>
            </a:r>
            <a:r>
              <a:rPr lang="ru-RU" sz="4400" b="1" i="1" dirty="0" err="1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Arno Pro Smbd SmText" panose="02020702040506020403" pitchFamily="18" charset="0"/>
                <a:cs typeface="Arial" panose="020B0604020202020204" pitchFamily="34" charset="0"/>
              </a:rPr>
              <a:t>зв’язком</a:t>
            </a:r>
            <a:endParaRPr lang="ru-RU" sz="4400" b="1" i="1" dirty="0" smtClean="0">
              <a:ln>
                <a:solidFill>
                  <a:schemeClr val="bg1">
                    <a:lumMod val="75000"/>
                  </a:schemeClr>
                </a:solidFill>
              </a:ln>
              <a:solidFill>
                <a:srgbClr val="002060"/>
              </a:solidFill>
              <a:latin typeface="Arno Pro Smbd SmText" panose="02020702040506020403" pitchFamily="18" charset="0"/>
              <a:cs typeface="Arial" panose="020B0604020202020204" pitchFamily="34" charset="0"/>
            </a:endParaRPr>
          </a:p>
          <a:p>
            <a:pPr algn="ctr"/>
            <a:endParaRPr lang="ru-RU" sz="4800" b="1" i="1" dirty="0" smtClean="0">
              <a:ln>
                <a:solidFill>
                  <a:schemeClr val="bg1">
                    <a:lumMod val="75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Arno Pro Smbd SmText" panose="02020702040506020403" pitchFamily="18" charset="0"/>
              <a:cs typeface="Arial" panose="020B0604020202020204" pitchFamily="34" charset="0"/>
            </a:endParaRPr>
          </a:p>
          <a:p>
            <a:pPr algn="ctr"/>
            <a:endParaRPr lang="ru-RU" sz="4800" b="1" i="1" dirty="0">
              <a:ln>
                <a:solidFill>
                  <a:schemeClr val="bg1">
                    <a:lumMod val="75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Arno Pro Smbd SmText" panose="020207020405060204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46216" y="3278142"/>
            <a:ext cx="7886700" cy="1325563"/>
          </a:xfrm>
        </p:spPr>
        <p:txBody>
          <a:bodyPr>
            <a:normAutofit fontScale="90000"/>
          </a:bodyPr>
          <a:lstStyle/>
          <a:p>
            <a:pPr>
              <a:buFont typeface="Wingdings" pitchFamily="2" charset="2"/>
              <a:buChar char="Ø"/>
            </a:pPr>
            <a:r>
              <a:rPr lang="uk-UA" dirty="0" smtClean="0"/>
              <a:t>В одному реченні можемо поєднувати </a:t>
            </a:r>
            <a:r>
              <a:rPr lang="uk-UA" dirty="0" smtClean="0">
                <a:solidFill>
                  <a:schemeClr val="accent1">
                    <a:lumMod val="50000"/>
                  </a:schemeClr>
                </a:solidFill>
              </a:rPr>
              <a:t>сурядний</a:t>
            </a:r>
            <a:r>
              <a:rPr lang="uk-UA" dirty="0" smtClean="0"/>
              <a:t>, </a:t>
            </a:r>
            <a:r>
              <a:rPr lang="uk-UA" dirty="0" smtClean="0">
                <a:solidFill>
                  <a:srgbClr val="FF0000"/>
                </a:solidFill>
              </a:rPr>
              <a:t>підрядний</a:t>
            </a:r>
            <a:r>
              <a:rPr lang="uk-UA" dirty="0" smtClean="0"/>
              <a:t> і </a:t>
            </a:r>
            <a:r>
              <a:rPr lang="uk-UA" dirty="0" smtClean="0">
                <a:solidFill>
                  <a:schemeClr val="accent6"/>
                </a:solidFill>
              </a:rPr>
              <a:t>безсполучниковий</a:t>
            </a:r>
            <a:r>
              <a:rPr lang="uk-UA" dirty="0" smtClean="0"/>
              <a:t> зв’язок.</a:t>
            </a:r>
            <a:br>
              <a:rPr lang="uk-UA" dirty="0" smtClean="0"/>
            </a:br>
            <a:r>
              <a:rPr lang="uk-UA" dirty="0" smtClean="0"/>
              <a:t>     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Складне речення, у якому поєднано різні види зв’язку, називають </a:t>
            </a:r>
            <a:r>
              <a:rPr lang="uk-UA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складним реченням з різними видами зв’язку. </a:t>
            </a:r>
            <a:r>
              <a:rPr lang="uk-UA" dirty="0" smtClean="0">
                <a:solidFill>
                  <a:srgbClr val="7030A0"/>
                </a:solidFill>
              </a:rPr>
              <a:t/>
            </a:r>
            <a:br>
              <a:rPr lang="uk-UA" dirty="0" smtClean="0">
                <a:solidFill>
                  <a:srgbClr val="7030A0"/>
                </a:solidFill>
              </a:rPr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2179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751114" y="2442754"/>
            <a:ext cx="7772400" cy="1201783"/>
          </a:xfrm>
        </p:spPr>
        <p:txBody>
          <a:bodyPr>
            <a:normAutofit fontScale="90000"/>
          </a:bodyPr>
          <a:lstStyle/>
          <a:p>
            <a:r>
              <a:rPr lang="uk-UA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Складне реченням з різними видами зв’язку </a:t>
            </a:r>
            <a:r>
              <a:rPr lang="uk-UA" dirty="0" smtClean="0">
                <a:solidFill>
                  <a:srgbClr val="7030A0"/>
                </a:solidFill>
              </a:rPr>
              <a:t/>
            </a:r>
            <a:br>
              <a:rPr lang="uk-UA" dirty="0" smtClean="0">
                <a:solidFill>
                  <a:srgbClr val="7030A0"/>
                </a:solidFill>
              </a:rPr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58091" y="2442754"/>
            <a:ext cx="3461658" cy="79683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Із сурядним і підрядним </a:t>
            </a:r>
            <a:r>
              <a:rPr lang="uk-UA" dirty="0" smtClean="0"/>
              <a:t>зв’язком</a:t>
            </a:r>
            <a:endParaRPr lang="uk-UA" dirty="0"/>
          </a:p>
        </p:txBody>
      </p:sp>
      <p:cxnSp>
        <p:nvCxnSpPr>
          <p:cNvPr id="12" name="Прямая со стрелкой 11"/>
          <p:cNvCxnSpPr>
            <a:endCxn id="9" idx="0"/>
          </p:cNvCxnSpPr>
          <p:nvPr/>
        </p:nvCxnSpPr>
        <p:spPr>
          <a:xfrm rot="5400000">
            <a:off x="2785655" y="1988820"/>
            <a:ext cx="457200" cy="45066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16200000" flipH="1">
            <a:off x="5617029" y="2050868"/>
            <a:ext cx="522515" cy="36576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Овал 14"/>
          <p:cNvSpPr/>
          <p:nvPr/>
        </p:nvSpPr>
        <p:spPr>
          <a:xfrm>
            <a:off x="692332" y="4127863"/>
            <a:ext cx="3200400" cy="1045029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i="1" dirty="0" smtClean="0">
                <a:solidFill>
                  <a:srgbClr val="002060"/>
                </a:solidFill>
              </a:rPr>
              <a:t>Із сурядним і безсполучниковим зв’язком</a:t>
            </a:r>
            <a:endParaRPr lang="uk-UA" b="1" i="1" dirty="0">
              <a:solidFill>
                <a:srgbClr val="002060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3069772" y="5081452"/>
            <a:ext cx="3226526" cy="113646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i="1" dirty="0" smtClean="0">
                <a:solidFill>
                  <a:srgbClr val="002060"/>
                </a:solidFill>
              </a:rPr>
              <a:t>Із сурядним , підрядним і безсполучниковим зв’язком</a:t>
            </a:r>
            <a:endParaRPr lang="uk-UA" b="1" i="1" dirty="0">
              <a:solidFill>
                <a:srgbClr val="002060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5081451" y="3788229"/>
            <a:ext cx="3317966" cy="122790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i="1" dirty="0" smtClean="0">
                <a:solidFill>
                  <a:srgbClr val="002060"/>
                </a:solidFill>
              </a:rPr>
              <a:t>з  підрядним і безсполучниковим зв’язком</a:t>
            </a:r>
            <a:endParaRPr lang="uk-UA" b="1" i="1" dirty="0">
              <a:solidFill>
                <a:srgbClr val="002060"/>
              </a:solidFill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 rot="10800000" flipV="1">
            <a:off x="2651760" y="3200399"/>
            <a:ext cx="2508068" cy="95358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5400000">
            <a:off x="4127864" y="3657600"/>
            <a:ext cx="1907177" cy="99277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16200000" flipH="1">
            <a:off x="5910942" y="3428999"/>
            <a:ext cx="600892" cy="24819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Скругленный прямоугольник 9"/>
          <p:cNvSpPr/>
          <p:nvPr/>
        </p:nvSpPr>
        <p:spPr>
          <a:xfrm>
            <a:off x="4781005" y="2416628"/>
            <a:ext cx="3344092" cy="80989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Із сполучниковим і безсполучниковим </a:t>
            </a:r>
            <a:r>
              <a:rPr lang="uk-UA" dirty="0" smtClean="0"/>
              <a:t>зв’язком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2179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751114" y="2442754"/>
            <a:ext cx="7772400" cy="1201783"/>
          </a:xfrm>
        </p:spPr>
        <p:txBody>
          <a:bodyPr>
            <a:normAutofit fontScale="90000"/>
          </a:bodyPr>
          <a:lstStyle/>
          <a:p>
            <a:r>
              <a:rPr lang="uk-UA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solidFill>
                  <a:srgbClr val="7030A0"/>
                </a:solidFill>
              </a:rPr>
              <a:t/>
            </a:r>
            <a:br>
              <a:rPr lang="uk-UA" dirty="0" smtClean="0">
                <a:solidFill>
                  <a:srgbClr val="7030A0"/>
                </a:solidFill>
              </a:rPr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66482" y="721676"/>
            <a:ext cx="758414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 складному </a:t>
            </a:r>
            <a:r>
              <a:rPr lang="ru-RU" sz="2400" b="1" cap="none" spc="0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реченні</a:t>
            </a:r>
            <a:r>
              <a:rPr lang="ru-RU" sz="2400" b="1" cap="none" spc="0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cap="none" spc="0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із</a:t>
            </a:r>
            <a:r>
              <a:rPr lang="ru-RU" sz="2400" b="1" cap="none" spc="0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</a:t>
            </a:r>
            <a:r>
              <a:rPr lang="ru-RU" sz="2400" b="1" cap="none" spc="0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урядним</a:t>
            </a:r>
            <a:r>
              <a:rPr lang="ru-RU" sz="2400" b="1" cap="none" spc="0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cap="none" spc="0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і</a:t>
            </a:r>
            <a:r>
              <a:rPr lang="ru-RU" sz="2400" b="1" cap="none" spc="0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cap="none" spc="0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підрядним</a:t>
            </a:r>
            <a:r>
              <a:rPr lang="ru-RU" sz="2400" b="1" cap="none" spc="0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cap="none" spc="0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зв’язком</a:t>
            </a:r>
            <a:r>
              <a:rPr lang="ru-RU" sz="2400" b="1" cap="none" spc="0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  <a:p>
            <a:r>
              <a:rPr lang="ru-RU" sz="2400" b="1" cap="none" spc="0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одні</a:t>
            </a:r>
            <a:r>
              <a:rPr lang="ru-RU" sz="2400" b="1" cap="none" spc="0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cap="none" spc="0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частини</a:t>
            </a:r>
            <a:r>
              <a:rPr lang="ru-RU" sz="2400" b="1" cap="none" spc="0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cap="none" spc="0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з’єднуємо</a:t>
            </a:r>
            <a:r>
              <a:rPr lang="ru-RU" sz="2400" b="1" cap="none" spc="0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cap="none" spc="0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сполучниками</a:t>
            </a:r>
            <a:r>
              <a:rPr lang="ru-RU" sz="2400" b="1" cap="none" spc="0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cap="none" spc="0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сурядності</a:t>
            </a:r>
            <a:r>
              <a:rPr lang="ru-RU" sz="2400" b="1" cap="none" spc="0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а </a:t>
            </a:r>
            <a:r>
              <a:rPr lang="ru-RU" sz="2400" b="1" cap="none" spc="0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інші</a:t>
            </a:r>
            <a:r>
              <a:rPr lang="ru-RU" sz="2400" b="1" cap="none" spc="0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– </a:t>
            </a:r>
            <a:r>
              <a:rPr lang="ru-RU" sz="2400" b="1" cap="none" spc="0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сполучниками</a:t>
            </a:r>
            <a:r>
              <a:rPr lang="ru-RU" sz="2400" b="1" cap="none" spc="0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cap="none" spc="0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підрядності</a:t>
            </a:r>
            <a:r>
              <a:rPr lang="ru-RU" sz="2400" b="1" cap="none" spc="0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cap="none" spc="0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чи</a:t>
            </a:r>
            <a:r>
              <a:rPr lang="ru-RU" sz="2400" b="1" cap="none" spc="0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cap="none" spc="0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сполучними</a:t>
            </a:r>
            <a:r>
              <a:rPr lang="ru-RU" sz="2400" b="1" cap="none" spc="0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словами.  </a:t>
            </a:r>
            <a:r>
              <a:rPr lang="ru-RU" sz="2400" b="1" cap="none" spc="0" dirty="0" err="1" smtClean="0">
                <a:ln w="1905"/>
                <a:solidFill>
                  <a:schemeClr val="accent5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Наприклад</a:t>
            </a:r>
            <a:r>
              <a:rPr lang="ru-RU" sz="2400" b="1" cap="none" spc="0" dirty="0" smtClean="0">
                <a:ln w="1905"/>
                <a:solidFill>
                  <a:schemeClr val="accent5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  </a:t>
            </a:r>
            <a:endParaRPr lang="ru-RU" sz="2400" b="1" cap="none" spc="0" dirty="0">
              <a:ln w="1905"/>
              <a:solidFill>
                <a:schemeClr val="accent5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0709" y="2325189"/>
            <a:ext cx="7615646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 smtClean="0">
                <a:solidFill>
                  <a:srgbClr val="002060"/>
                </a:solidFill>
              </a:rPr>
              <a:t>Аж ось </a:t>
            </a:r>
            <a:r>
              <a:rPr lang="uk-UA" sz="2400" b="1" i="1" u="dbl" dirty="0" smtClean="0">
                <a:solidFill>
                  <a:srgbClr val="002060"/>
                </a:solidFill>
              </a:rPr>
              <a:t>труснуло </a:t>
            </a:r>
            <a:r>
              <a:rPr lang="uk-UA" sz="2400" b="1" i="1" dirty="0" smtClean="0">
                <a:solidFill>
                  <a:srgbClr val="002060"/>
                </a:solidFill>
              </a:rPr>
              <a:t>сніжком</a:t>
            </a:r>
            <a:r>
              <a:rPr lang="uk-UA" sz="2800" b="1" i="1" dirty="0" smtClean="0">
                <a:solidFill>
                  <a:srgbClr val="002060"/>
                </a:solidFill>
              </a:rPr>
              <a:t>, і  </a:t>
            </a:r>
            <a:r>
              <a:rPr lang="uk-UA" sz="2400" b="1" i="1" u="sng" dirty="0" smtClean="0">
                <a:solidFill>
                  <a:srgbClr val="002060"/>
                </a:solidFill>
              </a:rPr>
              <a:t>земля</a:t>
            </a:r>
            <a:r>
              <a:rPr lang="uk-UA" sz="2400" b="1" i="1" dirty="0" smtClean="0">
                <a:solidFill>
                  <a:srgbClr val="002060"/>
                </a:solidFill>
              </a:rPr>
              <a:t> </a:t>
            </a:r>
            <a:r>
              <a:rPr lang="uk-UA" sz="2400" b="1" i="1" u="dbl" dirty="0" smtClean="0">
                <a:solidFill>
                  <a:srgbClr val="002060"/>
                </a:solidFill>
              </a:rPr>
              <a:t>нагадала</a:t>
            </a:r>
            <a:r>
              <a:rPr lang="uk-UA" sz="2400" b="1" i="1" dirty="0" smtClean="0">
                <a:solidFill>
                  <a:srgbClr val="002060"/>
                </a:solidFill>
              </a:rPr>
              <a:t> аркуш паперу</a:t>
            </a:r>
            <a:r>
              <a:rPr lang="uk-UA" sz="2400" b="1" i="1" dirty="0" smtClean="0"/>
              <a:t>, </a:t>
            </a:r>
            <a:r>
              <a:rPr lang="uk-UA" sz="2800" b="1" i="1" dirty="0" smtClean="0">
                <a:solidFill>
                  <a:srgbClr val="FF0000"/>
                </a:solidFill>
              </a:rPr>
              <a:t>на якім </a:t>
            </a:r>
            <a:r>
              <a:rPr lang="uk-UA" sz="2400" b="1" i="1" u="sng" dirty="0" smtClean="0">
                <a:solidFill>
                  <a:srgbClr val="FF0000"/>
                </a:solidFill>
              </a:rPr>
              <a:t>дитина</a:t>
            </a:r>
            <a:r>
              <a:rPr lang="uk-UA" sz="2400" b="1" i="1" dirty="0" smtClean="0">
                <a:solidFill>
                  <a:srgbClr val="FF0000"/>
                </a:solidFill>
              </a:rPr>
              <a:t> </a:t>
            </a:r>
            <a:r>
              <a:rPr lang="uk-UA" sz="2400" b="1" i="1" u="dbl" dirty="0" smtClean="0">
                <a:solidFill>
                  <a:srgbClr val="FF0000"/>
                </a:solidFill>
              </a:rPr>
              <a:t>випробувала</a:t>
            </a:r>
            <a:r>
              <a:rPr lang="uk-UA" sz="2400" b="1" i="1" dirty="0" smtClean="0">
                <a:solidFill>
                  <a:srgbClr val="FF0000"/>
                </a:solidFill>
              </a:rPr>
              <a:t>  зелені, руді й сірі фарби </a:t>
            </a:r>
            <a:r>
              <a:rPr lang="uk-UA" sz="2000" i="1" dirty="0" smtClean="0">
                <a:solidFill>
                  <a:srgbClr val="FF0000"/>
                </a:solidFill>
              </a:rPr>
              <a:t>(М.Коцюбинський). </a:t>
            </a:r>
          </a:p>
          <a:p>
            <a:endParaRPr lang="uk-UA" sz="2400" b="1" i="1" dirty="0" smtClean="0">
              <a:solidFill>
                <a:srgbClr val="FF0000"/>
              </a:solidFill>
            </a:endParaRPr>
          </a:p>
          <a:p>
            <a:r>
              <a:rPr lang="uk-UA" sz="2400" b="1" i="1" dirty="0" smtClean="0">
                <a:solidFill>
                  <a:srgbClr val="002060"/>
                </a:solidFill>
              </a:rPr>
              <a:t>[   ], і [   ], </a:t>
            </a:r>
            <a:r>
              <a:rPr lang="uk-UA" sz="2400" b="1" i="1" dirty="0" smtClean="0">
                <a:solidFill>
                  <a:srgbClr val="FF0000"/>
                </a:solidFill>
              </a:rPr>
              <a:t>(на якім…).</a:t>
            </a:r>
          </a:p>
          <a:p>
            <a:r>
              <a:rPr lang="uk-UA" sz="2400" b="1" i="1" dirty="0" smtClean="0">
                <a:solidFill>
                  <a:srgbClr val="FF0000"/>
                </a:solidFill>
              </a:rPr>
              <a:t>  </a:t>
            </a:r>
            <a:r>
              <a:rPr lang="uk-UA" sz="2400" b="1" i="1" dirty="0" smtClean="0"/>
              <a:t>1        2            3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 </a:t>
            </a:r>
            <a:endParaRPr lang="uk-UA" dirty="0" smtClean="0">
              <a:solidFill>
                <a:srgbClr val="FF0000"/>
              </a:solidFill>
            </a:endParaRPr>
          </a:p>
        </p:txBody>
      </p:sp>
      <p:sp>
        <p:nvSpPr>
          <p:cNvPr id="22" name="Выгнутая вверх стрелка 21"/>
          <p:cNvSpPr/>
          <p:nvPr/>
        </p:nvSpPr>
        <p:spPr>
          <a:xfrm>
            <a:off x="1750423" y="3749040"/>
            <a:ext cx="979714" cy="228599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081451" y="3383280"/>
            <a:ext cx="914400" cy="2743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1</a:t>
            </a:r>
            <a:endParaRPr lang="uk-UA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6348549" y="3979818"/>
            <a:ext cx="1071154" cy="3178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FF0000"/>
                </a:solidFill>
              </a:rPr>
              <a:t>на якім </a:t>
            </a:r>
            <a:r>
              <a:rPr lang="uk-UA" dirty="0" smtClean="0">
                <a:solidFill>
                  <a:schemeClr val="tx1"/>
                </a:solidFill>
              </a:rPr>
              <a:t>3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431279" y="3387634"/>
            <a:ext cx="914400" cy="2743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2</a:t>
            </a:r>
            <a:endParaRPr lang="uk-UA" dirty="0"/>
          </a:p>
        </p:txBody>
      </p:sp>
      <p:cxnSp>
        <p:nvCxnSpPr>
          <p:cNvPr id="28" name="Прямая соединительная линия 27"/>
          <p:cNvCxnSpPr>
            <a:stCxn id="24" idx="3"/>
            <a:endCxn id="26" idx="1"/>
          </p:cNvCxnSpPr>
          <p:nvPr/>
        </p:nvCxnSpPr>
        <p:spPr>
          <a:xfrm>
            <a:off x="5995851" y="3520440"/>
            <a:ext cx="435428" cy="435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26" idx="2"/>
            <a:endCxn id="25" idx="0"/>
          </p:cNvCxnSpPr>
          <p:nvPr/>
        </p:nvCxnSpPr>
        <p:spPr>
          <a:xfrm rot="5400000">
            <a:off x="6727371" y="3818710"/>
            <a:ext cx="317864" cy="435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932325" y="5178800"/>
            <a:ext cx="717625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 </a:t>
            </a:r>
            <a:r>
              <a:rPr lang="ru-RU" sz="20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цьому</a:t>
            </a:r>
            <a:r>
              <a:rPr lang="ru-RU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реченні</a:t>
            </a:r>
            <a:r>
              <a:rPr lang="ru-RU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першу </a:t>
            </a:r>
            <a:r>
              <a:rPr lang="ru-RU" sz="20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й</a:t>
            </a:r>
            <a:r>
              <a:rPr lang="ru-RU" sz="20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другу </a:t>
            </a:r>
            <a:r>
              <a:rPr lang="ru-RU" sz="20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частини</a:t>
            </a:r>
            <a:r>
              <a:rPr lang="ru-RU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з’єднано</a:t>
            </a:r>
            <a:r>
              <a:rPr lang="ru-RU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сурядним</a:t>
            </a:r>
            <a:r>
              <a:rPr lang="ru-RU" sz="20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зв’язком</a:t>
            </a:r>
            <a:r>
              <a:rPr lang="ru-RU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а </a:t>
            </a:r>
            <a:r>
              <a:rPr lang="ru-RU" sz="2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другу </a:t>
            </a:r>
            <a:r>
              <a:rPr lang="ru-RU" sz="2000" b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й</a:t>
            </a:r>
            <a:r>
              <a:rPr lang="ru-RU" sz="2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третю</a:t>
            </a:r>
            <a:r>
              <a:rPr lang="ru-RU" sz="2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– </a:t>
            </a:r>
            <a:r>
              <a:rPr lang="ru-RU" sz="2000" b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підрядним</a:t>
            </a:r>
            <a:r>
              <a:rPr lang="ru-RU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endParaRPr lang="ru-RU" sz="2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2179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1045733" y="709974"/>
            <a:ext cx="6957353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8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Monotype Corsiva" pitchFamily="66" charset="0"/>
                <a:cs typeface="Times New Roman" pitchFamily="18" charset="0"/>
              </a:rPr>
              <a:t>Складні речення із</a:t>
            </a:r>
            <a:r>
              <a:rPr lang="uk-UA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Monotype Corsiva" pitchFamily="66" charset="0"/>
              </a:rPr>
              <a:t> сурядним і підрядним зв’язком</a:t>
            </a:r>
            <a:br>
              <a:rPr lang="uk-UA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Monotype Corsiva" pitchFamily="66" charset="0"/>
              </a:rPr>
            </a:br>
            <a:r>
              <a:rPr lang="uk-UA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Monotype Corsiva" pitchFamily="66" charset="0"/>
              </a:rPr>
              <a:t>можуть мати різну будову.</a:t>
            </a:r>
            <a:endParaRPr lang="uk-UA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24" name="5-конечная звезда 23"/>
          <p:cNvSpPr/>
          <p:nvPr/>
        </p:nvSpPr>
        <p:spPr>
          <a:xfrm>
            <a:off x="1071154" y="1841863"/>
            <a:ext cx="1097280" cy="875211"/>
          </a:xfrm>
          <a:prstGeom prst="star5">
            <a:avLst/>
          </a:prstGeom>
          <a:ln>
            <a:solidFill>
              <a:srgbClr val="008000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1.</a:t>
            </a:r>
            <a:endParaRPr lang="uk-UA" dirty="0"/>
          </a:p>
        </p:txBody>
      </p:sp>
      <p:sp>
        <p:nvSpPr>
          <p:cNvPr id="25" name="TextBox 24"/>
          <p:cNvSpPr txBox="1"/>
          <p:nvPr/>
        </p:nvSpPr>
        <p:spPr>
          <a:xfrm>
            <a:off x="2194560" y="1972493"/>
            <a:ext cx="620485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/>
              <a:t>Дві або більше частин з’єднано сурядним зв’язком;</a:t>
            </a:r>
          </a:p>
          <a:p>
            <a:r>
              <a:rPr lang="uk-UA" sz="2000" b="1" dirty="0" smtClean="0"/>
              <a:t>від </a:t>
            </a:r>
            <a:r>
              <a:rPr lang="uk-UA" sz="2000" b="1" dirty="0" smtClean="0">
                <a:solidFill>
                  <a:srgbClr val="FF0000"/>
                </a:solidFill>
              </a:rPr>
              <a:t>однієї</a:t>
            </a:r>
            <a:r>
              <a:rPr lang="uk-UA" sz="2000" b="1" dirty="0" smtClean="0"/>
              <a:t> з них залежить одна або кілька підрядних. </a:t>
            </a:r>
          </a:p>
          <a:p>
            <a:r>
              <a:rPr lang="uk-UA" b="1" dirty="0" smtClean="0">
                <a:solidFill>
                  <a:srgbClr val="7030A0"/>
                </a:solidFill>
              </a:rPr>
              <a:t>Наприклад: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751883" y="3176340"/>
            <a:ext cx="763793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Ти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до мене </a:t>
            </a:r>
            <a:r>
              <a:rPr lang="ru-RU" sz="28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прийшла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не </a:t>
            </a:r>
            <a:r>
              <a:rPr lang="ru-RU" sz="28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із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  <a:r>
              <a:rPr lang="ru-RU" sz="28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казки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чи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сну, </a:t>
            </a:r>
            <a:r>
              <a:rPr lang="ru-RU" sz="28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і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здалося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мені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800" b="1" i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що</a:t>
            </a:r>
            <a:r>
              <a:rPr lang="ru-RU" sz="2800" b="1" i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стрічаю</a:t>
            </a:r>
            <a:r>
              <a:rPr lang="ru-RU" sz="2800" b="1" i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весну </a:t>
            </a:r>
            <a:r>
              <a:rPr lang="ru-RU" sz="2400" i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(В. Симоненко).</a:t>
            </a:r>
            <a:endParaRPr lang="ru-RU" sz="2400" i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123407" y="4767943"/>
            <a:ext cx="357922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</a:rPr>
              <a:t>[   ], і [   ], </a:t>
            </a:r>
            <a:r>
              <a:rPr lang="uk-UA" sz="2400" b="1" dirty="0" smtClean="0">
                <a:solidFill>
                  <a:srgbClr val="FF0000"/>
                </a:solidFill>
              </a:rPr>
              <a:t>(що…).</a:t>
            </a:r>
          </a:p>
          <a:p>
            <a:r>
              <a:rPr lang="uk-UA" sz="2400" b="1" dirty="0" smtClean="0">
                <a:solidFill>
                  <a:srgbClr val="FF0000"/>
                </a:solidFill>
              </a:rPr>
              <a:t>  </a:t>
            </a:r>
            <a:r>
              <a:rPr lang="uk-UA" sz="2400" b="1" dirty="0" smtClean="0"/>
              <a:t>1        2        3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 </a:t>
            </a:r>
            <a:endParaRPr lang="uk-UA" dirty="0" smtClean="0">
              <a:solidFill>
                <a:srgbClr val="FF0000"/>
              </a:solidFill>
            </a:endParaRPr>
          </a:p>
        </p:txBody>
      </p:sp>
      <p:sp>
        <p:nvSpPr>
          <p:cNvPr id="31" name="Выгнутая вверх стрелка 30"/>
          <p:cNvSpPr/>
          <p:nvPr/>
        </p:nvSpPr>
        <p:spPr>
          <a:xfrm>
            <a:off x="2063931" y="4702629"/>
            <a:ext cx="744583" cy="209005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885508" y="4859384"/>
            <a:ext cx="979714" cy="2743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1</a:t>
            </a:r>
            <a:endParaRPr lang="uk-UA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6435634" y="5547361"/>
            <a:ext cx="979714" cy="2743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що  </a:t>
            </a:r>
            <a:r>
              <a:rPr lang="uk-UA" dirty="0" smtClean="0"/>
              <a:t> 3</a:t>
            </a:r>
            <a:endParaRPr lang="uk-UA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6392093" y="4850675"/>
            <a:ext cx="979714" cy="2743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2</a:t>
            </a:r>
            <a:endParaRPr lang="uk-UA" dirty="0"/>
          </a:p>
        </p:txBody>
      </p:sp>
      <p:cxnSp>
        <p:nvCxnSpPr>
          <p:cNvPr id="41" name="Прямая соединительная линия 40"/>
          <p:cNvCxnSpPr>
            <a:stCxn id="32" idx="3"/>
            <a:endCxn id="35" idx="1"/>
          </p:cNvCxnSpPr>
          <p:nvPr/>
        </p:nvCxnSpPr>
        <p:spPr>
          <a:xfrm flipV="1">
            <a:off x="5865222" y="4987835"/>
            <a:ext cx="526871" cy="870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>
            <a:stCxn id="35" idx="2"/>
            <a:endCxn id="34" idx="0"/>
          </p:cNvCxnSpPr>
          <p:nvPr/>
        </p:nvCxnSpPr>
        <p:spPr>
          <a:xfrm rot="16200000" flipH="1">
            <a:off x="6692537" y="5314406"/>
            <a:ext cx="422367" cy="4354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179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1045733" y="709974"/>
            <a:ext cx="6957353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8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Monotype Corsiva" pitchFamily="66" charset="0"/>
                <a:cs typeface="Times New Roman" pitchFamily="18" charset="0"/>
              </a:rPr>
              <a:t>Складні речення із</a:t>
            </a:r>
            <a:r>
              <a:rPr lang="uk-UA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Monotype Corsiva" pitchFamily="66" charset="0"/>
              </a:rPr>
              <a:t> сурядним і підрядним зв’язком</a:t>
            </a:r>
            <a:br>
              <a:rPr lang="uk-UA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Monotype Corsiva" pitchFamily="66" charset="0"/>
              </a:rPr>
            </a:br>
            <a:r>
              <a:rPr lang="uk-UA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Monotype Corsiva" pitchFamily="66" charset="0"/>
              </a:rPr>
              <a:t>можуть мати різну будову.</a:t>
            </a:r>
            <a:endParaRPr lang="uk-UA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24" name="5-конечная звезда 23"/>
          <p:cNvSpPr/>
          <p:nvPr/>
        </p:nvSpPr>
        <p:spPr>
          <a:xfrm>
            <a:off x="1071154" y="1841863"/>
            <a:ext cx="1097280" cy="875211"/>
          </a:xfrm>
          <a:prstGeom prst="star5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2.</a:t>
            </a:r>
            <a:endParaRPr lang="uk-UA" dirty="0"/>
          </a:p>
        </p:txBody>
      </p:sp>
      <p:sp>
        <p:nvSpPr>
          <p:cNvPr id="25" name="TextBox 24"/>
          <p:cNvSpPr txBox="1"/>
          <p:nvPr/>
        </p:nvSpPr>
        <p:spPr>
          <a:xfrm>
            <a:off x="2194560" y="1972493"/>
            <a:ext cx="620485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/>
              <a:t>Дві або більше частин з’єднано сурядним зв’язком;</a:t>
            </a:r>
          </a:p>
          <a:p>
            <a:r>
              <a:rPr lang="uk-UA" sz="2000" b="1" dirty="0" smtClean="0"/>
              <a:t>від </a:t>
            </a:r>
            <a:r>
              <a:rPr lang="uk-UA" sz="2000" b="1" dirty="0" smtClean="0">
                <a:solidFill>
                  <a:srgbClr val="FF0000"/>
                </a:solidFill>
              </a:rPr>
              <a:t>кожної</a:t>
            </a:r>
            <a:r>
              <a:rPr lang="uk-UA" sz="2000" b="1" dirty="0" smtClean="0"/>
              <a:t> з них залежить одна або кілька підрядних. </a:t>
            </a:r>
          </a:p>
          <a:p>
            <a:r>
              <a:rPr lang="uk-UA" b="1" dirty="0" smtClean="0">
                <a:solidFill>
                  <a:srgbClr val="7030A0"/>
                </a:solidFill>
              </a:rPr>
              <a:t>Наприклад: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751883" y="3176340"/>
            <a:ext cx="763793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Щаслива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ти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, дорого, </a:t>
            </a:r>
            <a:r>
              <a:rPr lang="ru-RU" sz="28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якою</a:t>
            </a:r>
            <a:r>
              <a:rPr lang="ru-RU" sz="2800" b="1" i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ми </a:t>
            </a:r>
            <a:r>
              <a:rPr lang="ru-RU" sz="2800" b="1" i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ідем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8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і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пісня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та </a:t>
            </a:r>
            <a:r>
              <a:rPr lang="ru-RU" sz="28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щаслива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8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що</a:t>
            </a:r>
            <a:r>
              <a:rPr lang="ru-RU" sz="2800" b="1" i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в </a:t>
            </a:r>
            <a:r>
              <a:rPr lang="ru-RU" sz="2800" b="1" i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серці</a:t>
            </a:r>
            <a:r>
              <a:rPr lang="ru-RU" sz="2800" b="1" i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ми несем </a:t>
            </a:r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(Д. </a:t>
            </a:r>
            <a:r>
              <a:rPr lang="ru-RU" sz="2400" i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Павличко</a:t>
            </a:r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).</a:t>
            </a:r>
            <a:endParaRPr lang="ru-RU" sz="2400" i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123407" y="4767943"/>
            <a:ext cx="357922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</a:rPr>
              <a:t>[   ], </a:t>
            </a:r>
            <a:r>
              <a:rPr lang="uk-UA" sz="2400" b="1" dirty="0" smtClean="0">
                <a:solidFill>
                  <a:srgbClr val="FF0000"/>
                </a:solidFill>
              </a:rPr>
              <a:t>(якою…)</a:t>
            </a:r>
            <a:r>
              <a:rPr lang="uk-UA" sz="2400" b="1" dirty="0" smtClean="0">
                <a:solidFill>
                  <a:srgbClr val="002060"/>
                </a:solidFill>
              </a:rPr>
              <a:t>, і [   ], </a:t>
            </a:r>
            <a:r>
              <a:rPr lang="uk-UA" sz="2400" b="1" dirty="0" smtClean="0">
                <a:solidFill>
                  <a:srgbClr val="FF0000"/>
                </a:solidFill>
              </a:rPr>
              <a:t>(що…).</a:t>
            </a:r>
          </a:p>
          <a:p>
            <a:r>
              <a:rPr lang="uk-UA" sz="2400" b="1" dirty="0" smtClean="0">
                <a:solidFill>
                  <a:srgbClr val="FF0000"/>
                </a:solidFill>
              </a:rPr>
              <a:t>  </a:t>
            </a:r>
            <a:r>
              <a:rPr lang="uk-UA" sz="2400" b="1" dirty="0" smtClean="0"/>
              <a:t>1        2                3         4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 </a:t>
            </a:r>
            <a:endParaRPr lang="uk-UA" dirty="0" smtClean="0">
              <a:solidFill>
                <a:srgbClr val="FF0000"/>
              </a:solidFill>
            </a:endParaRPr>
          </a:p>
        </p:txBody>
      </p:sp>
      <p:sp>
        <p:nvSpPr>
          <p:cNvPr id="31" name="Выгнутая вверх стрелка 30"/>
          <p:cNvSpPr/>
          <p:nvPr/>
        </p:nvSpPr>
        <p:spPr>
          <a:xfrm>
            <a:off x="1436914" y="4650378"/>
            <a:ext cx="744583" cy="209005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885508" y="4846321"/>
            <a:ext cx="979714" cy="2743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1</a:t>
            </a:r>
            <a:endParaRPr lang="uk-UA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6383382" y="5547361"/>
            <a:ext cx="979714" cy="2743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що  </a:t>
            </a:r>
            <a:r>
              <a:rPr lang="uk-UA" dirty="0" smtClean="0"/>
              <a:t> 4</a:t>
            </a:r>
            <a:endParaRPr lang="uk-UA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6392093" y="4850675"/>
            <a:ext cx="979714" cy="2743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3</a:t>
            </a:r>
            <a:endParaRPr lang="uk-UA" dirty="0"/>
          </a:p>
        </p:txBody>
      </p:sp>
      <p:cxnSp>
        <p:nvCxnSpPr>
          <p:cNvPr id="41" name="Прямая соединительная линия 40"/>
          <p:cNvCxnSpPr>
            <a:stCxn id="32" idx="3"/>
            <a:endCxn id="35" idx="1"/>
          </p:cNvCxnSpPr>
          <p:nvPr/>
        </p:nvCxnSpPr>
        <p:spPr>
          <a:xfrm>
            <a:off x="5865222" y="4983481"/>
            <a:ext cx="526871" cy="435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>
            <a:stCxn id="35" idx="2"/>
            <a:endCxn id="34" idx="0"/>
          </p:cNvCxnSpPr>
          <p:nvPr/>
        </p:nvCxnSpPr>
        <p:spPr>
          <a:xfrm rot="5400000">
            <a:off x="6666412" y="5331822"/>
            <a:ext cx="422367" cy="871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Выгнутая вверх стрелка 13"/>
          <p:cNvSpPr/>
          <p:nvPr/>
        </p:nvSpPr>
        <p:spPr>
          <a:xfrm>
            <a:off x="3344091" y="4624251"/>
            <a:ext cx="692332" cy="19594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959532" y="5534298"/>
            <a:ext cx="979714" cy="2743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якою</a:t>
            </a:r>
            <a:r>
              <a:rPr lang="uk-UA" dirty="0" smtClean="0"/>
              <a:t>  2</a:t>
            </a:r>
            <a:endParaRPr lang="uk-UA" dirty="0"/>
          </a:p>
        </p:txBody>
      </p:sp>
      <p:cxnSp>
        <p:nvCxnSpPr>
          <p:cNvPr id="18" name="Прямая со стрелкой 17"/>
          <p:cNvCxnSpPr>
            <a:stCxn id="32" idx="2"/>
          </p:cNvCxnSpPr>
          <p:nvPr/>
        </p:nvCxnSpPr>
        <p:spPr>
          <a:xfrm rot="5400000">
            <a:off x="5150031" y="5326380"/>
            <a:ext cx="431074" cy="1959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179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1045733" y="709974"/>
            <a:ext cx="6957353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8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Monotype Corsiva" pitchFamily="66" charset="0"/>
                <a:cs typeface="Times New Roman" pitchFamily="18" charset="0"/>
              </a:rPr>
              <a:t>Складні речення із</a:t>
            </a:r>
            <a:r>
              <a:rPr lang="uk-UA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Monotype Corsiva" pitchFamily="66" charset="0"/>
              </a:rPr>
              <a:t> сурядним і підрядним зв’язком</a:t>
            </a:r>
            <a:br>
              <a:rPr lang="uk-UA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Monotype Corsiva" pitchFamily="66" charset="0"/>
              </a:rPr>
            </a:br>
            <a:r>
              <a:rPr lang="uk-UA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Monotype Corsiva" pitchFamily="66" charset="0"/>
              </a:rPr>
              <a:t>можуть мати різну будову.</a:t>
            </a:r>
            <a:endParaRPr lang="uk-UA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24" name="5-конечная звезда 23"/>
          <p:cNvSpPr/>
          <p:nvPr/>
        </p:nvSpPr>
        <p:spPr>
          <a:xfrm>
            <a:off x="1071154" y="1841863"/>
            <a:ext cx="1097280" cy="875211"/>
          </a:xfrm>
          <a:prstGeom prst="star5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3.</a:t>
            </a:r>
            <a:endParaRPr lang="uk-UA" dirty="0"/>
          </a:p>
        </p:txBody>
      </p:sp>
      <p:sp>
        <p:nvSpPr>
          <p:cNvPr id="25" name="TextBox 24"/>
          <p:cNvSpPr txBox="1"/>
          <p:nvPr/>
        </p:nvSpPr>
        <p:spPr>
          <a:xfrm>
            <a:off x="2194560" y="1972493"/>
            <a:ext cx="620485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/>
              <a:t>Дві або більше частин, які з’єднано сурядним зв’язком, мають </a:t>
            </a:r>
            <a:r>
              <a:rPr lang="uk-UA" sz="2000" b="1" dirty="0" smtClean="0">
                <a:solidFill>
                  <a:srgbClr val="FF0000"/>
                </a:solidFill>
              </a:rPr>
              <a:t>спільну</a:t>
            </a:r>
            <a:r>
              <a:rPr lang="uk-UA" sz="2000" b="1" dirty="0" smtClean="0"/>
              <a:t> підрядну частину. </a:t>
            </a:r>
          </a:p>
          <a:p>
            <a:r>
              <a:rPr lang="uk-UA" b="1" dirty="0" smtClean="0">
                <a:solidFill>
                  <a:srgbClr val="7030A0"/>
                </a:solidFill>
              </a:rPr>
              <a:t>Наприклад: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496389" y="3189403"/>
            <a:ext cx="816428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i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Де </a:t>
            </a:r>
            <a:r>
              <a:rPr lang="ru-RU" sz="2800" b="1" i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колись </a:t>
            </a:r>
            <a:r>
              <a:rPr lang="ru-RU" sz="2800" b="1" i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був</a:t>
            </a:r>
            <a:r>
              <a:rPr lang="ru-RU" sz="2800" b="1" i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пустир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там </a:t>
            </a:r>
            <a:r>
              <a:rPr lang="ru-RU" sz="28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тепер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цвів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молодий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садок </a:t>
            </a:r>
            <a:r>
              <a:rPr lang="ru-RU" sz="28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і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гули над ними </a:t>
            </a:r>
            <a:r>
              <a:rPr lang="ru-RU" sz="28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трудівниці-бджоли</a:t>
            </a:r>
            <a:endParaRPr lang="ru-RU" sz="2400" i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123407" y="4767943"/>
            <a:ext cx="357922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</a:rPr>
              <a:t> </a:t>
            </a:r>
            <a:r>
              <a:rPr lang="uk-UA" sz="2400" b="1" dirty="0" smtClean="0">
                <a:solidFill>
                  <a:srgbClr val="FF0000"/>
                </a:solidFill>
              </a:rPr>
              <a:t>(Де…)</a:t>
            </a:r>
            <a:r>
              <a:rPr lang="uk-UA" sz="2400" b="1" dirty="0" smtClean="0">
                <a:solidFill>
                  <a:srgbClr val="002060"/>
                </a:solidFill>
              </a:rPr>
              <a:t>, [   ] і [   ]</a:t>
            </a:r>
          </a:p>
          <a:p>
            <a:r>
              <a:rPr lang="uk-UA" sz="2400" b="1" dirty="0" smtClean="0">
                <a:solidFill>
                  <a:srgbClr val="FF0000"/>
                </a:solidFill>
              </a:rPr>
              <a:t>  </a:t>
            </a:r>
            <a:r>
              <a:rPr lang="uk-UA" sz="2400" b="1" dirty="0" smtClean="0"/>
              <a:t>1        2        3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 </a:t>
            </a:r>
            <a:endParaRPr lang="uk-UA" dirty="0" smtClean="0">
              <a:solidFill>
                <a:srgbClr val="FF000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885508" y="4846321"/>
            <a:ext cx="979714" cy="2743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2</a:t>
            </a:r>
            <a:endParaRPr lang="uk-UA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6392093" y="4850675"/>
            <a:ext cx="979714" cy="2743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3</a:t>
            </a:r>
            <a:endParaRPr lang="uk-UA" dirty="0"/>
          </a:p>
        </p:txBody>
      </p:sp>
      <p:cxnSp>
        <p:nvCxnSpPr>
          <p:cNvPr id="41" name="Прямая соединительная линия 40"/>
          <p:cNvCxnSpPr>
            <a:stCxn id="32" idx="3"/>
            <a:endCxn id="35" idx="1"/>
          </p:cNvCxnSpPr>
          <p:nvPr/>
        </p:nvCxnSpPr>
        <p:spPr>
          <a:xfrm>
            <a:off x="5865222" y="4983481"/>
            <a:ext cx="526871" cy="435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>
            <a:stCxn id="35" idx="2"/>
          </p:cNvCxnSpPr>
          <p:nvPr/>
        </p:nvCxnSpPr>
        <p:spPr>
          <a:xfrm rot="5400000">
            <a:off x="6388827" y="5084717"/>
            <a:ext cx="452846" cy="53340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5664926" y="5547361"/>
            <a:ext cx="979714" cy="2743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де</a:t>
            </a:r>
            <a:r>
              <a:rPr lang="uk-UA" dirty="0" smtClean="0"/>
              <a:t>  1</a:t>
            </a:r>
            <a:endParaRPr lang="uk-UA" dirty="0"/>
          </a:p>
        </p:txBody>
      </p:sp>
      <p:cxnSp>
        <p:nvCxnSpPr>
          <p:cNvPr id="18" name="Прямая со стрелкой 17"/>
          <p:cNvCxnSpPr>
            <a:stCxn id="32" idx="2"/>
          </p:cNvCxnSpPr>
          <p:nvPr/>
        </p:nvCxnSpPr>
        <p:spPr>
          <a:xfrm rot="16200000" flipH="1">
            <a:off x="5457009" y="5038996"/>
            <a:ext cx="418011" cy="58129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Выгнутая вверх стрелка 16"/>
          <p:cNvSpPr/>
          <p:nvPr/>
        </p:nvSpPr>
        <p:spPr>
          <a:xfrm flipH="1">
            <a:off x="1528354" y="4558936"/>
            <a:ext cx="1476103" cy="313509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19" name="Выгнутая вниз стрелка 18"/>
          <p:cNvSpPr/>
          <p:nvPr/>
        </p:nvSpPr>
        <p:spPr>
          <a:xfrm flipH="1" flipV="1">
            <a:off x="1672045" y="4689566"/>
            <a:ext cx="757645" cy="24819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79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731520" y="709974"/>
            <a:ext cx="7667898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Monotype Corsiva" pitchFamily="66" charset="0"/>
              </a:rPr>
              <a:t/>
            </a:r>
            <a:br>
              <a:rPr lang="uk-UA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Monotype Corsiva" pitchFamily="66" charset="0"/>
              </a:rPr>
            </a:br>
            <a:endParaRPr lang="uk-UA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44583" y="2470946"/>
            <a:ext cx="7863841" cy="169277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  <a:r>
              <a:rPr lang="ru-RU" sz="24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Між</a:t>
            </a:r>
            <a:r>
              <a:rPr lang="ru-RU" sz="2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двома</a:t>
            </a:r>
            <a:r>
              <a:rPr lang="ru-RU" sz="2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головними</a:t>
            </a:r>
            <a:r>
              <a:rPr lang="ru-RU" sz="2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частинами</a:t>
            </a:r>
            <a:r>
              <a:rPr lang="ru-RU" sz="2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складного </a:t>
            </a:r>
            <a:r>
              <a:rPr lang="ru-RU" sz="24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речння</a:t>
            </a:r>
            <a:r>
              <a:rPr lang="ru-RU" sz="2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4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з’єднаними</a:t>
            </a:r>
            <a:r>
              <a:rPr lang="ru-RU" sz="2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сполучником</a:t>
            </a:r>
            <a:r>
              <a:rPr lang="ru-RU" sz="2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cap="none" spc="0" dirty="0" err="1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чи</a:t>
            </a:r>
            <a:r>
              <a:rPr lang="ru-RU" sz="2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800" b="1" cap="none" spc="0" dirty="0" err="1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або</a:t>
            </a:r>
            <a:r>
              <a:rPr lang="ru-RU" sz="2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та (= </a:t>
            </a:r>
            <a:r>
              <a:rPr lang="ru-RU" sz="2800" b="1" cap="none" spc="0" dirty="0" err="1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і</a:t>
            </a:r>
            <a:r>
              <a:rPr lang="ru-RU" sz="2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), </a:t>
            </a:r>
            <a:r>
              <a:rPr lang="ru-RU" sz="2800" b="1" cap="none" spc="0" dirty="0" err="1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і</a:t>
            </a:r>
            <a:r>
              <a:rPr lang="ru-RU" sz="2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(</a:t>
            </a:r>
            <a:r>
              <a:rPr lang="ru-RU" sz="2800" b="1" cap="none" spc="0" dirty="0" err="1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й</a:t>
            </a:r>
            <a:r>
              <a:rPr lang="ru-RU" sz="2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</a:t>
            </a:r>
            <a:r>
              <a:rPr lang="ru-RU" sz="2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</a:p>
          <a:p>
            <a:r>
              <a:rPr lang="ru-RU" sz="28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кому не </a:t>
            </a:r>
            <a:r>
              <a:rPr lang="ru-RU" sz="2800" b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ставимо</a:t>
            </a:r>
            <a:r>
              <a:rPr lang="ru-RU" sz="2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4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якщо</a:t>
            </a:r>
            <a:r>
              <a:rPr lang="ru-RU" sz="2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обидві</a:t>
            </a:r>
            <a:r>
              <a:rPr lang="ru-RU" sz="2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частини</a:t>
            </a:r>
            <a:r>
              <a:rPr lang="ru-RU" sz="2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мають</a:t>
            </a:r>
            <a:r>
              <a:rPr lang="ru-RU" sz="2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спільну</a:t>
            </a:r>
            <a:r>
              <a:rPr lang="ru-RU" sz="2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підрядну</a:t>
            </a:r>
            <a:r>
              <a:rPr lang="ru-RU" sz="2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частину</a:t>
            </a:r>
            <a:r>
              <a:rPr lang="ru-RU" sz="2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  </a:t>
            </a:r>
            <a:r>
              <a:rPr lang="ru-RU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  <a:r>
              <a:rPr lang="ru-RU" sz="24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Наприклад</a:t>
            </a:r>
            <a:r>
              <a:rPr lang="ru-RU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</a:t>
            </a:r>
            <a:endParaRPr lang="ru-RU" sz="24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031967" y="5329646"/>
            <a:ext cx="357922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</a:rPr>
              <a:t> </a:t>
            </a:r>
            <a:r>
              <a:rPr lang="uk-UA" sz="2400" b="1" dirty="0" smtClean="0">
                <a:solidFill>
                  <a:srgbClr val="FF0000"/>
                </a:solidFill>
              </a:rPr>
              <a:t>(коли…)</a:t>
            </a:r>
            <a:r>
              <a:rPr lang="uk-UA" sz="2400" b="1" dirty="0" smtClean="0">
                <a:solidFill>
                  <a:srgbClr val="002060"/>
                </a:solidFill>
              </a:rPr>
              <a:t>, [   ] і [   ]</a:t>
            </a:r>
          </a:p>
          <a:p>
            <a:r>
              <a:rPr lang="uk-UA" sz="2400" b="1" dirty="0" smtClean="0">
                <a:solidFill>
                  <a:srgbClr val="FF0000"/>
                </a:solidFill>
              </a:rPr>
              <a:t>  </a:t>
            </a:r>
            <a:r>
              <a:rPr lang="uk-UA" sz="2400" b="1" dirty="0" smtClean="0"/>
              <a:t>1        2        3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 </a:t>
            </a:r>
            <a:endParaRPr lang="uk-UA" dirty="0" smtClean="0">
              <a:solidFill>
                <a:srgbClr val="FF000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872446" y="5342710"/>
            <a:ext cx="979714" cy="2743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2</a:t>
            </a:r>
            <a:endParaRPr lang="uk-UA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6339841" y="5334000"/>
            <a:ext cx="979714" cy="2743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3</a:t>
            </a:r>
            <a:endParaRPr lang="uk-UA" dirty="0"/>
          </a:p>
        </p:txBody>
      </p:sp>
      <p:cxnSp>
        <p:nvCxnSpPr>
          <p:cNvPr id="41" name="Прямая соединительная линия 40"/>
          <p:cNvCxnSpPr>
            <a:stCxn id="32" idx="3"/>
            <a:endCxn id="35" idx="1"/>
          </p:cNvCxnSpPr>
          <p:nvPr/>
        </p:nvCxnSpPr>
        <p:spPr>
          <a:xfrm flipV="1">
            <a:off x="5852160" y="5471160"/>
            <a:ext cx="487681" cy="871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>
            <a:stCxn id="35" idx="2"/>
          </p:cNvCxnSpPr>
          <p:nvPr/>
        </p:nvCxnSpPr>
        <p:spPr>
          <a:xfrm rot="5400000">
            <a:off x="6336575" y="5568042"/>
            <a:ext cx="452846" cy="53340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5664926" y="6056812"/>
            <a:ext cx="979714" cy="2743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коли </a:t>
            </a:r>
            <a:r>
              <a:rPr lang="uk-UA" dirty="0" smtClean="0"/>
              <a:t> 1</a:t>
            </a:r>
            <a:endParaRPr lang="uk-UA" dirty="0"/>
          </a:p>
        </p:txBody>
      </p:sp>
      <p:cxnSp>
        <p:nvCxnSpPr>
          <p:cNvPr id="18" name="Прямая со стрелкой 17"/>
          <p:cNvCxnSpPr>
            <a:stCxn id="32" idx="2"/>
          </p:cNvCxnSpPr>
          <p:nvPr/>
        </p:nvCxnSpPr>
        <p:spPr>
          <a:xfrm rot="16200000" flipH="1">
            <a:off x="5443947" y="5535385"/>
            <a:ext cx="418011" cy="58129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Выгнутая вверх стрелка 16"/>
          <p:cNvSpPr/>
          <p:nvPr/>
        </p:nvSpPr>
        <p:spPr>
          <a:xfrm flipH="1">
            <a:off x="1384662" y="5081453"/>
            <a:ext cx="1476103" cy="35269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19" name="Выгнутая вниз стрелка 18"/>
          <p:cNvSpPr/>
          <p:nvPr/>
        </p:nvSpPr>
        <p:spPr>
          <a:xfrm flipH="1" flipV="1">
            <a:off x="1528353" y="5225143"/>
            <a:ext cx="757645" cy="24819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01338" y="694397"/>
            <a:ext cx="7301753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uk-UA" sz="2800" b="1" i="1" cap="none" spc="150" dirty="0" smtClean="0">
                <a:ln w="11430"/>
                <a:solidFill>
                  <a:srgbClr val="66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Розділові  знаки  в  складному  реченні  із</a:t>
            </a:r>
            <a:r>
              <a:rPr lang="uk-UA" sz="2800" b="1" cap="none" spc="150" dirty="0" smtClean="0">
                <a:ln w="11430"/>
                <a:solidFill>
                  <a:srgbClr val="66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otype Corsiva" pitchFamily="66" charset="0"/>
              </a:rPr>
              <a:t> сурядним  і підрядним  зв’язком</a:t>
            </a:r>
            <a:endParaRPr lang="uk-UA" sz="2800" b="1" cap="none" spc="150" dirty="0">
              <a:ln w="11430"/>
              <a:solidFill>
                <a:srgbClr val="660066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3" name="Облако 22"/>
          <p:cNvSpPr/>
          <p:nvPr/>
        </p:nvSpPr>
        <p:spPr>
          <a:xfrm>
            <a:off x="1645920" y="1632857"/>
            <a:ext cx="5839098" cy="731520"/>
          </a:xfrm>
          <a:prstGeom prst="cloud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i="1" dirty="0" smtClean="0">
                <a:solidFill>
                  <a:schemeClr val="tx1"/>
                </a:solidFill>
              </a:rPr>
              <a:t>Спільна підрядна</a:t>
            </a:r>
            <a:endParaRPr lang="uk-UA" sz="2400" b="1" i="1" dirty="0">
              <a:solidFill>
                <a:schemeClr val="tx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62149" y="4258491"/>
            <a:ext cx="73413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   </a:t>
            </a:r>
            <a:r>
              <a:rPr lang="uk-UA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Коли</a:t>
            </a:r>
            <a:r>
              <a:rPr lang="uk-UA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він торкнувся смичком до струн скрипки</a:t>
            </a:r>
            <a:r>
              <a:rPr lang="uk-UA" sz="2000" i="1" dirty="0" smtClean="0">
                <a:latin typeface="Times New Roman" pitchFamily="18" charset="0"/>
                <a:cs typeface="Times New Roman" pitchFamily="18" charset="0"/>
              </a:rPr>
              <a:t>, все на світі зникло </a:t>
            </a:r>
            <a:r>
              <a:rPr lang="uk-UA" sz="2000" b="1" i="1" dirty="0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uk-UA" sz="2000" i="1" dirty="0" smtClean="0">
                <a:latin typeface="Times New Roman" pitchFamily="18" charset="0"/>
                <a:cs typeface="Times New Roman" pitchFamily="18" charset="0"/>
              </a:rPr>
              <a:t> залишилася тільки музика (В. Собко).</a:t>
            </a:r>
            <a:endParaRPr lang="uk-UA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ятно 2 21"/>
          <p:cNvSpPr/>
          <p:nvPr/>
        </p:nvSpPr>
        <p:spPr>
          <a:xfrm>
            <a:off x="209005" y="2403566"/>
            <a:ext cx="1045029" cy="522514"/>
          </a:xfrm>
          <a:prstGeom prst="irregularSeal2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1.</a:t>
            </a:r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79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731520" y="709974"/>
            <a:ext cx="7667898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Monotype Corsiva" pitchFamily="66" charset="0"/>
              </a:rPr>
              <a:t/>
            </a:r>
            <a:br>
              <a:rPr lang="uk-UA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Monotype Corsiva" pitchFamily="66" charset="0"/>
              </a:rPr>
            </a:br>
            <a:endParaRPr lang="uk-UA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96834" y="4822259"/>
            <a:ext cx="786384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1.Я приходив до </a:t>
            </a:r>
            <a:r>
              <a:rPr lang="ru-RU" sz="2400" i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дідуся</a:t>
            </a:r>
            <a:r>
              <a:rPr lang="ru-RU" sz="2400" b="1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400" b="1" i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і</a:t>
            </a:r>
            <a:r>
              <a:rPr lang="ru-RU" sz="2400" b="1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, </a:t>
            </a:r>
            <a:r>
              <a:rPr lang="ru-RU" sz="2400" b="1" i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коли</a:t>
            </a:r>
            <a:r>
              <a:rPr lang="ru-RU" sz="2400" i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i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він</a:t>
            </a:r>
            <a:r>
              <a:rPr lang="ru-RU" sz="2400" i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i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мав</a:t>
            </a:r>
            <a:r>
              <a:rPr lang="ru-RU" sz="2400" i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час</a:t>
            </a:r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ми разом читали книжку.</a:t>
            </a:r>
          </a:p>
          <a:p>
            <a:r>
              <a:rPr lang="ru-RU" sz="2400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2.</a:t>
            </a:r>
            <a:r>
              <a:rPr lang="ru-RU" sz="2400" i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 приходив до </a:t>
            </a:r>
            <a:r>
              <a:rPr lang="ru-RU" sz="2400" i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дідуся</a:t>
            </a:r>
            <a:r>
              <a:rPr lang="ru-RU" sz="2400" b="1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400" b="1" i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і</a:t>
            </a:r>
            <a:r>
              <a:rPr lang="ru-RU" sz="2400" b="1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  <a:r>
              <a:rPr lang="ru-RU" sz="24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коли</a:t>
            </a:r>
            <a:r>
              <a:rPr lang="ru-RU" sz="2400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i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він</a:t>
            </a:r>
            <a:r>
              <a:rPr lang="ru-RU" sz="2400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i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мав</a:t>
            </a:r>
            <a:r>
              <a:rPr lang="ru-RU" sz="2400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час</a:t>
            </a:r>
            <a:r>
              <a:rPr lang="ru-RU" sz="2400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</a:t>
            </a:r>
            <a:r>
              <a:rPr lang="ru-RU" sz="2400" b="1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то </a:t>
            </a:r>
            <a:r>
              <a:rPr lang="ru-RU" sz="2400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ми разом читали книжку.</a:t>
            </a:r>
            <a:endParaRPr lang="ru-RU" sz="2400" i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01338" y="694397"/>
            <a:ext cx="7301753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uk-UA" sz="2800" b="1" i="1" cap="none" spc="150" dirty="0" smtClean="0">
                <a:ln w="11430"/>
                <a:solidFill>
                  <a:srgbClr val="66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Розділові  знаки  в  складному  реченні  із</a:t>
            </a:r>
            <a:r>
              <a:rPr lang="uk-UA" sz="2800" b="1" cap="none" spc="150" dirty="0" smtClean="0">
                <a:ln w="11430"/>
                <a:solidFill>
                  <a:srgbClr val="66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otype Corsiva" pitchFamily="66" charset="0"/>
              </a:rPr>
              <a:t> сурядним  і підрядним  зв’язком</a:t>
            </a:r>
            <a:endParaRPr lang="uk-UA" sz="2800" b="1" cap="none" spc="150" dirty="0">
              <a:ln w="11430"/>
              <a:solidFill>
                <a:srgbClr val="660066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3" name="Облако 22"/>
          <p:cNvSpPr/>
          <p:nvPr/>
        </p:nvSpPr>
        <p:spPr>
          <a:xfrm>
            <a:off x="2704012" y="1567543"/>
            <a:ext cx="3043647" cy="470267"/>
          </a:xfrm>
          <a:prstGeom prst="cloud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i="1" dirty="0" smtClean="0">
                <a:solidFill>
                  <a:schemeClr val="tx1"/>
                </a:solidFill>
              </a:rPr>
              <a:t>Збіг сполучників</a:t>
            </a:r>
            <a:endParaRPr lang="uk-UA" b="1" i="1" dirty="0">
              <a:solidFill>
                <a:schemeClr val="tx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40081" y="2011681"/>
            <a:ext cx="804672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uk-UA" b="1" dirty="0" smtClean="0"/>
              <a:t>   </a:t>
            </a:r>
            <a:r>
              <a:rPr lang="uk-UA" sz="2000" b="1" dirty="0" smtClean="0"/>
              <a:t>Якщо збігаються підряд сурядний і підрядний сполучники</a:t>
            </a:r>
            <a:r>
              <a:rPr lang="uk-UA" sz="2000" b="1" dirty="0" smtClean="0">
                <a:solidFill>
                  <a:srgbClr val="FF0000"/>
                </a:solidFill>
              </a:rPr>
              <a:t> ( </a:t>
            </a:r>
            <a:r>
              <a:rPr lang="uk-UA" sz="2000" b="1" dirty="0" smtClean="0">
                <a:solidFill>
                  <a:srgbClr val="002060"/>
                </a:solidFill>
              </a:rPr>
              <a:t>і</a:t>
            </a:r>
            <a:r>
              <a:rPr lang="uk-UA" sz="2000" b="1" dirty="0" smtClean="0">
                <a:solidFill>
                  <a:srgbClr val="FF0000"/>
                </a:solidFill>
              </a:rPr>
              <a:t> коли,</a:t>
            </a:r>
          </a:p>
          <a:p>
            <a:r>
              <a:rPr lang="uk-UA" sz="2000" b="1" dirty="0" smtClean="0">
                <a:solidFill>
                  <a:srgbClr val="002060"/>
                </a:solidFill>
              </a:rPr>
              <a:t>і</a:t>
            </a:r>
            <a:r>
              <a:rPr lang="uk-UA" sz="2000" b="1" dirty="0" smtClean="0">
                <a:solidFill>
                  <a:srgbClr val="FF0000"/>
                </a:solidFill>
              </a:rPr>
              <a:t> де,</a:t>
            </a:r>
            <a:r>
              <a:rPr lang="uk-UA" sz="2000" b="1" dirty="0" smtClean="0">
                <a:solidFill>
                  <a:srgbClr val="002060"/>
                </a:solidFill>
              </a:rPr>
              <a:t> і </a:t>
            </a:r>
            <a:r>
              <a:rPr lang="uk-UA" sz="2000" b="1" dirty="0" smtClean="0">
                <a:solidFill>
                  <a:srgbClr val="FF0000"/>
                </a:solidFill>
              </a:rPr>
              <a:t>щоб, </a:t>
            </a:r>
            <a:r>
              <a:rPr lang="uk-UA" sz="2000" b="1" dirty="0" smtClean="0">
                <a:solidFill>
                  <a:srgbClr val="002060"/>
                </a:solidFill>
              </a:rPr>
              <a:t>і</a:t>
            </a:r>
            <a:r>
              <a:rPr lang="uk-UA" sz="2000" b="1" dirty="0" smtClean="0">
                <a:solidFill>
                  <a:srgbClr val="FF0000"/>
                </a:solidFill>
              </a:rPr>
              <a:t> якщо й под.)</a:t>
            </a:r>
            <a:r>
              <a:rPr lang="uk-UA" sz="2000" b="1" dirty="0" smtClean="0"/>
              <a:t>, то </a:t>
            </a:r>
            <a:r>
              <a:rPr lang="uk-UA" sz="2400" b="1" dirty="0" smtClean="0">
                <a:solidFill>
                  <a:schemeClr val="accent5">
                    <a:lumMod val="50000"/>
                  </a:schemeClr>
                </a:solidFill>
              </a:rPr>
              <a:t>кому</a:t>
            </a:r>
            <a:r>
              <a:rPr lang="uk-UA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uk-UA" sz="2000" b="1" dirty="0" smtClean="0"/>
              <a:t>між ними </a:t>
            </a:r>
            <a:r>
              <a:rPr lang="uk-UA" sz="2000" b="1" dirty="0" smtClean="0">
                <a:solidFill>
                  <a:schemeClr val="accent5">
                    <a:lumMod val="50000"/>
                  </a:schemeClr>
                </a:solidFill>
              </a:rPr>
              <a:t>ставимо</a:t>
            </a:r>
            <a:r>
              <a:rPr lang="uk-UA" sz="2000" b="1" dirty="0" smtClean="0"/>
              <a:t> тільки тоді, коли підрядну частину, яка починається другим сполучником, можна вилучити без порушення граматичної цілісності всього речення (після цієї підрядної частини </a:t>
            </a:r>
            <a:r>
              <a:rPr lang="uk-UA" sz="2000" b="1" i="1" dirty="0" smtClean="0">
                <a:solidFill>
                  <a:srgbClr val="FF0066"/>
                </a:solidFill>
              </a:rPr>
              <a:t>немає</a:t>
            </a:r>
            <a:r>
              <a:rPr lang="uk-UA" sz="2000" b="1" dirty="0" smtClean="0"/>
              <a:t> співвідносного з сполучником слова </a:t>
            </a:r>
            <a:r>
              <a:rPr lang="uk-UA" sz="2000" b="1" i="1" dirty="0" smtClean="0">
                <a:solidFill>
                  <a:srgbClr val="FF0066"/>
                </a:solidFill>
              </a:rPr>
              <a:t>то</a:t>
            </a:r>
            <a:r>
              <a:rPr lang="uk-UA" sz="2000" b="1" dirty="0" smtClean="0"/>
              <a:t>).</a:t>
            </a:r>
          </a:p>
          <a:p>
            <a:pPr>
              <a:buFont typeface="Wingdings" pitchFamily="2" charset="2"/>
              <a:buChar char="Ø"/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Якщо ж вилучити підрядну частину не можна, то </a:t>
            </a:r>
            <a:r>
              <a:rPr lang="uk-UA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кому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між двома сполучниками </a:t>
            </a:r>
            <a:r>
              <a:rPr lang="uk-UA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ставимо </a:t>
            </a:r>
            <a:r>
              <a:rPr lang="uk-UA" sz="2400" dirty="0" smtClean="0">
                <a:cs typeface="MV Boli" pitchFamily="2" charset="0"/>
              </a:rPr>
              <a:t>(</a:t>
            </a:r>
            <a:r>
              <a:rPr lang="uk-UA" sz="2400" b="1" i="1" dirty="0" smtClean="0">
                <a:solidFill>
                  <a:srgbClr val="FF0066"/>
                </a:solidFill>
                <a:cs typeface="MV Boli" pitchFamily="2" charset="0"/>
              </a:rPr>
              <a:t>є </a:t>
            </a:r>
            <a:r>
              <a:rPr lang="uk-UA" sz="2400" dirty="0" smtClean="0">
                <a:cs typeface="MV Boli" pitchFamily="2" charset="0"/>
              </a:rPr>
              <a:t>слово </a:t>
            </a:r>
            <a:r>
              <a:rPr lang="uk-UA" sz="2400" b="1" i="1" dirty="0" smtClean="0">
                <a:solidFill>
                  <a:srgbClr val="FF0066"/>
                </a:solidFill>
                <a:cs typeface="MV Boli" pitchFamily="2" charset="0"/>
              </a:rPr>
              <a:t>то</a:t>
            </a:r>
            <a:r>
              <a:rPr lang="uk-UA" sz="2400" dirty="0" smtClean="0">
                <a:cs typeface="MV Boli" pitchFamily="2" charset="0"/>
              </a:rPr>
              <a:t>)</a:t>
            </a:r>
            <a:r>
              <a:rPr lang="uk-UA" sz="2000" dirty="0" smtClean="0">
                <a:cs typeface="MV Boli" pitchFamily="2" charset="0"/>
              </a:rPr>
              <a:t>.</a:t>
            </a:r>
          </a:p>
          <a:p>
            <a:r>
              <a:rPr lang="uk-UA" sz="2000" b="1" dirty="0" smtClean="0">
                <a:solidFill>
                  <a:srgbClr val="7030A0"/>
                </a:solidFill>
                <a:cs typeface="Times New Roman" pitchFamily="18" charset="0"/>
              </a:rPr>
              <a:t>Порівняймо:</a:t>
            </a:r>
            <a:endParaRPr lang="uk-UA" sz="2000" b="1" dirty="0">
              <a:solidFill>
                <a:srgbClr val="7030A0"/>
              </a:solidFill>
              <a:cs typeface="Times New Roman" pitchFamily="18" charset="0"/>
            </a:endParaRPr>
          </a:p>
        </p:txBody>
      </p:sp>
      <p:sp>
        <p:nvSpPr>
          <p:cNvPr id="8" name="Пятно 2 7"/>
          <p:cNvSpPr/>
          <p:nvPr/>
        </p:nvSpPr>
        <p:spPr>
          <a:xfrm>
            <a:off x="156754" y="1972492"/>
            <a:ext cx="836022" cy="548640"/>
          </a:xfrm>
          <a:prstGeom prst="irregularSeal2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2.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9" name="Пятно 2 8"/>
          <p:cNvSpPr/>
          <p:nvPr/>
        </p:nvSpPr>
        <p:spPr>
          <a:xfrm>
            <a:off x="169816" y="3526971"/>
            <a:ext cx="849086" cy="640080"/>
          </a:xfrm>
          <a:prstGeom prst="irregularSeal2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3.</a:t>
            </a:r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79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731520" y="709974"/>
            <a:ext cx="7667898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Monotype Corsiva" pitchFamily="66" charset="0"/>
              </a:rPr>
              <a:t/>
            </a:r>
            <a:br>
              <a:rPr lang="uk-UA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Monotype Corsiva" pitchFamily="66" charset="0"/>
              </a:rPr>
            </a:br>
            <a:endParaRPr lang="uk-UA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809898" y="4182179"/>
            <a:ext cx="773321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Туман пах </a:t>
            </a:r>
            <a:r>
              <a:rPr lang="ru-RU" sz="2400" i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бузковим</a:t>
            </a:r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i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цвітом</a:t>
            </a:r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400" b="1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</a:t>
            </a:r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i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коли</a:t>
            </a:r>
            <a:r>
              <a:rPr lang="ru-RU" sz="2400" i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почав </a:t>
            </a:r>
            <a:r>
              <a:rPr lang="ru-RU" sz="2400" i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розходитися</a:t>
            </a:r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400" i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крізь</a:t>
            </a:r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i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його</a:t>
            </a:r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тонкий </a:t>
            </a:r>
            <a:r>
              <a:rPr lang="ru-RU" sz="2400" i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просинюватий</a:t>
            </a:r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i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серпанок</a:t>
            </a:r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i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виступили</a:t>
            </a:r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по </a:t>
            </a:r>
            <a:r>
              <a:rPr lang="ru-RU" sz="2400" i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горі</a:t>
            </a:r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i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бузкові</a:t>
            </a:r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вали  ( </a:t>
            </a:r>
            <a:r>
              <a:rPr lang="ru-RU" sz="2400" i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Гр.Тютюнник</a:t>
            </a:r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).</a:t>
            </a:r>
            <a:endParaRPr lang="ru-RU" sz="2400" i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01338" y="694397"/>
            <a:ext cx="7301753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uk-UA" sz="2800" b="1" i="1" cap="none" spc="150" dirty="0" smtClean="0">
                <a:ln w="11430"/>
                <a:solidFill>
                  <a:srgbClr val="66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Розділові  знаки  в  складному  реченні  із</a:t>
            </a:r>
            <a:r>
              <a:rPr lang="uk-UA" sz="2800" b="1" cap="none" spc="150" dirty="0" smtClean="0">
                <a:ln w="11430"/>
                <a:solidFill>
                  <a:srgbClr val="66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otype Corsiva" pitchFamily="66" charset="0"/>
              </a:rPr>
              <a:t> сурядним  і підрядним  зв’язком</a:t>
            </a:r>
            <a:endParaRPr lang="uk-UA" sz="2800" b="1" cap="none" spc="150" dirty="0">
              <a:ln w="11430"/>
              <a:solidFill>
                <a:srgbClr val="660066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3" name="Облако 22"/>
          <p:cNvSpPr/>
          <p:nvPr/>
        </p:nvSpPr>
        <p:spPr>
          <a:xfrm>
            <a:off x="2704012" y="1672046"/>
            <a:ext cx="3043647" cy="470267"/>
          </a:xfrm>
          <a:prstGeom prst="cloud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i="1" dirty="0" smtClean="0">
                <a:solidFill>
                  <a:schemeClr val="tx1"/>
                </a:solidFill>
              </a:rPr>
              <a:t>Збіг сполучників</a:t>
            </a:r>
            <a:endParaRPr lang="uk-UA" b="1" i="1" dirty="0">
              <a:solidFill>
                <a:schemeClr val="tx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40081" y="2194561"/>
            <a:ext cx="783771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uk-UA" sz="2400" b="1" dirty="0" smtClean="0"/>
              <a:t>   Якщо перший із двох сполучників протиставний </a:t>
            </a:r>
            <a:r>
              <a:rPr lang="uk-UA" sz="2400" b="1" dirty="0" smtClean="0">
                <a:solidFill>
                  <a:srgbClr val="FF0000"/>
                </a:solidFill>
              </a:rPr>
              <a:t>(а, але, однак та ін.)</a:t>
            </a:r>
            <a:r>
              <a:rPr lang="uk-UA" sz="2400" b="1" dirty="0" smtClean="0"/>
              <a:t>, то </a:t>
            </a:r>
            <a:r>
              <a:rPr lang="uk-UA" sz="2400" b="1" dirty="0" smtClean="0">
                <a:solidFill>
                  <a:srgbClr val="FF0000"/>
                </a:solidFill>
              </a:rPr>
              <a:t>кому</a:t>
            </a:r>
            <a:r>
              <a:rPr lang="uk-UA" sz="2400" b="1" dirty="0" smtClean="0"/>
              <a:t> після нього </a:t>
            </a:r>
            <a:r>
              <a:rPr lang="uk-UA" sz="2800" b="1" dirty="0" smtClean="0">
                <a:solidFill>
                  <a:srgbClr val="FF0000"/>
                </a:solidFill>
              </a:rPr>
              <a:t>ніколи не ставимо</a:t>
            </a:r>
            <a:r>
              <a:rPr lang="uk-UA" sz="2400" b="1" dirty="0" smtClean="0"/>
              <a:t>.</a:t>
            </a:r>
          </a:p>
          <a:p>
            <a:r>
              <a:rPr lang="uk-UA" sz="2400" b="1" dirty="0" smtClean="0">
                <a:solidFill>
                  <a:srgbClr val="7030A0"/>
                </a:solidFill>
              </a:rPr>
              <a:t>Наприклад:</a:t>
            </a:r>
            <a:endParaRPr lang="uk-UA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ятно 2 7"/>
          <p:cNvSpPr/>
          <p:nvPr/>
        </p:nvSpPr>
        <p:spPr>
          <a:xfrm>
            <a:off x="169815" y="2194561"/>
            <a:ext cx="1045029" cy="522514"/>
          </a:xfrm>
          <a:prstGeom prst="irregularSeal2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4.</a:t>
            </a:r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79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731520" y="709974"/>
            <a:ext cx="7667898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Monotype Corsiva" pitchFamily="66" charset="0"/>
              </a:rPr>
              <a:t/>
            </a:r>
            <a:br>
              <a:rPr lang="uk-UA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Monotype Corsiva" pitchFamily="66" charset="0"/>
              </a:rPr>
            </a:br>
            <a:endParaRPr lang="uk-UA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66206" y="2797515"/>
            <a:ext cx="7733211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i="1" cap="none" spc="0" dirty="0" smtClean="0">
                <a:ln w="1905"/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Село до 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якого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 ми 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заїхали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розташовувалось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кілометри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 за два 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лісу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хатинки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розсипалися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понад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річкою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біліли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серед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зелених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садків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i="1" cap="none" spc="0" dirty="0" smtClean="0">
              <a:ln w="1905"/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Набігла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хмарка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сріблястий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дощ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посипався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сонячного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 неба 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наче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хтось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розсипав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 разки 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намиста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i="1" cap="none" spc="0" dirty="0" smtClean="0">
                <a:ln w="1905"/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000" i="1" cap="none" spc="0" dirty="0" err="1" smtClean="0">
                <a:ln w="1905"/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2000" i="1" cap="none" spc="0" dirty="0" smtClean="0">
                <a:ln w="1905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cap="none" spc="0" dirty="0" err="1" smtClean="0">
                <a:ln w="1905"/>
                <a:latin typeface="Times New Roman" pitchFamily="18" charset="0"/>
                <a:cs typeface="Times New Roman" pitchFamily="18" charset="0"/>
              </a:rPr>
              <a:t>навчився</a:t>
            </a:r>
            <a:r>
              <a:rPr lang="ru-RU" sz="2000" i="1" cap="none" spc="0" dirty="0" smtClean="0">
                <a:ln w="1905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cap="none" spc="0" dirty="0" err="1" smtClean="0">
                <a:ln w="1905"/>
                <a:latin typeface="Times New Roman" pitchFamily="18" charset="0"/>
                <a:cs typeface="Times New Roman" pitchFamily="18" charset="0"/>
              </a:rPr>
              <a:t>робити</a:t>
            </a:r>
            <a:r>
              <a:rPr lang="ru-RU" sz="2000" i="1" cap="none" spc="0" dirty="0" smtClean="0">
                <a:ln w="1905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cap="none" spc="0" dirty="0" err="1" smtClean="0">
                <a:ln w="1905"/>
                <a:latin typeface="Times New Roman" pitchFamily="18" charset="0"/>
                <a:cs typeface="Times New Roman" pitchFamily="18" charset="0"/>
              </a:rPr>
              <a:t>сайти</a:t>
            </a:r>
            <a:r>
              <a:rPr lang="ru-RU" sz="2000" i="1" cap="none" spc="0" dirty="0" smtClean="0">
                <a:ln w="1905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cap="none" spc="0" dirty="0" err="1" smtClean="0">
                <a:ln w="1905"/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i="1" cap="none" spc="0" dirty="0" smtClean="0">
                <a:ln w="1905"/>
                <a:latin typeface="Times New Roman" pitchFamily="18" charset="0"/>
                <a:cs typeface="Times New Roman" pitchFamily="18" charset="0"/>
              </a:rPr>
              <a:t> коли ми </a:t>
            </a:r>
            <a:r>
              <a:rPr lang="ru-RU" sz="2000" i="1" cap="none" spc="0" dirty="0" err="1" smtClean="0">
                <a:ln w="1905"/>
                <a:latin typeface="Times New Roman" pitchFamily="18" charset="0"/>
                <a:cs typeface="Times New Roman" pitchFamily="18" charset="0"/>
              </a:rPr>
              <a:t>звертаємось</a:t>
            </a:r>
            <a:r>
              <a:rPr lang="ru-RU" sz="2000" i="1" cap="none" spc="0" dirty="0" smtClean="0">
                <a:ln w="1905"/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i="1" cap="none" spc="0" dirty="0" err="1" smtClean="0">
                <a:ln w="1905"/>
                <a:latin typeface="Times New Roman" pitchFamily="18" charset="0"/>
                <a:cs typeface="Times New Roman" pitchFamily="18" charset="0"/>
              </a:rPr>
              <a:t>нього</a:t>
            </a:r>
            <a:r>
              <a:rPr lang="ru-RU" sz="2000" i="1" cap="none" spc="0" dirty="0" smtClean="0">
                <a:ln w="1905"/>
                <a:latin typeface="Times New Roman" pitchFamily="18" charset="0"/>
                <a:cs typeface="Times New Roman" pitchFamily="18" charset="0"/>
              </a:rPr>
              <a:t> то </a:t>
            </a:r>
            <a:r>
              <a:rPr lang="ru-RU" sz="2000" i="1" cap="none" spc="0" dirty="0" err="1" smtClean="0">
                <a:ln w="1905"/>
                <a:latin typeface="Times New Roman" pitchFamily="18" charset="0"/>
                <a:cs typeface="Times New Roman" pitchFamily="18" charset="0"/>
              </a:rPr>
              <a:t>розраховуємо</a:t>
            </a:r>
            <a:r>
              <a:rPr lang="ru-RU" sz="2000" i="1" cap="none" spc="0" dirty="0" smtClean="0">
                <a:ln w="1905"/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i="1" cap="none" spc="0" dirty="0" err="1" smtClean="0">
                <a:ln w="1905"/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000" i="1" cap="none" spc="0" dirty="0" smtClean="0">
                <a:ln w="1905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cap="none" spc="0" dirty="0" err="1" smtClean="0">
                <a:ln w="1905"/>
                <a:latin typeface="Times New Roman" pitchFamily="18" charset="0"/>
                <a:cs typeface="Times New Roman" pitchFamily="18" charset="0"/>
              </a:rPr>
              <a:t>допомогу</a:t>
            </a:r>
            <a:r>
              <a:rPr lang="ru-RU" sz="2000" i="1" cap="none" spc="0" dirty="0" smtClean="0">
                <a:ln w="1905"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4.Де на 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круті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високі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 хмари ударять 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звечора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дощі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 там 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ходять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 хмари 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посивілі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глоду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хмуряться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кущі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 ( 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А.Малишко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ru-RU" sz="2000" i="1" cap="none" spc="0" dirty="0" smtClean="0">
                <a:ln w="1905"/>
                <a:latin typeface="Times New Roman" pitchFamily="18" charset="0"/>
                <a:cs typeface="Times New Roman" pitchFamily="18" charset="0"/>
              </a:rPr>
              <a:t>5.Мій </a:t>
            </a:r>
            <a:r>
              <a:rPr lang="ru-RU" sz="2000" i="1" cap="none" spc="0" dirty="0" err="1" smtClean="0">
                <a:ln w="1905"/>
                <a:latin typeface="Times New Roman" pitchFamily="18" charset="0"/>
                <a:cs typeface="Times New Roman" pitchFamily="18" charset="0"/>
              </a:rPr>
              <a:t>біль</a:t>
            </a:r>
            <a:r>
              <a:rPr lang="ru-RU" sz="2000" i="1" cap="none" spc="0" dirty="0" smtClean="0">
                <a:ln w="1905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cap="none" spc="0" dirty="0" err="1" smtClean="0">
                <a:ln w="1905"/>
                <a:latin typeface="Times New Roman" pitchFamily="18" charset="0"/>
                <a:cs typeface="Times New Roman" pitchFamily="18" charset="0"/>
              </a:rPr>
              <a:t>бринить</a:t>
            </a:r>
            <a:r>
              <a:rPr lang="ru-RU" sz="2000" i="1" cap="none" spc="0" dirty="0" smtClean="0">
                <a:ln w="1905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cap="none" spc="0" dirty="0" err="1" smtClean="0">
                <a:ln w="1905"/>
                <a:latin typeface="Times New Roman" pitchFamily="18" charset="0"/>
                <a:cs typeface="Times New Roman" pitchFamily="18" charset="0"/>
              </a:rPr>
              <a:t>зате</a:t>
            </a:r>
            <a:r>
              <a:rPr lang="ru-RU" sz="2000" i="1" cap="none" spc="0" dirty="0" smtClean="0">
                <a:ln w="1905"/>
                <a:latin typeface="Times New Roman" pitchFamily="18" charset="0"/>
                <a:cs typeface="Times New Roman" pitchFamily="18" charset="0"/>
              </a:rPr>
              <a:t> коли </a:t>
            </a:r>
            <a:r>
              <a:rPr lang="ru-RU" sz="2000" i="1" cap="none" spc="0" dirty="0" err="1" smtClean="0">
                <a:ln w="1905"/>
                <a:latin typeface="Times New Roman" pitchFamily="18" charset="0"/>
                <a:cs typeface="Times New Roman" pitchFamily="18" charset="0"/>
              </a:rPr>
              <a:t>сміюся</a:t>
            </a:r>
            <a:r>
              <a:rPr lang="ru-RU" sz="2000" i="1" cap="none" spc="0" dirty="0" smtClean="0">
                <a:ln w="1905"/>
                <a:latin typeface="Times New Roman" pitchFamily="18" charset="0"/>
                <a:cs typeface="Times New Roman" pitchFamily="18" charset="0"/>
              </a:rPr>
              <a:t> то </a:t>
            </a:r>
            <a:r>
              <a:rPr lang="ru-RU" sz="2000" i="1" cap="none" spc="0" dirty="0" err="1" smtClean="0">
                <a:ln w="1905"/>
                <a:latin typeface="Times New Roman" pitchFamily="18" charset="0"/>
                <a:cs typeface="Times New Roman" pitchFamily="18" charset="0"/>
              </a:rPr>
              <a:t>сміх</a:t>
            </a:r>
            <a:r>
              <a:rPr lang="ru-RU" sz="2000" i="1" cap="none" spc="0" dirty="0" smtClean="0">
                <a:ln w="1905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cap="none" spc="0" dirty="0" err="1" smtClean="0">
                <a:ln w="1905"/>
                <a:latin typeface="Times New Roman" pitchFamily="18" charset="0"/>
                <a:cs typeface="Times New Roman" pitchFamily="18" charset="0"/>
              </a:rPr>
              <a:t>мій</a:t>
            </a:r>
            <a:r>
              <a:rPr lang="ru-RU" sz="2000" i="1" cap="none" spc="0" dirty="0" smtClean="0">
                <a:ln w="1905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cap="none" spc="0" dirty="0" err="1" smtClean="0">
                <a:ln w="1905"/>
                <a:latin typeface="Times New Roman" pitchFamily="18" charset="0"/>
                <a:cs typeface="Times New Roman" pitchFamily="18" charset="0"/>
              </a:rPr>
              <a:t>рветься</a:t>
            </a:r>
            <a:r>
              <a:rPr lang="ru-RU" sz="2000" i="1" cap="none" spc="0" dirty="0" smtClean="0">
                <a:ln w="1905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cap="none" spc="0" dirty="0" err="1" smtClean="0">
                <a:ln w="1905"/>
                <a:latin typeface="Times New Roman" pitchFamily="18" charset="0"/>
                <a:cs typeface="Times New Roman" pitchFamily="18" charset="0"/>
              </a:rPr>
              <a:t>джерелом</a:t>
            </a:r>
            <a:r>
              <a:rPr lang="ru-RU" sz="2000" i="1" cap="none" spc="0" dirty="0" smtClean="0">
                <a:ln w="1905"/>
                <a:latin typeface="Times New Roman" pitchFamily="18" charset="0"/>
                <a:cs typeface="Times New Roman" pitchFamily="18" charset="0"/>
              </a:rPr>
              <a:t> н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а волю (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Олена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n w="1905"/>
                <a:latin typeface="Times New Roman" pitchFamily="18" charset="0"/>
                <a:cs typeface="Times New Roman" pitchFamily="18" charset="0"/>
              </a:rPr>
              <a:t>Теліга</a:t>
            </a:r>
            <a:r>
              <a:rPr lang="ru-RU" sz="2000" i="1" dirty="0" smtClean="0">
                <a:ln w="1905"/>
                <a:latin typeface="Times New Roman" pitchFamily="18" charset="0"/>
                <a:cs typeface="Times New Roman" pitchFamily="18" charset="0"/>
              </a:rPr>
              <a:t>).</a:t>
            </a:r>
            <a:endParaRPr lang="ru-RU" sz="2000" i="1" cap="none" spc="0" dirty="0">
              <a:ln w="1905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01338" y="694397"/>
            <a:ext cx="730175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uk-UA" sz="3200" b="1" i="1" spc="150" dirty="0" smtClean="0">
                <a:ln w="11430"/>
                <a:solidFill>
                  <a:srgbClr val="FF0000"/>
                </a:solidFill>
              </a:rPr>
              <a:t>Домашнє </a:t>
            </a:r>
            <a:r>
              <a:rPr lang="uk-UA" sz="3200" b="1" i="1" spc="150" dirty="0">
                <a:ln w="11430"/>
                <a:solidFill>
                  <a:srgbClr val="FF0000"/>
                </a:solidFill>
              </a:rPr>
              <a:t>з</a:t>
            </a:r>
            <a:r>
              <a:rPr lang="uk-UA" sz="3200" b="1" i="1" cap="none" spc="150" dirty="0" smtClean="0">
                <a:ln w="11430"/>
                <a:solidFill>
                  <a:srgbClr val="FF0000"/>
                </a:solidFill>
              </a:rPr>
              <a:t>авдання</a:t>
            </a:r>
            <a:endParaRPr lang="uk-UA" sz="3200" b="1" i="1" cap="none" spc="150" dirty="0">
              <a:ln w="11430"/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53144" y="1423853"/>
            <a:ext cx="78377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uk-UA" sz="2000" b="1" dirty="0" smtClean="0">
                <a:solidFill>
                  <a:srgbClr val="008000"/>
                </a:solidFill>
              </a:rPr>
              <a:t>Спишіть речення, розставляючи пропущені розділові знаки.</a:t>
            </a:r>
          </a:p>
          <a:p>
            <a:pPr>
              <a:buFont typeface="Wingdings" pitchFamily="2" charset="2"/>
              <a:buChar char="Ø"/>
            </a:pPr>
            <a:r>
              <a:rPr lang="uk-UA" sz="2000" b="1" dirty="0" smtClean="0">
                <a:solidFill>
                  <a:srgbClr val="008000"/>
                </a:solidFill>
              </a:rPr>
              <a:t>Підкресліть граматичні основи.</a:t>
            </a:r>
          </a:p>
          <a:p>
            <a:pPr>
              <a:buFont typeface="Wingdings" pitchFamily="2" charset="2"/>
              <a:buChar char="Ø"/>
            </a:pPr>
            <a:r>
              <a:rPr lang="uk-UA" sz="2000" b="1" dirty="0" smtClean="0">
                <a:solidFill>
                  <a:srgbClr val="008000"/>
                </a:solidFill>
                <a:cs typeface="Times New Roman" pitchFamily="18" charset="0"/>
              </a:rPr>
              <a:t>Побудуйте схеми речень.</a:t>
            </a:r>
          </a:p>
          <a:p>
            <a:pPr>
              <a:buFont typeface="Wingdings" pitchFamily="2" charset="2"/>
              <a:buChar char="Ø"/>
            </a:pPr>
            <a:r>
              <a:rPr lang="uk-UA" sz="2000" b="1" dirty="0" smtClean="0">
                <a:solidFill>
                  <a:srgbClr val="008000"/>
                </a:solidFill>
                <a:cs typeface="Times New Roman" pitchFamily="18" charset="0"/>
              </a:rPr>
              <a:t>Визначте вид за значенням підрядних частин. </a:t>
            </a:r>
            <a:endParaRPr lang="uk-UA" sz="2000" b="1" dirty="0">
              <a:solidFill>
                <a:srgbClr val="008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79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711</TotalTime>
  <Words>745</Words>
  <Application>Microsoft Office PowerPoint</Application>
  <PresentationFormat>Экран (4:3)</PresentationFormat>
  <Paragraphs>99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В одному реченні можемо поєднувати сурядний, підрядний і безсполучниковий зв’язок.      Складне речення, у якому поєднано різні види зв’язку, називають складним реченням з різними видами зв’язку.    </vt:lpstr>
      <vt:lpstr>Складне реченням з різними видами зв’язку    </vt:lpstr>
      <vt:lpstr>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TPCUSer</cp:lastModifiedBy>
  <cp:revision>68</cp:revision>
  <dcterms:created xsi:type="dcterms:W3CDTF">2013-11-19T05:52:05Z</dcterms:created>
  <dcterms:modified xsi:type="dcterms:W3CDTF">2022-02-14T08:16:38Z</dcterms:modified>
</cp:coreProperties>
</file>