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4" r:id="rId4"/>
    <p:sldId id="265" r:id="rId5"/>
    <p:sldId id="267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660066"/>
    <a:srgbClr val="FF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96" d="100"/>
          <a:sy n="96" d="100"/>
        </p:scale>
        <p:origin x="-955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1008" y="893156"/>
            <a:ext cx="6172200" cy="175432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ru-RU" sz="3600" b="1" i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Розділові</a:t>
            </a:r>
            <a:r>
              <a:rPr lang="ru-RU" sz="3600" b="1" i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</a:t>
            </a:r>
            <a:r>
              <a:rPr lang="ru-RU" sz="3600" b="1" i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знаки в складному </a:t>
            </a:r>
            <a:r>
              <a:rPr lang="ru-RU" sz="3600" b="1" i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реченні</a:t>
            </a:r>
            <a:r>
              <a:rPr lang="ru-RU" sz="3600" b="1" i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</a:t>
            </a:r>
            <a:r>
              <a:rPr lang="ru-RU" sz="3600" b="1" i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із</a:t>
            </a:r>
            <a:r>
              <a:rPr lang="ru-RU" sz="3600" b="1" i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</a:t>
            </a:r>
            <a:r>
              <a:rPr lang="ru-RU" sz="3600" b="1" i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сурядним</a:t>
            </a:r>
            <a:r>
              <a:rPr lang="ru-RU" sz="3600" b="1" i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і </a:t>
            </a:r>
            <a:r>
              <a:rPr lang="ru-RU" sz="3600" b="1" i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підрядним</a:t>
            </a:r>
            <a:r>
              <a:rPr lang="ru-RU" sz="3600" b="1" i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 </a:t>
            </a:r>
            <a:r>
              <a:rPr lang="ru-RU" sz="3600" b="1" i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зв’язком</a:t>
            </a:r>
            <a:endParaRPr lang="ru-RU" sz="4000" b="1" i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Arno Pro Smbd SmText" panose="020207020405060204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31520" y="709974"/>
            <a:ext cx="766789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  <a:t/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</a:b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44583" y="2470946"/>
            <a:ext cx="7863841" cy="16927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Між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двома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головними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частинами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складного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речння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з’єднаними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сполучником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cap="none" spc="0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чи</a:t>
            </a:r>
            <a:r>
              <a:rPr lang="ru-RU" sz="2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800" b="1" cap="none" spc="0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або</a:t>
            </a:r>
            <a:r>
              <a:rPr lang="ru-RU" sz="2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та (= </a:t>
            </a:r>
            <a:r>
              <a:rPr lang="ru-RU" sz="2800" b="1" cap="none" spc="0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), </a:t>
            </a:r>
            <a:r>
              <a:rPr lang="ru-RU" sz="2800" b="1" cap="none" spc="0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</a:t>
            </a:r>
            <a:r>
              <a:rPr lang="ru-RU" sz="2800" b="1" cap="none" spc="0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й</a:t>
            </a:r>
            <a:r>
              <a:rPr lang="ru-RU" sz="2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</a:p>
          <a:p>
            <a:r>
              <a:rPr lang="ru-RU" sz="28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кому не </a:t>
            </a:r>
            <a:r>
              <a:rPr lang="ru-RU" sz="28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ставимо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якщо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обидві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частини</a:t>
            </a: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мають</a:t>
            </a: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спільну</a:t>
            </a: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підрядну</a:t>
            </a: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частину</a:t>
            </a: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  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Наприклад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ru-RU" sz="24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31967" y="5329646"/>
            <a:ext cx="35792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 </a:t>
            </a:r>
            <a:r>
              <a:rPr lang="uk-UA" sz="2400" b="1" dirty="0" smtClean="0">
                <a:solidFill>
                  <a:srgbClr val="FF0000"/>
                </a:solidFill>
              </a:rPr>
              <a:t>(коли…)</a:t>
            </a:r>
            <a:r>
              <a:rPr lang="uk-UA" sz="2400" b="1" dirty="0" smtClean="0">
                <a:solidFill>
                  <a:srgbClr val="002060"/>
                </a:solidFill>
              </a:rPr>
              <a:t>, [   ] і [   ]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  </a:t>
            </a:r>
            <a:r>
              <a:rPr lang="uk-UA" sz="2400" b="1" dirty="0" smtClean="0"/>
              <a:t>1        2        3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 </a:t>
            </a:r>
            <a:endParaRPr lang="uk-UA" dirty="0" smtClean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872446" y="5342710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</a:t>
            </a:r>
            <a:endParaRPr lang="uk-UA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6339841" y="5334000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3</a:t>
            </a:r>
            <a:endParaRPr lang="uk-UA" dirty="0"/>
          </a:p>
        </p:txBody>
      </p:sp>
      <p:cxnSp>
        <p:nvCxnSpPr>
          <p:cNvPr id="41" name="Прямая соединительная линия 40"/>
          <p:cNvCxnSpPr>
            <a:stCxn id="32" idx="3"/>
            <a:endCxn id="35" idx="1"/>
          </p:cNvCxnSpPr>
          <p:nvPr/>
        </p:nvCxnSpPr>
        <p:spPr>
          <a:xfrm flipV="1">
            <a:off x="5852160" y="5471160"/>
            <a:ext cx="487681" cy="871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35" idx="2"/>
          </p:cNvCxnSpPr>
          <p:nvPr/>
        </p:nvCxnSpPr>
        <p:spPr>
          <a:xfrm rot="5400000">
            <a:off x="6336575" y="5568042"/>
            <a:ext cx="452846" cy="5334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664926" y="6056812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коли </a:t>
            </a:r>
            <a:r>
              <a:rPr lang="uk-UA" dirty="0" smtClean="0"/>
              <a:t> 1</a:t>
            </a:r>
            <a:endParaRPr lang="uk-UA" dirty="0"/>
          </a:p>
        </p:txBody>
      </p:sp>
      <p:cxnSp>
        <p:nvCxnSpPr>
          <p:cNvPr id="18" name="Прямая со стрелкой 17"/>
          <p:cNvCxnSpPr>
            <a:stCxn id="32" idx="2"/>
          </p:cNvCxnSpPr>
          <p:nvPr/>
        </p:nvCxnSpPr>
        <p:spPr>
          <a:xfrm rot="16200000" flipH="1">
            <a:off x="5443947" y="5535385"/>
            <a:ext cx="418011" cy="5812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Выгнутая вверх стрелка 16"/>
          <p:cNvSpPr/>
          <p:nvPr/>
        </p:nvSpPr>
        <p:spPr>
          <a:xfrm flipH="1">
            <a:off x="1384662" y="5081453"/>
            <a:ext cx="1476103" cy="35269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9" name="Выгнутая вниз стрелка 18"/>
          <p:cNvSpPr/>
          <p:nvPr/>
        </p:nvSpPr>
        <p:spPr>
          <a:xfrm flipH="1" flipV="1">
            <a:off x="1528353" y="5225143"/>
            <a:ext cx="757645" cy="24819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1338" y="694397"/>
            <a:ext cx="730175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uk-UA" sz="2800" b="1" i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Розділові  знаки  в  складному  реченні  із</a:t>
            </a:r>
            <a:r>
              <a:rPr lang="uk-UA" sz="2800" b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 сурядним  і підрядним  зв’язком</a:t>
            </a:r>
            <a:endParaRPr lang="uk-UA" sz="2800" b="1" cap="none" spc="150" dirty="0">
              <a:ln w="11430"/>
              <a:solidFill>
                <a:srgbClr val="66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Облако 22"/>
          <p:cNvSpPr/>
          <p:nvPr/>
        </p:nvSpPr>
        <p:spPr>
          <a:xfrm>
            <a:off x="1645920" y="1632857"/>
            <a:ext cx="5839098" cy="731520"/>
          </a:xfrm>
          <a:prstGeom prst="cloud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</a:rPr>
              <a:t>Спільна підрядна</a:t>
            </a:r>
            <a:endParaRPr lang="uk-UA" sz="2400" b="1" i="1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62149" y="4258491"/>
            <a:ext cx="7341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</a:t>
            </a:r>
            <a:r>
              <a:rPr lang="uk-UA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Коли</a:t>
            </a:r>
            <a:r>
              <a:rPr lang="uk-UA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він торкнувся смичком до струн скрипки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, все на світі зникло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 залишилася тільки музика (В. Собко).</a:t>
            </a: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ятно 2 21"/>
          <p:cNvSpPr/>
          <p:nvPr/>
        </p:nvSpPr>
        <p:spPr>
          <a:xfrm>
            <a:off x="209005" y="2403566"/>
            <a:ext cx="1045029" cy="522514"/>
          </a:xfrm>
          <a:prstGeom prst="irregularSeal2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1.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31520" y="709974"/>
            <a:ext cx="766789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  <a:t/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</a:b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96834" y="4822259"/>
            <a:ext cx="786384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1.Я приходив до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дідуся</a:t>
            </a:r>
            <a:r>
              <a:rPr lang="ru-RU" sz="2400" b="1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400" b="1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, </a:t>
            </a:r>
            <a:r>
              <a:rPr lang="ru-RU" sz="24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коли</a:t>
            </a:r>
            <a:r>
              <a:rPr lang="ru-RU" sz="2400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він</a:t>
            </a:r>
            <a:r>
              <a:rPr lang="ru-RU" sz="2400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мав</a:t>
            </a:r>
            <a:r>
              <a:rPr lang="ru-RU" sz="2400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час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ми разом читали книжку.</a:t>
            </a:r>
          </a:p>
          <a:p>
            <a:r>
              <a:rPr lang="ru-RU" sz="24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</a:t>
            </a:r>
            <a:r>
              <a:rPr lang="ru-RU" sz="2400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 приходив до </a:t>
            </a:r>
            <a:r>
              <a:rPr lang="ru-RU" sz="2400" i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дідуся</a:t>
            </a:r>
            <a:r>
              <a:rPr lang="ru-RU" sz="2400" b="1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i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400" b="1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коли</a:t>
            </a:r>
            <a:r>
              <a:rPr lang="ru-RU" sz="2400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він</a:t>
            </a:r>
            <a:r>
              <a:rPr lang="ru-RU" sz="2400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мав</a:t>
            </a:r>
            <a:r>
              <a:rPr lang="ru-RU" sz="2400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час</a:t>
            </a:r>
            <a:r>
              <a:rPr lang="ru-RU" sz="24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ru-RU" sz="2400" b="1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то </a:t>
            </a:r>
            <a:r>
              <a:rPr lang="ru-RU" sz="24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 разом читали книжку.</a:t>
            </a:r>
            <a:endParaRPr lang="ru-RU" sz="2400" i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1338" y="694397"/>
            <a:ext cx="730175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uk-UA" sz="2800" b="1" i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Розділові  знаки  в  складному  реченні  із</a:t>
            </a:r>
            <a:r>
              <a:rPr lang="uk-UA" sz="2800" b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 сурядним  і підрядним  зв’язком</a:t>
            </a:r>
            <a:endParaRPr lang="uk-UA" sz="2800" b="1" cap="none" spc="150" dirty="0">
              <a:ln w="11430"/>
              <a:solidFill>
                <a:srgbClr val="66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Облако 22"/>
          <p:cNvSpPr/>
          <p:nvPr/>
        </p:nvSpPr>
        <p:spPr>
          <a:xfrm>
            <a:off x="2704012" y="1567543"/>
            <a:ext cx="3043647" cy="470267"/>
          </a:xfrm>
          <a:prstGeom prst="cloud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Збіг сполучників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0081" y="2011681"/>
            <a:ext cx="804672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b="1" dirty="0" smtClean="0"/>
              <a:t>   </a:t>
            </a:r>
            <a:r>
              <a:rPr lang="uk-UA" sz="2000" b="1" dirty="0" smtClean="0"/>
              <a:t>Якщо збігаються підряд сурядний і підрядний сполучники</a:t>
            </a:r>
            <a:r>
              <a:rPr lang="uk-UA" sz="2000" b="1" dirty="0" smtClean="0">
                <a:solidFill>
                  <a:srgbClr val="FF0000"/>
                </a:solidFill>
              </a:rPr>
              <a:t> ( </a:t>
            </a:r>
            <a:r>
              <a:rPr lang="uk-UA" sz="2000" b="1" dirty="0" smtClean="0">
                <a:solidFill>
                  <a:srgbClr val="002060"/>
                </a:solidFill>
              </a:rPr>
              <a:t>і</a:t>
            </a:r>
            <a:r>
              <a:rPr lang="uk-UA" sz="2000" b="1" dirty="0" smtClean="0">
                <a:solidFill>
                  <a:srgbClr val="FF0000"/>
                </a:solidFill>
              </a:rPr>
              <a:t> коли,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і</a:t>
            </a:r>
            <a:r>
              <a:rPr lang="uk-UA" sz="2000" b="1" dirty="0" smtClean="0">
                <a:solidFill>
                  <a:srgbClr val="FF0000"/>
                </a:solidFill>
              </a:rPr>
              <a:t> де,</a:t>
            </a:r>
            <a:r>
              <a:rPr lang="uk-UA" sz="2000" b="1" dirty="0" smtClean="0">
                <a:solidFill>
                  <a:srgbClr val="002060"/>
                </a:solidFill>
              </a:rPr>
              <a:t> і </a:t>
            </a:r>
            <a:r>
              <a:rPr lang="uk-UA" sz="2000" b="1" dirty="0" smtClean="0">
                <a:solidFill>
                  <a:srgbClr val="FF0000"/>
                </a:solidFill>
              </a:rPr>
              <a:t>щоб, </a:t>
            </a:r>
            <a:r>
              <a:rPr lang="uk-UA" sz="2000" b="1" dirty="0" smtClean="0">
                <a:solidFill>
                  <a:srgbClr val="002060"/>
                </a:solidFill>
              </a:rPr>
              <a:t>і</a:t>
            </a:r>
            <a:r>
              <a:rPr lang="uk-UA" sz="2000" b="1" dirty="0" smtClean="0">
                <a:solidFill>
                  <a:srgbClr val="FF0000"/>
                </a:solidFill>
              </a:rPr>
              <a:t> якщо й под.)</a:t>
            </a:r>
            <a:r>
              <a:rPr lang="uk-UA" sz="2000" b="1" dirty="0" smtClean="0"/>
              <a:t>, то </a:t>
            </a:r>
            <a:r>
              <a:rPr lang="uk-UA" sz="2400" b="1" dirty="0" smtClean="0">
                <a:solidFill>
                  <a:schemeClr val="accent5">
                    <a:lumMod val="50000"/>
                  </a:schemeClr>
                </a:solidFill>
              </a:rPr>
              <a:t>кому</a:t>
            </a:r>
            <a:r>
              <a:rPr lang="uk-UA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sz="2000" b="1" dirty="0" smtClean="0"/>
              <a:t>між ними </a:t>
            </a:r>
            <a:r>
              <a:rPr lang="uk-UA" sz="2000" b="1" dirty="0" smtClean="0">
                <a:solidFill>
                  <a:schemeClr val="accent5">
                    <a:lumMod val="50000"/>
                  </a:schemeClr>
                </a:solidFill>
              </a:rPr>
              <a:t>ставимо</a:t>
            </a:r>
            <a:r>
              <a:rPr lang="uk-UA" sz="2000" b="1" dirty="0" smtClean="0"/>
              <a:t> тільки тоді, коли підрядну частину, яка починається другим сполучником, можна вилучити без порушення граматичної цілісності всього речення (після цієї підрядної частини </a:t>
            </a:r>
            <a:r>
              <a:rPr lang="uk-UA" sz="2000" b="1" i="1" dirty="0" smtClean="0">
                <a:solidFill>
                  <a:srgbClr val="FF0066"/>
                </a:solidFill>
              </a:rPr>
              <a:t>немає</a:t>
            </a:r>
            <a:r>
              <a:rPr lang="uk-UA" sz="2000" b="1" dirty="0" smtClean="0"/>
              <a:t> співвідносного з сполучником слова </a:t>
            </a:r>
            <a:r>
              <a:rPr lang="uk-UA" sz="2000" b="1" i="1" dirty="0" smtClean="0">
                <a:solidFill>
                  <a:srgbClr val="FF0066"/>
                </a:solidFill>
              </a:rPr>
              <a:t>то</a:t>
            </a:r>
            <a:r>
              <a:rPr lang="uk-UA" sz="2000" b="1" dirty="0" smtClean="0"/>
              <a:t>).</a:t>
            </a:r>
          </a:p>
          <a:p>
            <a:pPr>
              <a:buFont typeface="Wingdings" pitchFamily="2" charset="2"/>
              <a:buChar char="Ø"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Якщо ж вилучити підрядну частину не можна, то </a:t>
            </a:r>
            <a:r>
              <a:rPr lang="uk-UA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кому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між двома сполучниками </a:t>
            </a:r>
            <a:r>
              <a:rPr lang="uk-UA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ставимо </a:t>
            </a:r>
            <a:r>
              <a:rPr lang="uk-UA" sz="2400" dirty="0" smtClean="0">
                <a:cs typeface="MV Boli" pitchFamily="2" charset="0"/>
              </a:rPr>
              <a:t>(</a:t>
            </a:r>
            <a:r>
              <a:rPr lang="uk-UA" sz="2400" b="1" i="1" dirty="0" smtClean="0">
                <a:solidFill>
                  <a:srgbClr val="FF0066"/>
                </a:solidFill>
                <a:cs typeface="MV Boli" pitchFamily="2" charset="0"/>
              </a:rPr>
              <a:t>є </a:t>
            </a:r>
            <a:r>
              <a:rPr lang="uk-UA" sz="2400" dirty="0" smtClean="0">
                <a:cs typeface="MV Boli" pitchFamily="2" charset="0"/>
              </a:rPr>
              <a:t>слово </a:t>
            </a:r>
            <a:r>
              <a:rPr lang="uk-UA" sz="2400" b="1" i="1" dirty="0" smtClean="0">
                <a:solidFill>
                  <a:srgbClr val="FF0066"/>
                </a:solidFill>
                <a:cs typeface="MV Boli" pitchFamily="2" charset="0"/>
              </a:rPr>
              <a:t>то</a:t>
            </a:r>
            <a:r>
              <a:rPr lang="uk-UA" sz="2400" dirty="0" smtClean="0">
                <a:cs typeface="MV Boli" pitchFamily="2" charset="0"/>
              </a:rPr>
              <a:t>)</a:t>
            </a:r>
            <a:r>
              <a:rPr lang="uk-UA" sz="2000" dirty="0" smtClean="0">
                <a:cs typeface="MV Boli" pitchFamily="2" charset="0"/>
              </a:rPr>
              <a:t>.</a:t>
            </a:r>
          </a:p>
          <a:p>
            <a:r>
              <a:rPr lang="uk-UA" sz="2000" b="1" dirty="0" smtClean="0">
                <a:solidFill>
                  <a:srgbClr val="7030A0"/>
                </a:solidFill>
                <a:cs typeface="Times New Roman" pitchFamily="18" charset="0"/>
              </a:rPr>
              <a:t>Порівняймо:</a:t>
            </a:r>
            <a:endParaRPr lang="uk-UA" sz="2000" b="1" dirty="0">
              <a:solidFill>
                <a:srgbClr val="7030A0"/>
              </a:solidFill>
              <a:cs typeface="Times New Roman" pitchFamily="18" charset="0"/>
            </a:endParaRPr>
          </a:p>
        </p:txBody>
      </p:sp>
      <p:sp>
        <p:nvSpPr>
          <p:cNvPr id="8" name="Пятно 2 7"/>
          <p:cNvSpPr/>
          <p:nvPr/>
        </p:nvSpPr>
        <p:spPr>
          <a:xfrm>
            <a:off x="156754" y="1972492"/>
            <a:ext cx="836022" cy="548640"/>
          </a:xfrm>
          <a:prstGeom prst="irregularSeal2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2.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9" name="Пятно 2 8"/>
          <p:cNvSpPr/>
          <p:nvPr/>
        </p:nvSpPr>
        <p:spPr>
          <a:xfrm>
            <a:off x="169816" y="3526971"/>
            <a:ext cx="849086" cy="640080"/>
          </a:xfrm>
          <a:prstGeom prst="irregularSeal2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3.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31520" y="709974"/>
            <a:ext cx="766789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  <a:t/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</a:b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09898" y="4182179"/>
            <a:ext cx="773321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Туман пах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бузковим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цвітом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коли</a:t>
            </a:r>
            <a:r>
              <a:rPr lang="ru-RU" sz="2400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почав </a:t>
            </a:r>
            <a:r>
              <a:rPr lang="ru-RU" sz="2400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розходитися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крізь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його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тонкий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просинюватий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серпанок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виступили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по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горі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бузкові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вали  (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Гр.Тютюнник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).</a:t>
            </a:r>
            <a:endParaRPr lang="ru-RU" sz="2400" i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1338" y="694397"/>
            <a:ext cx="730175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uk-UA" sz="2800" b="1" i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Розділові  знаки  в  складному  реченні  із</a:t>
            </a:r>
            <a:r>
              <a:rPr lang="uk-UA" sz="2800" b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 сурядним  і підрядним  зв’язком</a:t>
            </a:r>
            <a:endParaRPr lang="uk-UA" sz="2800" b="1" cap="none" spc="150" dirty="0">
              <a:ln w="11430"/>
              <a:solidFill>
                <a:srgbClr val="66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Облако 22"/>
          <p:cNvSpPr/>
          <p:nvPr/>
        </p:nvSpPr>
        <p:spPr>
          <a:xfrm>
            <a:off x="2704012" y="1672046"/>
            <a:ext cx="3043647" cy="470267"/>
          </a:xfrm>
          <a:prstGeom prst="cloud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Збіг сполучників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0081" y="2194561"/>
            <a:ext cx="783771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b="1" dirty="0" smtClean="0"/>
              <a:t>   Якщо перший із двох сполучників протиставний </a:t>
            </a:r>
            <a:r>
              <a:rPr lang="uk-UA" sz="2400" b="1" dirty="0" smtClean="0">
                <a:solidFill>
                  <a:srgbClr val="FF0000"/>
                </a:solidFill>
              </a:rPr>
              <a:t>(а, але, однак та ін.)</a:t>
            </a:r>
            <a:r>
              <a:rPr lang="uk-UA" sz="2400" b="1" dirty="0" smtClean="0"/>
              <a:t>, то </a:t>
            </a:r>
            <a:r>
              <a:rPr lang="uk-UA" sz="2400" b="1" dirty="0" smtClean="0">
                <a:solidFill>
                  <a:srgbClr val="FF0000"/>
                </a:solidFill>
              </a:rPr>
              <a:t>кому</a:t>
            </a:r>
            <a:r>
              <a:rPr lang="uk-UA" sz="2400" b="1" dirty="0" smtClean="0"/>
              <a:t> після нього </a:t>
            </a:r>
            <a:r>
              <a:rPr lang="uk-UA" sz="2800" b="1" dirty="0" smtClean="0">
                <a:solidFill>
                  <a:srgbClr val="FF0000"/>
                </a:solidFill>
              </a:rPr>
              <a:t>ніколи не ставимо</a:t>
            </a:r>
            <a:r>
              <a:rPr lang="uk-UA" sz="2400" b="1" dirty="0" smtClean="0"/>
              <a:t>.</a:t>
            </a:r>
          </a:p>
          <a:p>
            <a:r>
              <a:rPr lang="uk-UA" sz="2400" b="1" dirty="0" smtClean="0">
                <a:solidFill>
                  <a:srgbClr val="7030A0"/>
                </a:solidFill>
              </a:rPr>
              <a:t>Наприклад:</a:t>
            </a:r>
            <a:endParaRPr lang="uk-UA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ятно 2 7"/>
          <p:cNvSpPr/>
          <p:nvPr/>
        </p:nvSpPr>
        <p:spPr>
          <a:xfrm>
            <a:off x="169815" y="2194561"/>
            <a:ext cx="1045029" cy="522514"/>
          </a:xfrm>
          <a:prstGeom prst="irregularSeal2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4.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367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31520" y="709974"/>
            <a:ext cx="766789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  <a:t/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</a:b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79268" y="2079057"/>
            <a:ext cx="7733211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1.</a:t>
            </a:r>
            <a:r>
              <a:rPr lang="uk-UA" sz="2400" b="1" i="1" dirty="0" smtClean="0">
                <a:solidFill>
                  <a:srgbClr val="002060"/>
                </a:solidFill>
              </a:rPr>
              <a:t> [   ], і, </a:t>
            </a:r>
            <a:r>
              <a:rPr lang="uk-UA" sz="2400" b="1" i="1" dirty="0" smtClean="0">
                <a:solidFill>
                  <a:srgbClr val="FF0000"/>
                </a:solidFill>
              </a:rPr>
              <a:t>(щойно…)</a:t>
            </a:r>
            <a:r>
              <a:rPr lang="uk-UA" sz="2400" b="1" i="1" dirty="0" smtClean="0">
                <a:solidFill>
                  <a:srgbClr val="002060"/>
                </a:solidFill>
              </a:rPr>
              <a:t>, [   ].</a:t>
            </a:r>
          </a:p>
          <a:p>
            <a:endParaRPr lang="uk-UA" sz="2400" b="1" i="1" dirty="0" smtClean="0">
              <a:solidFill>
                <a:srgbClr val="002060"/>
              </a:solidFill>
            </a:endParaRPr>
          </a:p>
          <a:p>
            <a:endParaRPr lang="uk-UA" sz="2400" b="1" i="1" dirty="0" smtClean="0">
              <a:solidFill>
                <a:srgbClr val="002060"/>
              </a:solidFill>
            </a:endParaRPr>
          </a:p>
          <a:p>
            <a:r>
              <a:rPr lang="uk-UA" sz="2400" b="1" i="1" dirty="0" smtClean="0">
                <a:solidFill>
                  <a:srgbClr val="002060"/>
                </a:solidFill>
              </a:rPr>
              <a:t>2. [   ], і [   ], </a:t>
            </a:r>
            <a:r>
              <a:rPr lang="uk-UA" sz="2400" b="1" i="1" dirty="0" smtClean="0">
                <a:solidFill>
                  <a:srgbClr val="FF0000"/>
                </a:solidFill>
              </a:rPr>
              <a:t>( який…).</a:t>
            </a:r>
          </a:p>
          <a:p>
            <a:endParaRPr lang="uk-UA" sz="2400" b="1" i="1" dirty="0" smtClean="0">
              <a:solidFill>
                <a:srgbClr val="FF0000"/>
              </a:solidFill>
            </a:endParaRPr>
          </a:p>
          <a:p>
            <a:endParaRPr lang="uk-UA" sz="2400" b="1" i="1" dirty="0" smtClean="0">
              <a:solidFill>
                <a:srgbClr val="FF0000"/>
              </a:solidFill>
            </a:endParaRPr>
          </a:p>
          <a:p>
            <a:r>
              <a:rPr lang="uk-UA" sz="2400" b="1" i="1" dirty="0" smtClean="0">
                <a:solidFill>
                  <a:srgbClr val="002060"/>
                </a:solidFill>
              </a:rPr>
              <a:t>3. [   ], і </a:t>
            </a:r>
            <a:r>
              <a:rPr lang="uk-UA" sz="2400" b="1" i="1" dirty="0" smtClean="0">
                <a:solidFill>
                  <a:srgbClr val="FF0000"/>
                </a:solidFill>
              </a:rPr>
              <a:t>(коли…)</a:t>
            </a:r>
            <a:r>
              <a:rPr lang="uk-UA" sz="2400" b="1" i="1" dirty="0" smtClean="0">
                <a:solidFill>
                  <a:srgbClr val="002060"/>
                </a:solidFill>
              </a:rPr>
              <a:t> , [ то  ].</a:t>
            </a:r>
          </a:p>
          <a:p>
            <a:pPr>
              <a:buFont typeface="Wingdings" pitchFamily="2" charset="2"/>
              <a:buChar char="Ø"/>
            </a:pPr>
            <a:endParaRPr lang="uk-UA" sz="2400" b="1" i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uk-UA" sz="2000" b="1" dirty="0" smtClean="0">
                <a:solidFill>
                  <a:srgbClr val="008000"/>
                </a:solidFill>
              </a:rPr>
              <a:t>Підкресліть  головні й другорядні члени речення.  </a:t>
            </a:r>
          </a:p>
          <a:p>
            <a:endParaRPr lang="uk-UA" sz="2400" b="1" i="1" dirty="0" smtClean="0">
              <a:solidFill>
                <a:srgbClr val="FF0000"/>
              </a:solidFill>
            </a:endParaRPr>
          </a:p>
          <a:p>
            <a:endParaRPr lang="uk-UA" sz="2400" b="1" i="1" dirty="0" smtClean="0">
              <a:solidFill>
                <a:srgbClr val="FF0000"/>
              </a:solidFill>
            </a:endParaRPr>
          </a:p>
          <a:p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2000" i="1" cap="none" spc="0" dirty="0">
              <a:ln w="1905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1338" y="694397"/>
            <a:ext cx="73017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uk-UA" sz="3200" b="1" i="1" spc="150" dirty="0" smtClean="0">
                <a:ln w="11430"/>
                <a:solidFill>
                  <a:srgbClr val="FF0000"/>
                </a:solidFill>
              </a:rPr>
              <a:t>Домашнє завдання </a:t>
            </a:r>
            <a:endParaRPr lang="uk-UA" sz="3200" b="1" i="1" cap="none" spc="150" dirty="0">
              <a:ln w="11430"/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3144" y="1423853"/>
            <a:ext cx="7837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000" b="1" dirty="0" smtClean="0">
                <a:solidFill>
                  <a:srgbClr val="008000"/>
                </a:solidFill>
              </a:rPr>
              <a:t>Складіть  речення за поданими схемами.</a:t>
            </a:r>
          </a:p>
          <a:p>
            <a:endParaRPr lang="uk-UA" sz="2000" b="1" dirty="0">
              <a:solidFill>
                <a:srgbClr val="008000"/>
              </a:solidFill>
              <a:cs typeface="Times New Roman" pitchFamily="18" charset="0"/>
            </a:endParaRPr>
          </a:p>
        </p:txBody>
      </p:sp>
      <p:sp>
        <p:nvSpPr>
          <p:cNvPr id="8" name="Выгнутая вверх стрелка 7"/>
          <p:cNvSpPr/>
          <p:nvPr/>
        </p:nvSpPr>
        <p:spPr>
          <a:xfrm flipH="1">
            <a:off x="2808515" y="1946367"/>
            <a:ext cx="718458" cy="2743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1959429" y="3017520"/>
            <a:ext cx="849085" cy="19594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1" name="Выгнутая вверх стрелка 10"/>
          <p:cNvSpPr/>
          <p:nvPr/>
        </p:nvSpPr>
        <p:spPr>
          <a:xfrm flipH="1">
            <a:off x="2503715" y="4084321"/>
            <a:ext cx="718458" cy="2743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710</TotalTime>
  <Words>346</Words>
  <Application>Microsoft Office PowerPoint</Application>
  <PresentationFormat>Экран (4:3)</PresentationFormat>
  <Paragraphs>47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TPCUSer</cp:lastModifiedBy>
  <cp:revision>68</cp:revision>
  <dcterms:created xsi:type="dcterms:W3CDTF">2013-11-19T05:52:05Z</dcterms:created>
  <dcterms:modified xsi:type="dcterms:W3CDTF">2022-02-15T08:06:31Z</dcterms:modified>
</cp:coreProperties>
</file>