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74" r:id="rId4"/>
    <p:sldId id="275" r:id="rId5"/>
    <p:sldId id="276" r:id="rId6"/>
    <p:sldId id="283" r:id="rId7"/>
    <p:sldId id="278" r:id="rId8"/>
    <p:sldId id="279" r:id="rId9"/>
    <p:sldId id="280" r:id="rId10"/>
    <p:sldId id="281" r:id="rId11"/>
    <p:sldId id="282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94E3A6-078B-48A1-9C81-B11424F34ABB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D6DCA-069C-4651-9CA8-A0979C9A7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2098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99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94E3A6-078B-48A1-9C81-B11424F34ABB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D6DCA-069C-4651-9CA8-A0979C9A7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5882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13" y="1600201"/>
            <a:ext cx="51371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1371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94E3A6-078B-48A1-9C81-B11424F34ABB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D6DCA-069C-4651-9CA8-A0979C9A7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9659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3" y="1535113"/>
            <a:ext cx="513930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13" y="2174875"/>
            <a:ext cx="513930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1414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1414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94E3A6-078B-48A1-9C81-B11424F34ABB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D6DCA-069C-4651-9CA8-A0979C9A7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0692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3" y="357166"/>
            <a:ext cx="10572824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94E3A6-078B-48A1-9C81-B11424F34ABB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D6DCA-069C-4651-9CA8-A0979C9A7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8411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94E3A6-078B-48A1-9C81-B11424F34ABB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D6DCA-069C-4651-9CA8-A0979C9A7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4384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4" y="714356"/>
            <a:ext cx="3763471" cy="7207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714357"/>
            <a:ext cx="6568053" cy="541180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14" y="1500175"/>
            <a:ext cx="3763471" cy="4625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94E3A6-078B-48A1-9C81-B11424F34ABB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D6DCA-069C-4651-9CA8-A0979C9A7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886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857232"/>
            <a:ext cx="7315200" cy="387034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0099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94E3A6-078B-48A1-9C81-B11424F34ABB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D6DCA-069C-4651-9CA8-A0979C9A7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8906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94E3A6-078B-48A1-9C81-B11424F34ABB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D6DCA-069C-4651-9CA8-A0979C9A7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7372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94E3A6-078B-48A1-9C81-B11424F34ABB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D6DCA-069C-4651-9CA8-A0979C9A7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0323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94E3A6-078B-48A1-9C81-B11424F34ABB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D6DCA-069C-4651-9CA8-A0979C9A7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2516329"/>
      </p:ext>
    </p:extLst>
  </p:cSld>
  <p:clrMapOvr>
    <a:masterClrMapping/>
  </p:clrMapOvr>
  <p:transition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1" y="274638"/>
            <a:ext cx="10572749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57251" y="1600201"/>
            <a:ext cx="10477500" cy="4525963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94E3A6-078B-48A1-9C81-B11424F34ABB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D6DCA-069C-4651-9CA8-A0979C9A7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2611036"/>
      </p:ext>
    </p:extLst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57251" y="274638"/>
            <a:ext cx="1057274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57251" y="1600201"/>
            <a:ext cx="10477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0594E3A6-078B-48A1-9C81-B11424F34ABB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47D6DCA-069C-4651-9CA8-A0979C9A7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702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blinds dir="vert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D6009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1240971"/>
            <a:ext cx="10363200" cy="3944983"/>
          </a:xfrm>
        </p:spPr>
        <p:txBody>
          <a:bodyPr/>
          <a:lstStyle/>
          <a:p>
            <a:r>
              <a:rPr lang="uk-UA" sz="4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Колообіг</a:t>
            </a:r>
            <a:r>
              <a:rPr lang="uk-UA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Оксигену</a:t>
            </a:r>
            <a:r>
              <a:rPr lang="uk-UA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природі. </a:t>
            </a:r>
            <a:br>
              <a:rPr lang="uk-UA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Озон. Проблема чистого повітря. Застосування та біологічна роль кисню.</a:t>
            </a:r>
            <a:endParaRPr lang="ru-RU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3345039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5321" y="620688"/>
            <a:ext cx="9036495" cy="944501"/>
          </a:xfrm>
        </p:spPr>
        <p:txBody>
          <a:bodyPr/>
          <a:lstStyle/>
          <a:p>
            <a:pPr marL="182880"/>
            <a:r>
              <a:rPr lang="uk-UA" sz="4800" dirty="0" err="1"/>
              <a:t>Колообіг</a:t>
            </a:r>
            <a:r>
              <a:rPr lang="uk-UA" sz="4800" dirty="0"/>
              <a:t> </a:t>
            </a:r>
            <a:r>
              <a:rPr lang="uk-UA" sz="4800" dirty="0" err="1"/>
              <a:t>Оксигену</a:t>
            </a:r>
            <a:r>
              <a:rPr lang="uk-UA" sz="4800" dirty="0"/>
              <a:t> в природі</a:t>
            </a:r>
            <a:endParaRPr lang="ru-RU" sz="48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1261" y="1431649"/>
            <a:ext cx="5939701" cy="4451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03864823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553" y="44623"/>
            <a:ext cx="6512511" cy="1429949"/>
          </a:xfrm>
        </p:spPr>
        <p:txBody>
          <a:bodyPr/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Кисень та озон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sz="quarter" idx="4294967295"/>
              </p:nvPr>
            </p:nvSpPr>
            <p:spPr>
              <a:xfrm>
                <a:off x="848497" y="1696995"/>
                <a:ext cx="9567983" cy="2150076"/>
              </a:xfrm>
              <a:prstGeom prst="rect">
                <a:avLst/>
              </a:prstGeom>
            </p:spPr>
            <p:txBody>
              <a:bodyPr>
                <a:normAutofit fontScale="70000" lnSpcReduction="20000"/>
              </a:bodyPr>
              <a:lstStyle/>
              <a:p>
                <a:pPr algn="just"/>
                <a:r>
                  <a:rPr lang="uk-UA" dirty="0" smtClean="0"/>
                  <a:t>Хімічні елементи у вільному стані існують у формі простих речовин. Так, елемент </a:t>
                </a:r>
                <a:r>
                  <a:rPr lang="uk-UA" dirty="0" err="1" smtClean="0"/>
                  <a:t>Оксиген</a:t>
                </a:r>
                <a:r>
                  <a:rPr lang="uk-UA" dirty="0" smtClean="0"/>
                  <a:t> утворює дві прості речовини — кисень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uk-UA"/>
                          <m:t>О</m:t>
                        </m:r>
                      </m:e>
                      <m:sub>
                        <m:r>
                          <m:rPr>
                            <m:nor/>
                          </m:rPr>
                          <a:rPr lang="uk-UA"/>
                          <m:t>2</m:t>
                        </m:r>
                      </m:sub>
                    </m:sSub>
                  </m:oMath>
                </a14:m>
                <a:r>
                  <a:rPr lang="uk-UA" dirty="0" smtClean="0"/>
                  <a:t/>
                </a:r>
                <a:r>
                  <a:rPr lang="uk-UA" dirty="0"/>
                  <a:t>та озон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uk-UA"/>
                          <m:t>О</m:t>
                        </m:r>
                      </m:e>
                      <m:sub>
                        <m:r>
                          <m:rPr>
                            <m:nor/>
                          </m:rPr>
                          <a:rPr lang="uk-UA"/>
                          <m:t>3</m:t>
                        </m:r>
                      </m:sub>
                    </m:sSub>
                  </m:oMath>
                </a14:m>
                <a:r>
                  <a:rPr lang="uk-UA" dirty="0" smtClean="0"/>
                  <a:t>.</a:t>
                </a:r>
              </a:p>
              <a:p>
                <a:pPr algn="just"/>
                <a:r>
                  <a:rPr lang="uk-UA" dirty="0"/>
                  <a:t>Обидві прості речовини </a:t>
                </a:r>
                <a:r>
                  <a:rPr lang="uk-UA" dirty="0" smtClean="0"/>
                  <a:t>утворені </a:t>
                </a:r>
                <a:r>
                  <a:rPr lang="uk-UA" dirty="0"/>
                  <a:t>одним і тим самим хімічним </a:t>
                </a:r>
                <a:r>
                  <a:rPr lang="uk-UA" dirty="0" smtClean="0"/>
                  <a:t>елементом, </a:t>
                </a:r>
                <a:r>
                  <a:rPr lang="uk-UA" dirty="0"/>
                  <a:t>а властивості у них </a:t>
                </a:r>
                <a:r>
                  <a:rPr lang="uk-UA" dirty="0" smtClean="0"/>
                  <a:t>різні</a:t>
                </a:r>
                <a:r>
                  <a:rPr lang="uk-UA" dirty="0"/>
                  <a:t>.</a:t>
                </a:r>
              </a:p>
              <a:p>
                <a:pPr algn="just"/>
                <a:r>
                  <a:rPr lang="uk-UA" b="1" dirty="0">
                    <a:solidFill>
                      <a:srgbClr val="0070C0"/>
                    </a:solidFill>
                  </a:rPr>
                  <a:t>Отже, </a:t>
                </a:r>
                <a:r>
                  <a:rPr lang="uk-UA" b="1" dirty="0" smtClean="0">
                    <a:solidFill>
                      <a:srgbClr val="0070C0"/>
                    </a:solidFill>
                  </a:rPr>
                  <a:t>кисень </a:t>
                </a:r>
                <a:r>
                  <a:rPr lang="uk-UA" b="1" dirty="0">
                    <a:solidFill>
                      <a:srgbClr val="0070C0"/>
                    </a:solidFill>
                  </a:rPr>
                  <a:t>і </a:t>
                </a:r>
                <a:r>
                  <a:rPr lang="uk-UA" b="1" dirty="0" smtClean="0">
                    <a:solidFill>
                      <a:srgbClr val="0070C0"/>
                    </a:solidFill>
                  </a:rPr>
                  <a:t>озон </a:t>
                </a:r>
                <a:r>
                  <a:rPr lang="uk-UA" b="1" dirty="0">
                    <a:solidFill>
                      <a:srgbClr val="0070C0"/>
                    </a:solidFill>
                  </a:rPr>
                  <a:t>— алотропні форми елемента </a:t>
                </a:r>
                <a:r>
                  <a:rPr lang="uk-UA" b="1" dirty="0" err="1">
                    <a:solidFill>
                      <a:srgbClr val="0070C0"/>
                    </a:solidFill>
                  </a:rPr>
                  <a:t>Оксигену</a:t>
                </a:r>
                <a:r>
                  <a:rPr lang="uk-UA" b="1" dirty="0">
                    <a:solidFill>
                      <a:srgbClr val="0070C0"/>
                    </a:solidFill>
                  </a:rPr>
                  <a:t>. Алотропія </a:t>
                </a:r>
                <a:r>
                  <a:rPr lang="uk-UA" b="1" dirty="0" smtClean="0">
                    <a:solidFill>
                      <a:srgbClr val="0070C0"/>
                    </a:solidFill>
                  </a:rPr>
                  <a:t>зумовлена </a:t>
                </a:r>
                <a:r>
                  <a:rPr lang="uk-UA" b="1" dirty="0">
                    <a:solidFill>
                      <a:srgbClr val="0070C0"/>
                    </a:solidFill>
                  </a:rPr>
                  <a:t>різною кількістю атомів </a:t>
                </a:r>
                <a:r>
                  <a:rPr lang="uk-UA" b="1" dirty="0" err="1">
                    <a:solidFill>
                      <a:srgbClr val="0070C0"/>
                    </a:solidFill>
                  </a:rPr>
                  <a:t>Оксигену</a:t>
                </a:r>
                <a:r>
                  <a:rPr lang="uk-UA" b="1" dirty="0">
                    <a:solidFill>
                      <a:srgbClr val="0070C0"/>
                    </a:solidFill>
                  </a:rPr>
                  <a:t> в молекулах </a:t>
                </a:r>
                <a:r>
                  <a:rPr lang="uk-UA" b="1" dirty="0" smtClean="0">
                    <a:solidFill>
                      <a:srgbClr val="0070C0"/>
                    </a:solidFill>
                  </a:rPr>
                  <a:t>речовин.</a:t>
                </a:r>
                <a:endParaRPr lang="uk-UA" b="1" dirty="0">
                  <a:solidFill>
                    <a:srgbClr val="0070C0"/>
                  </a:solidFill>
                </a:endParaRPr>
              </a:p>
              <a:p>
                <a:pPr algn="just"/>
                <a:endParaRPr lang="uk-UA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>
              <a:xfrm>
                <a:off x="848497" y="1696995"/>
                <a:ext cx="9567983" cy="2150076"/>
              </a:xfrm>
              <a:prstGeom prst="rect">
                <a:avLst/>
              </a:prstGeom>
              <a:blipFill rotWithShape="0">
                <a:blip r:embed="rId2"/>
                <a:stretch>
                  <a:fillRect l="-701" t="-4533" r="-7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09" t="2059" r="7667"/>
          <a:stretch/>
        </p:blipFill>
        <p:spPr bwMode="auto">
          <a:xfrm>
            <a:off x="7472194" y="3656559"/>
            <a:ext cx="3391756" cy="2305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2821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9736" y="799070"/>
            <a:ext cx="5256584" cy="527222"/>
          </a:xfrm>
        </p:spPr>
        <p:txBody>
          <a:bodyPr/>
          <a:lstStyle/>
          <a:p>
            <a:r>
              <a:rPr lang="uk-UA" dirty="0" smtClean="0"/>
              <a:t>Джерела кисню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sz="quarter" idx="4294967295"/>
              </p:nvPr>
            </p:nvSpPr>
            <p:spPr>
              <a:xfrm>
                <a:off x="1631504" y="1326292"/>
                <a:ext cx="9036496" cy="3057148"/>
              </a:xfrm>
              <a:prstGeom prst="rect">
                <a:avLst/>
              </a:prstGeom>
            </p:spPr>
            <p:txBody>
              <a:bodyPr/>
              <a:lstStyle/>
              <a:p>
                <a:r>
                  <a:rPr lang="uk-UA" sz="2400" dirty="0" smtClean="0"/>
                  <a:t>Найважливішими </a:t>
                </a:r>
                <a:r>
                  <a:rPr lang="uk-UA" sz="2400" dirty="0"/>
                  <a:t>джерелами кисню в неживій природі є вуглекислий газ та вода</a:t>
                </a:r>
                <a:r>
                  <a:rPr lang="uk-UA" sz="2400" dirty="0" smtClean="0"/>
                  <a:t>.</a:t>
                </a:r>
              </a:p>
              <a:p>
                <a:r>
                  <a:rPr lang="uk-UA" sz="2400" dirty="0"/>
                  <a:t> Кисень потрапляє в атмосферу головним чином внаслідок процесу фотосинтезу, в якому бере участь</a:t>
                </a:r>
                <a14:m>
                  <m:oMath xmlns:m="http://schemas.openxmlformats.org/officeDocument/2006/math">
                    <m:r>
                      <a:rPr lang="uk-UA" sz="24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uk-U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2400" b="0" i="1" smtClean="0">
                            <a:latin typeface="Cambria Math"/>
                          </a:rPr>
                          <m:t>СО</m:t>
                        </m:r>
                      </m:e>
                      <m:sub>
                        <m:r>
                          <a:rPr lang="uk-UA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uk-UA" sz="2400" dirty="0" smtClean="0"/>
                  <a:t>.</a:t>
                </a:r>
              </a:p>
              <a:p>
                <a:r>
                  <a:rPr lang="uk-UA" sz="2400" dirty="0"/>
                  <a:t>Важливим джерелом </a:t>
                </a:r>
                <a:r>
                  <a:rPr lang="uk-UA" sz="2400" dirty="0" err="1"/>
                  <a:t>Оксигену</a:t>
                </a:r>
                <a:r>
                  <a:rPr lang="uk-UA" sz="2400" dirty="0"/>
                  <a:t> є атмосфера Землі. Частина кисню утворюється у верхніх частинах атмосфери внаслідок дисоціації води під дією сонячного випромінювання.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>
              <a:xfrm>
                <a:off x="1631504" y="1326292"/>
                <a:ext cx="9036496" cy="3057148"/>
              </a:xfrm>
              <a:prstGeom prst="rect">
                <a:avLst/>
              </a:prstGeom>
              <a:blipFill rotWithShape="0">
                <a:blip r:embed="rId2"/>
                <a:stretch>
                  <a:fillRect l="-945" t="-15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0561" y="4383440"/>
            <a:ext cx="2513336" cy="173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6625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5772" y="873211"/>
            <a:ext cx="5317229" cy="782594"/>
          </a:xfrm>
        </p:spPr>
        <p:txBody>
          <a:bodyPr/>
          <a:lstStyle/>
          <a:p>
            <a:r>
              <a:rPr lang="uk-UA" dirty="0" smtClean="0"/>
              <a:t>Утворення кисню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sz="quarter" idx="4294967295"/>
              </p:nvPr>
            </p:nvSpPr>
            <p:spPr>
              <a:xfrm>
                <a:off x="1631504" y="1837038"/>
                <a:ext cx="8856984" cy="3468130"/>
              </a:xfrm>
              <a:prstGeom prst="rect">
                <a:avLst/>
              </a:prstGeom>
            </p:spPr>
            <p:txBody>
              <a:bodyPr>
                <a:normAutofit fontScale="62500" lnSpcReduction="20000"/>
              </a:bodyPr>
              <a:lstStyle/>
              <a:p>
                <a:pPr algn="just"/>
                <a:r>
                  <a:rPr lang="ru-RU" dirty="0" smtClean="0"/>
                  <a:t/>
                </a:r>
                <a:r>
                  <a:rPr lang="uk-UA" dirty="0" smtClean="0"/>
                  <a:t>Частина кисню виділяється зеленими рослинами в процесі фотосинтезу із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b="0" i="1" smtClean="0">
                            <a:latin typeface="Cambria Math"/>
                          </a:rPr>
                          <m:t>Н</m:t>
                        </m:r>
                      </m:e>
                      <m:sub>
                        <m:r>
                          <a:rPr lang="uk-UA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uk-UA" b="0" i="1" smtClean="0">
                        <a:latin typeface="Cambria Math"/>
                      </a:rPr>
                      <m:t>О</m:t>
                    </m:r>
                    <m:r>
                      <a:rPr lang="uk-UA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uk-UA" dirty="0" smtClean="0"/>
                  <a:t>та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/>
                          </a:rPr>
                          <m:t>СО</m:t>
                        </m:r>
                      </m:e>
                      <m:sub>
                        <m: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uk-UA" dirty="0" smtClean="0"/>
                  <a:t>. </a:t>
                </a:r>
              </a:p>
              <a:p>
                <a:pPr algn="just"/>
                <a:r>
                  <a:rPr lang="uk-UA" dirty="0" smtClean="0"/>
                  <a:t>У </a:t>
                </a:r>
                <a:r>
                  <a:rPr lang="uk-UA" dirty="0"/>
                  <a:t>свою чергу атмосферний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/>
                          </a:rPr>
                          <m:t>СО</m:t>
                        </m:r>
                      </m:e>
                      <m:sub>
                        <m: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uk-UA" i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uk-UA" dirty="0" smtClean="0"/>
                  <a:t>утворюється </a:t>
                </a:r>
                <a:r>
                  <a:rPr lang="uk-UA" dirty="0"/>
                  <a:t>внаслідок реакцій горіння та дихання тварин</a:t>
                </a:r>
                <a:r>
                  <a:rPr lang="uk-UA" dirty="0" smtClean="0"/>
                  <a:t>.</a:t>
                </a:r>
              </a:p>
              <a:p>
                <a:pPr algn="just"/>
                <a:r>
                  <a:rPr lang="uk-UA" dirty="0"/>
                  <a:t>Атмосферний</a:t>
                </a:r>
                <a:r>
                  <a:rPr lang="uk-UA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/>
                          </a:rPr>
                          <m:t>О</m:t>
                        </m:r>
                      </m:e>
                      <m:sub>
                        <m: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uk-UA" dirty="0"/>
                  <a:t> витрачається на утворення озону у верхніх частинах атмосфери, окисні процеси вивітрювання гірських порід, у процесі дихання тварин і в реакціях горіння. </a:t>
                </a:r>
                <a:endParaRPr lang="uk-UA" dirty="0" smtClean="0"/>
              </a:p>
              <a:p>
                <a:pPr algn="just"/>
                <a:r>
                  <a:rPr lang="uk-UA" dirty="0"/>
                  <a:t>Перетворення</a:t>
                </a:r>
                <a:r>
                  <a:rPr lang="uk-UA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/>
                          </a:rPr>
                          <m:t>О</m:t>
                        </m:r>
                      </m:e>
                      <m:sub>
                        <m: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uk-UA" i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uk-UA" dirty="0" smtClean="0"/>
                  <a:t>в</a:t>
                </a:r>
                <a:r>
                  <a:rPr lang="uk-UA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/>
                          </a:rPr>
                          <m:t>СО</m:t>
                        </m:r>
                      </m:e>
                      <m:sub>
                        <m: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uk-UA" dirty="0" smtClean="0"/>
                  <a:t/>
                </a:r>
                <a:r>
                  <a:rPr lang="uk-UA" dirty="0"/>
                  <a:t>призводить до виділення енергії, відповідно, на перетворення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/>
                          </a:rPr>
                          <m:t>СО</m:t>
                        </m:r>
                      </m:e>
                      <m:sub>
                        <m: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uk-UA" i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uk-UA" dirty="0" smtClean="0"/>
                  <a:t>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/>
                          </a:rPr>
                          <m:t>О</m:t>
                        </m:r>
                      </m:e>
                      <m:sub>
                        <m:r>
                          <a:rPr lang="uk-UA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uk-UA" dirty="0" smtClean="0"/>
                  <a:t/>
                </a:r>
                <a:r>
                  <a:rPr lang="uk-UA" dirty="0"/>
                  <a:t>енергія повинна витрачатись. Ця енергія надається Сонцем. Таким чином, життя на Землі залежить від циклічних хімічних процесів, можливих завдяки потраплянню сонячної енергії.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>
              <a:xfrm>
                <a:off x="1631504" y="1837038"/>
                <a:ext cx="8856984" cy="3468130"/>
              </a:xfrm>
              <a:prstGeom prst="rect">
                <a:avLst/>
              </a:prstGeom>
              <a:blipFill rotWithShape="0">
                <a:blip r:embed="rId2"/>
                <a:stretch>
                  <a:fillRect l="-619" t="-2460" r="-6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1458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13" y="1029730"/>
            <a:ext cx="10572824" cy="4522572"/>
          </a:xfrm>
        </p:spPr>
        <p:txBody>
          <a:bodyPr/>
          <a:lstStyle/>
          <a:p>
            <a:r>
              <a:rPr lang="uk-UA" dirty="0" smtClean="0">
                <a:solidFill>
                  <a:srgbClr val="00B050"/>
                </a:solidFill>
              </a:rPr>
              <a:t>Процес фотосинтезу:</a:t>
            </a: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6 </a:t>
            </a:r>
            <a:r>
              <a:rPr lang="en-US" dirty="0">
                <a:solidFill>
                  <a:schemeClr val="tx1"/>
                </a:solidFill>
              </a:rPr>
              <a:t>CO</a:t>
            </a:r>
            <a:r>
              <a:rPr lang="en-US" sz="28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+ 6 H</a:t>
            </a:r>
            <a:r>
              <a:rPr lang="en-US" sz="28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O + </a:t>
            </a:r>
            <a:r>
              <a:rPr lang="uk-UA" sz="2800" dirty="0" smtClean="0">
                <a:solidFill>
                  <a:schemeClr val="tx1"/>
                </a:solidFill>
              </a:rPr>
              <a:t>сонячна енергія </a:t>
            </a:r>
            <a:r>
              <a:rPr lang="uk-UA" dirty="0" smtClean="0">
                <a:solidFill>
                  <a:schemeClr val="tx1"/>
                </a:solidFill>
              </a:rPr>
              <a:t>= </a:t>
            </a:r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sz="2800" dirty="0">
                <a:solidFill>
                  <a:schemeClr val="tx1"/>
                </a:solidFill>
              </a:rPr>
              <a:t>6</a:t>
            </a:r>
            <a:r>
              <a:rPr lang="en-US" dirty="0">
                <a:solidFill>
                  <a:schemeClr val="tx1"/>
                </a:solidFill>
              </a:rPr>
              <a:t>H</a:t>
            </a:r>
            <a:r>
              <a:rPr lang="en-US" sz="2800" dirty="0">
                <a:solidFill>
                  <a:schemeClr val="tx1"/>
                </a:solidFill>
              </a:rPr>
              <a:t>12</a:t>
            </a:r>
            <a:r>
              <a:rPr lang="en-US" dirty="0">
                <a:solidFill>
                  <a:schemeClr val="tx1"/>
                </a:solidFill>
              </a:rPr>
              <a:t>O</a:t>
            </a:r>
            <a:r>
              <a:rPr lang="en-US" sz="2800" dirty="0">
                <a:solidFill>
                  <a:schemeClr val="tx1"/>
                </a:solidFill>
              </a:rPr>
              <a:t>6</a:t>
            </a:r>
            <a:r>
              <a:rPr lang="en-US" dirty="0">
                <a:solidFill>
                  <a:schemeClr val="tx1"/>
                </a:solidFill>
              </a:rPr>
              <a:t> + 6O</a:t>
            </a:r>
            <a:r>
              <a:rPr lang="en-US" sz="28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sz="2000" dirty="0" smtClean="0">
                <a:solidFill>
                  <a:schemeClr val="tx1"/>
                </a:solidFill>
              </a:rPr>
              <a:t>(атоми Оксигену з води та вуглекислого газу переходять у склад глюкози та кисню)</a:t>
            </a:r>
            <a:br>
              <a:rPr lang="uk-UA" sz="2000" dirty="0" smtClean="0">
                <a:solidFill>
                  <a:schemeClr val="tx1"/>
                </a:solidFill>
              </a:rPr>
            </a:br>
            <a:r>
              <a:rPr lang="uk-UA" sz="2000" dirty="0" smtClean="0">
                <a:solidFill>
                  <a:schemeClr val="tx1"/>
                </a:solidFill>
              </a:rPr>
              <a:t/>
            </a:r>
            <a:br>
              <a:rPr lang="uk-UA" sz="2000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rgbClr val="00B050"/>
                </a:solidFill>
              </a:rPr>
              <a:t>Процес дихання:</a:t>
            </a:r>
            <a:br>
              <a:rPr lang="uk-UA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C</a:t>
            </a:r>
            <a:r>
              <a:rPr lang="en-US" sz="2800" dirty="0" smtClean="0">
                <a:solidFill>
                  <a:schemeClr val="tx1"/>
                </a:solidFill>
              </a:rPr>
              <a:t>6</a:t>
            </a:r>
            <a:r>
              <a:rPr lang="en-US" dirty="0" smtClean="0">
                <a:solidFill>
                  <a:schemeClr val="tx1"/>
                </a:solidFill>
              </a:rPr>
              <a:t>H</a:t>
            </a:r>
            <a:r>
              <a:rPr lang="en-US" sz="2800" dirty="0" smtClean="0">
                <a:solidFill>
                  <a:schemeClr val="tx1"/>
                </a:solidFill>
              </a:rPr>
              <a:t>12</a:t>
            </a:r>
            <a:r>
              <a:rPr lang="en-US" dirty="0" smtClean="0">
                <a:solidFill>
                  <a:schemeClr val="tx1"/>
                </a:solidFill>
              </a:rPr>
              <a:t>O</a:t>
            </a:r>
            <a:r>
              <a:rPr lang="en-US" sz="2800" dirty="0" smtClean="0">
                <a:solidFill>
                  <a:schemeClr val="tx1"/>
                </a:solidFill>
              </a:rPr>
              <a:t>6</a:t>
            </a:r>
            <a:r>
              <a:rPr lang="en-US" dirty="0" smtClean="0">
                <a:solidFill>
                  <a:schemeClr val="tx1"/>
                </a:solidFill>
              </a:rPr>
              <a:t> + 6O</a:t>
            </a:r>
            <a:r>
              <a:rPr lang="en-US" sz="28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 = 6 CO</a:t>
            </a:r>
            <a:r>
              <a:rPr lang="en-US" sz="28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 + 6 H</a:t>
            </a:r>
            <a:r>
              <a:rPr lang="en-US" sz="28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O + </a:t>
            </a:r>
            <a:r>
              <a:rPr lang="uk-UA" dirty="0" smtClean="0">
                <a:solidFill>
                  <a:schemeClr val="tx1"/>
                </a:solidFill>
              </a:rPr>
              <a:t>енергія</a:t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sz="2000" dirty="0" smtClean="0">
                <a:solidFill>
                  <a:schemeClr val="tx1"/>
                </a:solidFill>
              </a:rPr>
              <a:t>(та навпаки: атоми Оксигену з молекул кисню переходять у склад вуглекислого газу та води)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643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6009" y="526473"/>
            <a:ext cx="8640959" cy="1497621"/>
          </a:xfrm>
        </p:spPr>
        <p:txBody>
          <a:bodyPr/>
          <a:lstStyle/>
          <a:p>
            <a:r>
              <a:rPr lang="uk-UA" sz="3600" dirty="0"/>
              <a:t>Утворення озону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048165" y="1690255"/>
            <a:ext cx="7344816" cy="431183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uk-UA" sz="2400" dirty="0" smtClean="0"/>
              <a:t>Озон утворюється у верхніх шарах атмосфери внаслідок поглинання киснем ультрафіолетового випромінювання Сонця.</a:t>
            </a:r>
          </a:p>
          <a:p>
            <a:pPr algn="just"/>
            <a:r>
              <a:rPr lang="uk-UA" sz="2400" dirty="0" smtClean="0"/>
              <a:t>Крім того, поглинаючи променисту енергію Сонця (фотони), молекули кисню переходять у збуджений стан і під час дальшої взаємодії зі звичайним киснем також утворюють озон.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92981" y="2240692"/>
            <a:ext cx="2847816" cy="213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Картинки по запросу реакція утворення озон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3648" y="4478337"/>
            <a:ext cx="2562225" cy="12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7947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6117" y="1022675"/>
            <a:ext cx="6512511" cy="1143000"/>
          </a:xfrm>
        </p:spPr>
        <p:txBody>
          <a:bodyPr/>
          <a:lstStyle/>
          <a:p>
            <a:r>
              <a:rPr lang="uk-UA" dirty="0" smtClean="0"/>
              <a:t>Функція озону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765150" y="2316135"/>
            <a:ext cx="8640960" cy="347472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algn="just"/>
            <a:r>
              <a:rPr lang="uk-UA" dirty="0" smtClean="0"/>
              <a:t>Озон, що утворився, огортає Землю з усіх боків. Але молекули озону існують недовго. Відбувається зворотна реакція фотохімічного розкладу озону, яка, власне, являє собою поглинання озоном фотонів.</a:t>
            </a:r>
          </a:p>
          <a:p>
            <a:pPr algn="just"/>
            <a:r>
              <a:rPr lang="uk-UA" dirty="0" smtClean="0"/>
              <a:t>Отже, в атмосфері існує цикл озону — його збалансовані утворення і розклад. Результатом цього циклу є перетворення ультрафіолетового випромінювання Сонця на теплову енергію. Але для нас головна «заслуга» озону полягає в тому, що він, «жертвуючи собою», поглинає ультрафіолетове випромінювання і тим самим не допускає високоенергетичні фотони Сонця до Землі.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53817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6830" y="716691"/>
            <a:ext cx="7910264" cy="888929"/>
          </a:xfrm>
        </p:spPr>
        <p:txBody>
          <a:bodyPr/>
          <a:lstStyle/>
          <a:p>
            <a:r>
              <a:rPr lang="uk-UA" dirty="0" smtClean="0"/>
              <a:t>Утворення озонових дір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631504" y="1746422"/>
            <a:ext cx="9036496" cy="197061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algn="just"/>
            <a:r>
              <a:rPr lang="uk-UA" dirty="0" smtClean="0"/>
              <a:t>Озоновий шар не є стабільним. Він може самовільно то збільшуватись, то зменшуватись над певною місцевістю по кілька разів на рік. Під впливом природних факторів (фото-хімічного розкладу, виверження вулканів, значного переміщення великих повітряних мас), а більшою мірою під впливом забруднення навколишнього середовища він зазнає руйнування, внаслідок чого утворюються так звані «озонові дірки», які збільшують ультрафіолетове навантаження на все живе на Землі.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5643" y="3538383"/>
            <a:ext cx="3153956" cy="236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72496" y="3538383"/>
            <a:ext cx="3549465" cy="2362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7376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2242" y="708454"/>
            <a:ext cx="4280263" cy="930876"/>
          </a:xfrm>
        </p:spPr>
        <p:txBody>
          <a:bodyPr/>
          <a:lstStyle/>
          <a:p>
            <a:r>
              <a:rPr lang="uk-UA" sz="3200" dirty="0"/>
              <a:t>Причини утворення озонових дір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095633" y="1449858"/>
            <a:ext cx="5107460" cy="521950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900" dirty="0" smtClean="0"/>
              <a:t>Причиною руйнування озонового шару є забруднення атмосфери оксидами нітрогену, наявність яких у 20 разів збільшує токсичність озону. Так, масове викидання в атмосферу вихлопних газів реактивних літаків, що містять оксиди нітрогену, руйнує озоновий шар. Окрім того, використання </a:t>
            </a:r>
            <a:r>
              <a:rPr lang="uk-UA" sz="1900" dirty="0" err="1" smtClean="0"/>
              <a:t>хлоро</a:t>
            </a:r>
            <a:r>
              <a:rPr lang="uk-UA" sz="1900" dirty="0" smtClean="0"/>
              <a:t>- і </a:t>
            </a:r>
            <a:r>
              <a:rPr lang="uk-UA" sz="1900" dirty="0" err="1" smtClean="0"/>
              <a:t>флуоровмісних</a:t>
            </a:r>
            <a:r>
              <a:rPr lang="uk-UA" sz="1900" dirty="0" smtClean="0"/>
              <a:t> речовин (</a:t>
            </a:r>
            <a:r>
              <a:rPr lang="uk-UA" sz="1900" dirty="0" err="1" smtClean="0"/>
              <a:t>фреонів</a:t>
            </a:r>
            <a:r>
              <a:rPr lang="uk-UA" sz="1900" dirty="0" smtClean="0"/>
              <a:t>) у холодильних машинах також спричинює руйнування озонового шару. Адже </a:t>
            </a:r>
            <a:r>
              <a:rPr lang="uk-UA" sz="1900" dirty="0" err="1" smtClean="0"/>
              <a:t>фреони</a:t>
            </a:r>
            <a:r>
              <a:rPr lang="uk-UA" sz="1900" dirty="0" smtClean="0"/>
              <a:t>, якщо потрапляють в атмосферу, реагують лише з озоном, бо відносно інших речовин вони інертні. Внаслідок цього над місцевістю може утворитися «озонова дірка». </a:t>
            </a:r>
            <a:endParaRPr lang="uk-UA" sz="19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0220" y="1639330"/>
            <a:ext cx="4002285" cy="5021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1818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481" y="1145059"/>
            <a:ext cx="9036495" cy="1013339"/>
          </a:xfrm>
        </p:spPr>
        <p:txBody>
          <a:bodyPr/>
          <a:lstStyle/>
          <a:p>
            <a:r>
              <a:rPr lang="uk-UA" sz="3200" dirty="0"/>
              <a:t>Озонові діри в Україні</a:t>
            </a:r>
            <a:r>
              <a:rPr lang="uk-UA" sz="3200" dirty="0" smtClean="0"/>
              <a:t>. Як </a:t>
            </a:r>
            <a:r>
              <a:rPr lang="uk-UA" sz="3200" dirty="0"/>
              <a:t>захистити себе </a:t>
            </a:r>
            <a:r>
              <a:rPr lang="uk-UA" sz="3200" dirty="0" smtClean="0"/>
              <a:t>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333102" y="2158398"/>
            <a:ext cx="8821488" cy="3441536"/>
          </a:xfrm>
          <a:prstGeom prst="rect">
            <a:avLst/>
          </a:prstGeom>
        </p:spPr>
        <p:txBody>
          <a:bodyPr/>
          <a:lstStyle/>
          <a:p>
            <a:pPr marL="0" indent="0" algn="just">
              <a:buNone/>
            </a:pPr>
            <a:r>
              <a:rPr lang="uk-UA" sz="2400" dirty="0" smtClean="0"/>
              <a:t>Над Україною (окрім південної частини) загальний вміст озону за останні 20 років зменшився на 6 %, і утворилася і аномальна зона. Особливо небезпечна «озонова дірка» влітку. У цей період дуже потерпають очі, тому треба користуватися сонцезахисними окулярами. Варто утримуватися і від загару, щоб не зашкодити шкірі. </a:t>
            </a:r>
            <a:endParaRPr lang="uk-UA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1531" y="4341869"/>
            <a:ext cx="3594473" cy="2516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0234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667266"/>
            <a:ext cx="10363200" cy="889685"/>
          </a:xfrm>
        </p:spPr>
        <p:txBody>
          <a:bodyPr/>
          <a:lstStyle/>
          <a:p>
            <a:r>
              <a:rPr lang="uk-UA" dirty="0" smtClean="0"/>
              <a:t>Застосування кисню: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1556951"/>
            <a:ext cx="8534400" cy="4885038"/>
          </a:xfrm>
        </p:spPr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dirty="0" smtClean="0"/>
              <a:t>в металургійній, хімічній </a:t>
            </a:r>
            <a:r>
              <a:rPr lang="uk-UA" sz="2800" dirty="0" err="1" smtClean="0"/>
              <a:t>промисловостях</a:t>
            </a:r>
            <a:endParaRPr lang="uk-UA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dirty="0" smtClean="0"/>
              <a:t>для різання та зварювання металів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dirty="0" smtClean="0"/>
              <a:t>виготовлення скла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dirty="0" smtClean="0"/>
              <a:t>в ракетних двигунах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dirty="0" smtClean="0"/>
              <a:t>в медицині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dirty="0" smtClean="0"/>
              <a:t>в вибухових речовинах (</a:t>
            </a:r>
            <a:r>
              <a:rPr lang="uk-UA" sz="2800" dirty="0" err="1" smtClean="0"/>
              <a:t>оксиліквітах</a:t>
            </a:r>
            <a:r>
              <a:rPr lang="uk-UA" sz="2800" dirty="0" smtClean="0"/>
              <a:t>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dirty="0" smtClean="0"/>
              <a:t>підтримка дихання при нестачі кисню (водолази, льотчики, шахтарі, космонавти).</a:t>
            </a:r>
          </a:p>
          <a:p>
            <a:pPr marL="514350" indent="-514350">
              <a:buAutoNum type="arabicPeriod"/>
            </a:pPr>
            <a:endParaRPr lang="uk-UA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6106722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667266"/>
            <a:ext cx="10363200" cy="889685"/>
          </a:xfrm>
        </p:spPr>
        <p:txBody>
          <a:bodyPr/>
          <a:lstStyle/>
          <a:p>
            <a:r>
              <a:rPr lang="uk-UA" dirty="0" smtClean="0"/>
              <a:t>Проблема чистого повітря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1902941"/>
            <a:ext cx="8534400" cy="4539048"/>
          </a:xfrm>
        </p:spPr>
        <p:txBody>
          <a:bodyPr/>
          <a:lstStyle/>
          <a:p>
            <a:pPr algn="just"/>
            <a:r>
              <a:rPr lang="uk-UA" b="1" dirty="0" smtClean="0">
                <a:solidFill>
                  <a:srgbClr val="0070C0"/>
                </a:solidFill>
              </a:rPr>
              <a:t>Забруднювачі повітря: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srgbClr val="0070C0"/>
                </a:solidFill>
              </a:rPr>
              <a:t>природні: </a:t>
            </a:r>
            <a:r>
              <a:rPr lang="uk-UA" dirty="0" smtClean="0"/>
              <a:t>вулкани, лісові і степові пожежі, пилок рослин, виділення тварин;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srgbClr val="0070C0"/>
                </a:solidFill>
              </a:rPr>
              <a:t>техногенна діяльність людини: </a:t>
            </a:r>
            <a:r>
              <a:rPr lang="uk-UA" dirty="0" smtClean="0"/>
              <a:t>викиди транспорту та промислових підприємств (СО</a:t>
            </a:r>
            <a:r>
              <a:rPr lang="uk-UA" sz="2400" dirty="0" smtClean="0"/>
              <a:t>2</a:t>
            </a:r>
            <a:r>
              <a:rPr lang="uk-UA" dirty="0" smtClean="0"/>
              <a:t>, </a:t>
            </a:r>
            <a:r>
              <a:rPr lang="en-US" dirty="0" smtClean="0"/>
              <a:t>SO</a:t>
            </a:r>
            <a:r>
              <a:rPr lang="en-US" sz="2400" dirty="0" smtClean="0"/>
              <a:t>2</a:t>
            </a:r>
            <a:r>
              <a:rPr lang="en-US" dirty="0" smtClean="0"/>
              <a:t>, NO</a:t>
            </a:r>
            <a:r>
              <a:rPr lang="en-US" sz="2400" dirty="0" smtClean="0"/>
              <a:t>2</a:t>
            </a:r>
            <a:r>
              <a:rPr lang="uk-UA" dirty="0" smtClean="0"/>
              <a:t>…)</a:t>
            </a:r>
          </a:p>
          <a:p>
            <a:pPr marL="514350" indent="-514350">
              <a:buAutoNum type="arabicPeriod"/>
            </a:pPr>
            <a:endParaRPr lang="uk-UA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9669384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815545"/>
            <a:ext cx="10363200" cy="963827"/>
          </a:xfrm>
        </p:spPr>
        <p:txBody>
          <a:bodyPr/>
          <a:lstStyle/>
          <a:p>
            <a:r>
              <a:rPr lang="uk-UA" dirty="0" smtClean="0"/>
              <a:t>Шляхи вирішення проблеми: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1927654"/>
            <a:ext cx="8534400" cy="3711146"/>
          </a:xfrm>
        </p:spPr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dirty="0" smtClean="0"/>
              <a:t>використання </a:t>
            </a:r>
            <a:r>
              <a:rPr lang="uk-UA" dirty="0" smtClean="0">
                <a:solidFill>
                  <a:srgbClr val="0070C0"/>
                </a:solidFill>
              </a:rPr>
              <a:t>екологічно чистого палива </a:t>
            </a:r>
            <a:r>
              <a:rPr lang="uk-UA" dirty="0" smtClean="0"/>
              <a:t>(етиловий спирт, водень, </a:t>
            </a:r>
            <a:r>
              <a:rPr lang="uk-UA" dirty="0" err="1" smtClean="0"/>
              <a:t>біодизель</a:t>
            </a:r>
            <a:r>
              <a:rPr lang="uk-UA" dirty="0" smtClean="0"/>
              <a:t>);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dirty="0" smtClean="0"/>
              <a:t>використання </a:t>
            </a:r>
            <a:r>
              <a:rPr lang="uk-UA" dirty="0" smtClean="0">
                <a:solidFill>
                  <a:srgbClr val="0070C0"/>
                </a:solidFill>
              </a:rPr>
              <a:t>«зелених» технологій на підприємствах</a:t>
            </a:r>
            <a:r>
              <a:rPr lang="uk-UA" dirty="0" smtClean="0"/>
              <a:t>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dirty="0" smtClean="0"/>
              <a:t>використання </a:t>
            </a:r>
            <a:r>
              <a:rPr lang="uk-UA" dirty="0" smtClean="0">
                <a:solidFill>
                  <a:srgbClr val="0070C0"/>
                </a:solidFill>
              </a:rPr>
              <a:t>відновлюваних джерел енергії</a:t>
            </a:r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72640154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оформления для презентаций по хими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492</Words>
  <Application>Microsoft Office PowerPoint</Application>
  <PresentationFormat>Произвольный</PresentationFormat>
  <Paragraphs>37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Шаблон оформления для презентаций по химии</vt:lpstr>
      <vt:lpstr>Колообіг Оксигену в природі.  Озон. Проблема чистого повітря. Застосування та біологічна роль кисню.</vt:lpstr>
      <vt:lpstr>Колообіг Оксигену в природі</vt:lpstr>
      <vt:lpstr> Кисень та озон</vt:lpstr>
      <vt:lpstr>Джерела кисню</vt:lpstr>
      <vt:lpstr>Утворення кисню</vt:lpstr>
      <vt:lpstr>Процес фотосинтезу: 6 CO2 + 6 H2O + сонячна енергія = C6H12O6 + 6O2  (атоми Оксигену з води та вуглекислого газу переходять у склад глюкози та кисню)  Процес дихання: C6H12O6 + 6O2 = 6 CO2 + 6 H2O + енергія (та навпаки: атоми Оксигену з молекул кисню переходять у склад вуглекислого газу та води)</vt:lpstr>
      <vt:lpstr>Утворення озону</vt:lpstr>
      <vt:lpstr>Функція озону</vt:lpstr>
      <vt:lpstr>Утворення озонових дір</vt:lpstr>
      <vt:lpstr>Причини утворення озонових дір</vt:lpstr>
      <vt:lpstr>Озонові діри в Україні. Як захистити себе .</vt:lpstr>
      <vt:lpstr>Застосування кисню:</vt:lpstr>
      <vt:lpstr>Проблема чистого повітря</vt:lpstr>
      <vt:lpstr>Шляхи вирішення проблеми: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Оксиди. Фізичні  властивості,  поширеність та застосування</dc:title>
  <dc:creator>Пользователь Windows</dc:creator>
  <cp:lastModifiedBy>Roshko</cp:lastModifiedBy>
  <cp:revision>25</cp:revision>
  <dcterms:created xsi:type="dcterms:W3CDTF">2018-02-12T13:33:06Z</dcterms:created>
  <dcterms:modified xsi:type="dcterms:W3CDTF">2021-01-19T19:39:13Z</dcterms:modified>
</cp:coreProperties>
</file>