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6"/>
  </p:notesMasterIdLst>
  <p:sldIdLst>
    <p:sldId id="376" r:id="rId2"/>
    <p:sldId id="392" r:id="rId3"/>
    <p:sldId id="378" r:id="rId4"/>
    <p:sldId id="379" r:id="rId5"/>
    <p:sldId id="509" r:id="rId6"/>
    <p:sldId id="511" r:id="rId7"/>
    <p:sldId id="510" r:id="rId8"/>
    <p:sldId id="512" r:id="rId9"/>
    <p:sldId id="513" r:id="rId10"/>
    <p:sldId id="466" r:id="rId11"/>
    <p:sldId id="388" r:id="rId12"/>
    <p:sldId id="374" r:id="rId13"/>
    <p:sldId id="344" r:id="rId14"/>
    <p:sldId id="34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66"/>
    <a:srgbClr val="000099"/>
    <a:srgbClr val="006600"/>
    <a:srgbClr val="800000"/>
    <a:srgbClr val="FFFF99"/>
    <a:srgbClr val="FF6600"/>
    <a:srgbClr val="111111"/>
    <a:srgbClr val="FFFF66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7" autoAdjust="0"/>
  </p:normalViewPr>
  <p:slideViewPr>
    <p:cSldViewPr>
      <p:cViewPr varScale="1">
        <p:scale>
          <a:sx n="71" d="100"/>
          <a:sy n="71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33B5269B-1667-459F-9EA9-A5B456DFD413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C93FE9D-78C3-4330-B82A-DDA8F45EE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9457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1 h 154"/>
                  <a:gd name="T2" fmla="*/ 13 w 144"/>
                  <a:gd name="T3" fmla="*/ 31 h 154"/>
                  <a:gd name="T4" fmla="*/ 26 w 144"/>
                  <a:gd name="T5" fmla="*/ 24 h 154"/>
                  <a:gd name="T6" fmla="*/ 14 w 144"/>
                  <a:gd name="T7" fmla="*/ 11 h 154"/>
                  <a:gd name="T8" fmla="*/ 23 w 144"/>
                  <a:gd name="T9" fmla="*/ 7 h 154"/>
                  <a:gd name="T10" fmla="*/ 26 w 144"/>
                  <a:gd name="T11" fmla="*/ 11 h 154"/>
                  <a:gd name="T12" fmla="*/ 32 w 144"/>
                  <a:gd name="T13" fmla="*/ 9 h 154"/>
                  <a:gd name="T14" fmla="*/ 22 w 144"/>
                  <a:gd name="T15" fmla="*/ 0 h 154"/>
                  <a:gd name="T16" fmla="*/ 8 w 144"/>
                  <a:gd name="T17" fmla="*/ 7 h 154"/>
                  <a:gd name="T18" fmla="*/ 20 w 144"/>
                  <a:gd name="T19" fmla="*/ 22 h 154"/>
                  <a:gd name="T20" fmla="*/ 6 w 144"/>
                  <a:gd name="T21" fmla="*/ 20 h 154"/>
                  <a:gd name="T22" fmla="*/ 0 w 144"/>
                  <a:gd name="T23" fmla="*/ 21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73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7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3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521D076-AE40-4917-B927-0633C3DAC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82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3C327-EB66-4BFC-8C5B-13497FF7E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56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A631F-1C2F-42EA-947E-C6D6994F8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8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8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3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8DF05-A441-4B9F-B086-06F4A86DE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520F5-94C1-46FE-9A6D-734AF3C2E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3EA3-E88F-4CED-82AE-DD6A270E2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8E1ED-1B47-4DDA-A547-EE4D0B335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99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DE19A-6560-4D71-9FE8-B105DD8A6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18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8AED4-4C30-473B-9BA0-7C8CE1C02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4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85F6-0C96-4668-B6D9-6E8381F57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1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91" y="228601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8" y="228601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C3DEA-006A-4740-9F74-D1C414627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8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9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9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1 h 154"/>
                  <a:gd name="T2" fmla="*/ 13 w 144"/>
                  <a:gd name="T3" fmla="*/ 31 h 154"/>
                  <a:gd name="T4" fmla="*/ 26 w 144"/>
                  <a:gd name="T5" fmla="*/ 24 h 154"/>
                  <a:gd name="T6" fmla="*/ 14 w 144"/>
                  <a:gd name="T7" fmla="*/ 11 h 154"/>
                  <a:gd name="T8" fmla="*/ 23 w 144"/>
                  <a:gd name="T9" fmla="*/ 7 h 154"/>
                  <a:gd name="T10" fmla="*/ 26 w 144"/>
                  <a:gd name="T11" fmla="*/ 11 h 154"/>
                  <a:gd name="T12" fmla="*/ 32 w 144"/>
                  <a:gd name="T13" fmla="*/ 9 h 154"/>
                  <a:gd name="T14" fmla="*/ 22 w 144"/>
                  <a:gd name="T15" fmla="*/ 0 h 154"/>
                  <a:gd name="T16" fmla="*/ 8 w 144"/>
                  <a:gd name="T17" fmla="*/ 7 h 154"/>
                  <a:gd name="T18" fmla="*/ 20 w 144"/>
                  <a:gd name="T19" fmla="*/ 22 h 154"/>
                  <a:gd name="T20" fmla="*/ 6 w 144"/>
                  <a:gd name="T21" fmla="*/ 20 h 154"/>
                  <a:gd name="T22" fmla="*/ 0 w 144"/>
                  <a:gd name="T23" fmla="*/ 21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62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62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9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8" y="6245225"/>
            <a:ext cx="228917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9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30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3" y="6245225"/>
            <a:ext cx="228917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33196A33-25CF-4793-804C-A2C358ED7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30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2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6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0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3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24043718"/>
              </p:ext>
            </p:extLst>
          </p:nvPr>
        </p:nvGraphicFramePr>
        <p:xfrm>
          <a:off x="457200" y="274637"/>
          <a:ext cx="8291264" cy="2650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4" y="38109"/>
            <a:ext cx="5810067" cy="6819892"/>
            <a:chOff x="3347864" y="16881"/>
            <a:chExt cx="5810067" cy="6819892"/>
          </a:xfrm>
          <a:blipFill>
            <a:blip r:embed="rId7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15416"/>
            <a:ext cx="4452493" cy="50405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3821"/>
            <a:ext cx="4608512" cy="37489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77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65" y="585543"/>
            <a:ext cx="8995731" cy="2911523"/>
          </a:xfrm>
          <a:prstGeom prst="snip2DiagRect">
            <a:avLst/>
          </a:prstGeom>
          <a:solidFill>
            <a:schemeClr val="bg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 prst="relaxedInset"/>
          </a:sp3d>
        </p:spPr>
        <p:txBody>
          <a:bodyPr anchor="t">
            <a:norm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uk-UA" b="1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z="800" dirty="0" smtClean="0">
                <a:solidFill>
                  <a:schemeClr val="tx2">
                    <a:lumMod val="10000"/>
                    <a:lumOff val="90000"/>
                  </a:schemeClr>
                </a:solidFill>
                <a:effectLst/>
              </a:rPr>
              <a:t>Чашук О.Ф., вчитель інформатики ЗОШ№23, Луцьк</a:t>
            </a:r>
            <a:endParaRPr lang="uk-UA" sz="800" dirty="0">
              <a:solidFill>
                <a:schemeClr val="tx2">
                  <a:lumMod val="10000"/>
                  <a:lumOff val="90000"/>
                </a:schemeClr>
              </a:solidFill>
              <a:effectLst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134417" y="22447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43643" y="18692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61048"/>
            <a:ext cx="4752528" cy="202321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353" y="3020544"/>
            <a:ext cx="2520280" cy="16810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06" y="866022"/>
            <a:ext cx="8703974" cy="24909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2905589" cy="191157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001" y="3934469"/>
            <a:ext cx="2915285" cy="23974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Результат пошуку зображень за запитом &quot;архітектура комп’ютера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55" y="3861048"/>
            <a:ext cx="5043922" cy="322934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89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5288" y="2602794"/>
            <a:ext cx="8423166" cy="4282591"/>
            <a:chOff x="395288" y="2602793"/>
            <a:chExt cx="8423166" cy="4282591"/>
          </a:xfrm>
        </p:grpSpPr>
        <p:sp>
          <p:nvSpPr>
            <p:cNvPr id="3" name="Полилиния 2"/>
            <p:cNvSpPr/>
            <p:nvPr/>
          </p:nvSpPr>
          <p:spPr>
            <a:xfrm>
              <a:off x="395288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15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/>
              <a:r>
                <a:rPr lang="uk-UA" sz="2600" b="1" dirty="0" smtClean="0">
                  <a:latin typeface="Calibri" pitchFamily="34" charset="0"/>
                  <a:cs typeface="Calibri" pitchFamily="34" charset="0"/>
                </a:rPr>
                <a:t>Як середовище використовують для створення програм</a:t>
              </a:r>
              <a:endParaRPr lang="uk-UA" sz="2600" b="1" kern="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 rot="19192771">
              <a:off x="1629991" y="3329791"/>
              <a:ext cx="286221" cy="415971"/>
            </a:xfrm>
            <a:prstGeom prst="ellips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/>
          </p:spPr>
          <p:style>
            <a:lnRef idx="0">
              <a:scrgbClr r="0" g="0" b="0"/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Полилиния 4"/>
            <p:cNvSpPr/>
            <p:nvPr/>
          </p:nvSpPr>
          <p:spPr>
            <a:xfrm>
              <a:off x="3231710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/>
              <a:r>
                <a:rPr lang="uk-UA" sz="2600" b="1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Як описати алгоритмічну структуру</a:t>
              </a:r>
              <a:r>
                <a:rPr lang="en-US" sz="2600" b="1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uk-UA" sz="2600" b="1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повторення</a:t>
              </a:r>
            </a:p>
          </p:txBody>
        </p:sp>
        <p:sp>
          <p:nvSpPr>
            <p:cNvPr id="6" name="Овал 5"/>
            <p:cNvSpPr/>
            <p:nvPr/>
          </p:nvSpPr>
          <p:spPr>
            <a:xfrm flipH="1" flipV="1">
              <a:off x="4407949" y="3368706"/>
              <a:ext cx="373028" cy="108553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z="152400" extrusionH="107950" prstMaterial="plastic">
              <a:bevelT w="82550" h="63500" prst="divot"/>
              <a:bevelB/>
            </a:sp3d>
          </p:spPr>
          <p:style>
            <a:lnRef idx="0">
              <a:scrgbClr r="0" g="0" b="0"/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6066364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821874" rIns="170688" bIns="996282" numCol="1" spcCol="1270" anchor="ctr" anchorCtr="0">
              <a:noAutofit/>
            </a:bodyPr>
            <a:lstStyle/>
            <a:p>
              <a:pPr algn="ctr"/>
              <a:r>
                <a:rPr lang="uk-UA" sz="2800" b="1" dirty="0" smtClean="0">
                  <a:solidFill>
                    <a:srgbClr val="003300"/>
                  </a:solidFill>
                  <a:latin typeface="Calibri" pitchFamily="34" charset="0"/>
                  <a:cs typeface="Calibri" pitchFamily="34" charset="0"/>
                </a:rPr>
                <a:t>Як керувати виконанням повторень у мові програмування</a:t>
              </a:r>
              <a:endParaRPr lang="uk-UA" sz="2600" b="1" kern="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flipH="1">
              <a:off x="7272095" y="3477266"/>
              <a:ext cx="340629" cy="121020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Двойная стрелка влево/вправо 8"/>
            <p:cNvSpPr/>
            <p:nvPr/>
          </p:nvSpPr>
          <p:spPr>
            <a:xfrm>
              <a:off x="820491" y="6266190"/>
              <a:ext cx="7750941" cy="619194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5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>
              <a:bevelT w="190500" h="38100"/>
            </a:sp3d>
          </p:spPr>
          <p:style>
            <a:lnRef idx="0">
              <a:scrgbClr r="0" g="0" b="0"/>
            </a:lnRef>
            <a:fill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2119869" y="1634640"/>
            <a:ext cx="5152229" cy="1095394"/>
          </a:xfrm>
          <a:prstGeom prst="downArrowCallou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36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48688" y="236944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64">
            <a:off x="7040951" y="3043303"/>
            <a:ext cx="838398" cy="75935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88684"/>
            <a:ext cx="5973279" cy="936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75" y="88684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64" flipH="1">
            <a:off x="1191463" y="2902714"/>
            <a:ext cx="888181" cy="80444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309" y="1673110"/>
            <a:ext cx="4680085" cy="523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16" y="3171815"/>
            <a:ext cx="959877" cy="502336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25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55447" y="586724"/>
            <a:ext cx="8881049" cy="3346332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26696" y="45470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527440" y="414463"/>
            <a:ext cx="487124" cy="51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6" y="5964561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88684"/>
            <a:ext cx="5973279" cy="936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083654"/>
            <a:ext cx="2520280" cy="16810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7" y="8210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104" y="4020988"/>
            <a:ext cx="3600400" cy="240143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633" y="-55588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752" y="6008264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1008451" y="369688"/>
            <a:ext cx="528973" cy="56203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66" y="4711757"/>
            <a:ext cx="1421262" cy="743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490" y="4685529"/>
            <a:ext cx="1421262" cy="743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95" y="1319493"/>
            <a:ext cx="8609861" cy="23255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01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7312620" cy="31130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90745" y="1340768"/>
            <a:ext cx="4258226" cy="797400"/>
            <a:chOff x="54" y="227178"/>
            <a:chExt cx="5256022" cy="797400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Прямоугольник 6"/>
            <p:cNvSpPr/>
            <p:nvPr/>
          </p:nvSpPr>
          <p:spPr>
            <a:xfrm>
              <a:off x="54" y="227178"/>
              <a:ext cx="5256022" cy="797400"/>
            </a:xfrm>
            <a:prstGeom prst="round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54" y="227178"/>
              <a:ext cx="5256022" cy="797400"/>
            </a:xfrm>
            <a:prstGeom prst="round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56032" tIns="146304" rIns="256032" bIns="146304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600" b="1" i="1" kern="1200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Повторюємо:</a:t>
              </a:r>
              <a:endParaRPr lang="uk-UA" sz="3600" b="1" i="1" kern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4102" name="Picture 6" descr="Результат пошуку зображень за запитом &quot;пригадайте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75" y="1124744"/>
            <a:ext cx="1371588" cy="13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957392" y="1124744"/>
            <a:ext cx="1982745" cy="1091603"/>
          </a:xfrm>
          <a:prstGeom prst="cloudCallout">
            <a:avLst>
              <a:gd name="adj1" fmla="val -94787"/>
              <a:gd name="adj2" fmla="val -9853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Загнутый угол 3"/>
          <p:cNvSpPr/>
          <p:nvPr/>
        </p:nvSpPr>
        <p:spPr>
          <a:xfrm>
            <a:off x="360899" y="2225756"/>
            <a:ext cx="8579237" cy="1652885"/>
          </a:xfrm>
          <a:prstGeom prst="foldedCorner">
            <a:avLst/>
          </a:prstGeom>
          <a:solidFill>
            <a:srgbClr val="FFFF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just">
              <a:buClr>
                <a:srgbClr val="000099"/>
              </a:buClr>
              <a:defRPr/>
            </a:pPr>
            <a:r>
              <a:rPr lang="uk-UA" sz="2800" b="1" kern="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Повторення</a:t>
            </a:r>
            <a:r>
              <a:rPr lang="uk-UA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— базова алгоритмічна структура, призначена для організації багаторазового виконання набору команд</a:t>
            </a:r>
          </a:p>
        </p:txBody>
      </p:sp>
      <p:pic>
        <p:nvPicPr>
          <p:cNvPr id="15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нутый угол 17"/>
          <p:cNvSpPr/>
          <p:nvPr/>
        </p:nvSpPr>
        <p:spPr>
          <a:xfrm>
            <a:off x="360900" y="3949437"/>
            <a:ext cx="8579237" cy="991731"/>
          </a:xfrm>
          <a:prstGeom prst="foldedCorner">
            <a:avLst/>
          </a:prstGeom>
          <a:solidFill>
            <a:srgbClr val="FFFF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just">
              <a:buClr>
                <a:srgbClr val="000099"/>
              </a:buClr>
              <a:defRPr/>
            </a:pPr>
            <a:r>
              <a:rPr lang="uk-UA" sz="2400" b="1" kern="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Вираз «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багаторазове виконання</a:t>
            </a:r>
            <a:r>
              <a:rPr lang="uk-UA" sz="2400" b="1" kern="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» означає, що команди будуть виконуватися скінченну кількість разів</a:t>
            </a:r>
          </a:p>
        </p:txBody>
      </p:sp>
      <p:sp>
        <p:nvSpPr>
          <p:cNvPr id="19" name="Загнутый угол 18"/>
          <p:cNvSpPr/>
          <p:nvPr/>
        </p:nvSpPr>
        <p:spPr>
          <a:xfrm>
            <a:off x="3203847" y="5085184"/>
            <a:ext cx="5736289" cy="844808"/>
          </a:xfrm>
          <a:prstGeom prst="foldedCorner">
            <a:avLst/>
          </a:prstGeom>
          <a:solidFill>
            <a:srgbClr val="FFFF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buClr>
                <a:srgbClr val="000099"/>
              </a:buClr>
              <a:defRPr/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У мовах програмування для опису структури повторення використовують оператори </a:t>
            </a:r>
            <a:r>
              <a:rPr lang="uk-UA" sz="2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циклу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uk-UA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54" y="5085184"/>
            <a:ext cx="2198018" cy="15386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61" y="88684"/>
            <a:ext cx="5973279" cy="936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204" y="156917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08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556792"/>
            <a:ext cx="8881701" cy="472760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4658" y="1855484"/>
            <a:ext cx="8672244" cy="4160520"/>
          </a:xfrm>
          <a:prstGeom prst="plaqu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  <a:defRPr/>
            </a:pPr>
            <a:endParaRPr lang="uk-UA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763688" y="1112733"/>
            <a:ext cx="5699909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передумовою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518930" y="2492896"/>
            <a:ext cx="3424277" cy="705272"/>
          </a:xfrm>
          <a:custGeom>
            <a:avLst/>
            <a:gdLst>
              <a:gd name="connsiteX0" fmla="*/ 0 w 3424277"/>
              <a:gd name="connsiteY0" fmla="*/ 0 h 1168464"/>
              <a:gd name="connsiteX1" fmla="*/ 3424277 w 3424277"/>
              <a:gd name="connsiteY1" fmla="*/ 0 h 1168464"/>
              <a:gd name="connsiteX2" fmla="*/ 3424277 w 3424277"/>
              <a:gd name="connsiteY2" fmla="*/ 759233 h 1168464"/>
              <a:gd name="connsiteX3" fmla="*/ 1858197 w 3424277"/>
              <a:gd name="connsiteY3" fmla="*/ 759233 h 1168464"/>
              <a:gd name="connsiteX4" fmla="*/ 1858197 w 3424277"/>
              <a:gd name="connsiteY4" fmla="*/ 876348 h 1168464"/>
              <a:gd name="connsiteX5" fmla="*/ 2004255 w 3424277"/>
              <a:gd name="connsiteY5" fmla="*/ 876348 h 1168464"/>
              <a:gd name="connsiteX6" fmla="*/ 1712139 w 3424277"/>
              <a:gd name="connsiteY6" fmla="*/ 1168464 h 1168464"/>
              <a:gd name="connsiteX7" fmla="*/ 1420023 w 3424277"/>
              <a:gd name="connsiteY7" fmla="*/ 876348 h 1168464"/>
              <a:gd name="connsiteX8" fmla="*/ 1566081 w 3424277"/>
              <a:gd name="connsiteY8" fmla="*/ 876348 h 1168464"/>
              <a:gd name="connsiteX9" fmla="*/ 1566081 w 3424277"/>
              <a:gd name="connsiteY9" fmla="*/ 759233 h 1168464"/>
              <a:gd name="connsiteX10" fmla="*/ 0 w 3424277"/>
              <a:gd name="connsiteY10" fmla="*/ 759233 h 1168464"/>
              <a:gd name="connsiteX11" fmla="*/ 0 w 3424277"/>
              <a:gd name="connsiteY11" fmla="*/ 0 h 116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4277" h="1168464">
                <a:moveTo>
                  <a:pt x="0" y="0"/>
                </a:moveTo>
                <a:lnTo>
                  <a:pt x="3424277" y="0"/>
                </a:lnTo>
                <a:lnTo>
                  <a:pt x="3424277" y="759233"/>
                </a:lnTo>
                <a:lnTo>
                  <a:pt x="1858197" y="759233"/>
                </a:lnTo>
                <a:lnTo>
                  <a:pt x="1858197" y="876348"/>
                </a:lnTo>
                <a:lnTo>
                  <a:pt x="2004255" y="876348"/>
                </a:lnTo>
                <a:lnTo>
                  <a:pt x="1712139" y="1168464"/>
                </a:lnTo>
                <a:lnTo>
                  <a:pt x="1420023" y="876348"/>
                </a:lnTo>
                <a:lnTo>
                  <a:pt x="1566081" y="876348"/>
                </a:lnTo>
                <a:lnTo>
                  <a:pt x="1566081" y="759233"/>
                </a:lnTo>
                <a:lnTo>
                  <a:pt x="0" y="759233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ibl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500671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Заголовка</a:t>
            </a:r>
            <a:endParaRPr lang="uk-UA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32852" y="3201636"/>
            <a:ext cx="3981459" cy="143783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1667" y="0"/>
                </a:moveTo>
                <a:lnTo>
                  <a:pt x="10000" y="0"/>
                </a:lnTo>
                <a:cubicBezTo>
                  <a:pt x="9079" y="0"/>
                  <a:pt x="8333" y="2239"/>
                  <a:pt x="8333" y="5000"/>
                </a:cubicBezTo>
                <a:cubicBezTo>
                  <a:pt x="8333" y="7761"/>
                  <a:pt x="9079" y="10000"/>
                  <a:pt x="10000" y="10000"/>
                </a:cubicBezTo>
                <a:lnTo>
                  <a:pt x="1667" y="10000"/>
                </a:lnTo>
                <a:cubicBezTo>
                  <a:pt x="746" y="10000"/>
                  <a:pt x="0" y="7761"/>
                  <a:pt x="0" y="5000"/>
                </a:cubicBezTo>
                <a:cubicBezTo>
                  <a:pt x="0" y="2239"/>
                  <a:pt x="746" y="0"/>
                  <a:pt x="1667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2153" tIns="91440" rIns="662153" bIns="91440" numCol="1" spcCol="1270" anchor="ctr" anchorCtr="0">
            <a:noAutofit/>
          </a:bodyPr>
          <a:lstStyle/>
          <a:p>
            <a:pPr algn="ctr" defTabSz="1066800">
              <a:spcAft>
                <a:spcPts val="0"/>
              </a:spcAft>
            </a:pP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Записуються </a:t>
            </a:r>
            <a:r>
              <a:rPr lang="uk-UA" sz="2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умови</a:t>
            </a: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за яких виконання циклу триватиме або 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завершиться</a:t>
            </a:r>
            <a:endParaRPr lang="uk-UA" sz="20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 flipH="1">
            <a:off x="4781314" y="3198168"/>
            <a:ext cx="4085102" cy="143783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1667" y="0"/>
                </a:moveTo>
                <a:lnTo>
                  <a:pt x="10000" y="0"/>
                </a:lnTo>
                <a:cubicBezTo>
                  <a:pt x="9079" y="0"/>
                  <a:pt x="8333" y="2239"/>
                  <a:pt x="8333" y="5000"/>
                </a:cubicBezTo>
                <a:cubicBezTo>
                  <a:pt x="8333" y="7761"/>
                  <a:pt x="9079" y="10000"/>
                  <a:pt x="10000" y="10000"/>
                </a:cubicBezTo>
                <a:lnTo>
                  <a:pt x="1667" y="10000"/>
                </a:lnTo>
                <a:cubicBezTo>
                  <a:pt x="746" y="10000"/>
                  <a:pt x="0" y="7761"/>
                  <a:pt x="0" y="5000"/>
                </a:cubicBezTo>
                <a:cubicBezTo>
                  <a:pt x="0" y="2239"/>
                  <a:pt x="746" y="0"/>
                  <a:pt x="1667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143" tIns="91440" rIns="711143" bIns="91440" numCol="1" spcCol="1270" anchor="ctr" anchorCtr="0">
            <a:noAutofit/>
          </a:bodyPr>
          <a:lstStyle/>
          <a:p>
            <a:pPr lvl="0" algn="ctr">
              <a:defRPr/>
            </a:pPr>
            <a:r>
              <a:rPr lang="uk-UA" sz="2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Команди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виконання яких потрібно 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повторювати</a:t>
            </a:r>
            <a:endParaRPr lang="uk-UA" sz="20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1004080" y="1891864"/>
            <a:ext cx="7309214" cy="48007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9661" tIns="262544" rIns="389661" bIns="262544" numCol="1" spcCol="1270" anchor="ctr" anchorCtr="0">
            <a:noAutofit/>
          </a:bodyPr>
          <a:lstStyle/>
          <a:p>
            <a:pPr algn="ctr" defTabSz="1066800">
              <a:spcAft>
                <a:spcPts val="0"/>
              </a:spcAft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Будь-який оператор циклу складається з двох частин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uk-UA" sz="20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5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528" y="1916832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80" y="1915042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олилиния 27"/>
          <p:cNvSpPr/>
          <p:nvPr/>
        </p:nvSpPr>
        <p:spPr>
          <a:xfrm>
            <a:off x="5155704" y="2492896"/>
            <a:ext cx="3424277" cy="705272"/>
          </a:xfrm>
          <a:custGeom>
            <a:avLst/>
            <a:gdLst>
              <a:gd name="connsiteX0" fmla="*/ 0 w 3424277"/>
              <a:gd name="connsiteY0" fmla="*/ 0 h 1168464"/>
              <a:gd name="connsiteX1" fmla="*/ 3424277 w 3424277"/>
              <a:gd name="connsiteY1" fmla="*/ 0 h 1168464"/>
              <a:gd name="connsiteX2" fmla="*/ 3424277 w 3424277"/>
              <a:gd name="connsiteY2" fmla="*/ 759233 h 1168464"/>
              <a:gd name="connsiteX3" fmla="*/ 1858197 w 3424277"/>
              <a:gd name="connsiteY3" fmla="*/ 759233 h 1168464"/>
              <a:gd name="connsiteX4" fmla="*/ 1858197 w 3424277"/>
              <a:gd name="connsiteY4" fmla="*/ 876348 h 1168464"/>
              <a:gd name="connsiteX5" fmla="*/ 2004255 w 3424277"/>
              <a:gd name="connsiteY5" fmla="*/ 876348 h 1168464"/>
              <a:gd name="connsiteX6" fmla="*/ 1712139 w 3424277"/>
              <a:gd name="connsiteY6" fmla="*/ 1168464 h 1168464"/>
              <a:gd name="connsiteX7" fmla="*/ 1420023 w 3424277"/>
              <a:gd name="connsiteY7" fmla="*/ 876348 h 1168464"/>
              <a:gd name="connsiteX8" fmla="*/ 1566081 w 3424277"/>
              <a:gd name="connsiteY8" fmla="*/ 876348 h 1168464"/>
              <a:gd name="connsiteX9" fmla="*/ 1566081 w 3424277"/>
              <a:gd name="connsiteY9" fmla="*/ 759233 h 1168464"/>
              <a:gd name="connsiteX10" fmla="*/ 0 w 3424277"/>
              <a:gd name="connsiteY10" fmla="*/ 759233 h 1168464"/>
              <a:gd name="connsiteX11" fmla="*/ 0 w 3424277"/>
              <a:gd name="connsiteY11" fmla="*/ 0 h 116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4277" h="1168464">
                <a:moveTo>
                  <a:pt x="0" y="0"/>
                </a:moveTo>
                <a:lnTo>
                  <a:pt x="3424277" y="0"/>
                </a:lnTo>
                <a:lnTo>
                  <a:pt x="3424277" y="759233"/>
                </a:lnTo>
                <a:lnTo>
                  <a:pt x="1858197" y="759233"/>
                </a:lnTo>
                <a:lnTo>
                  <a:pt x="1858197" y="876348"/>
                </a:lnTo>
                <a:lnTo>
                  <a:pt x="2004255" y="876348"/>
                </a:lnTo>
                <a:lnTo>
                  <a:pt x="1712139" y="1168464"/>
                </a:lnTo>
                <a:lnTo>
                  <a:pt x="1420023" y="876348"/>
                </a:lnTo>
                <a:lnTo>
                  <a:pt x="1566081" y="876348"/>
                </a:lnTo>
                <a:lnTo>
                  <a:pt x="1566081" y="759233"/>
                </a:lnTo>
                <a:lnTo>
                  <a:pt x="0" y="759233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ibl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500671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Тіла</a:t>
            </a:r>
            <a:endParaRPr lang="uk-UA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Результат пошуку зображень за запитом &quot;цикл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1584176" cy="13756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419" y="3633817"/>
            <a:ext cx="689238" cy="5339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858596" y="78303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921233" y="78303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232439" y="130237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8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05" y="-9141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894" y="4723223"/>
            <a:ext cx="3067050" cy="118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кутник 12"/>
          <p:cNvSpPr/>
          <p:nvPr/>
        </p:nvSpPr>
        <p:spPr>
          <a:xfrm>
            <a:off x="2843808" y="4892500"/>
            <a:ext cx="2197607" cy="323136"/>
          </a:xfrm>
          <a:prstGeom prst="rect">
            <a:avLst/>
          </a:prstGeom>
          <a:noFill/>
          <a:ln w="28575">
            <a:solidFill>
              <a:srgbClr val="80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Прямокутник 13"/>
          <p:cNvSpPr/>
          <p:nvPr/>
        </p:nvSpPr>
        <p:spPr>
          <a:xfrm>
            <a:off x="5041415" y="4892500"/>
            <a:ext cx="706069" cy="323136"/>
          </a:xfrm>
          <a:prstGeom prst="rect">
            <a:avLst/>
          </a:prstGeom>
          <a:noFill/>
          <a:ln w="28575">
            <a:solidFill>
              <a:srgbClr val="80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Прямокутник 16"/>
          <p:cNvSpPr/>
          <p:nvPr/>
        </p:nvSpPr>
        <p:spPr>
          <a:xfrm>
            <a:off x="3129439" y="5215636"/>
            <a:ext cx="1911976" cy="3141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1125" y="4723223"/>
            <a:ext cx="1968049" cy="374571"/>
          </a:xfrm>
          <a:prstGeom prst="wedgeRoundRectCallout">
            <a:avLst>
              <a:gd name="adj1" fmla="val 87585"/>
              <a:gd name="adj2" fmla="val 3436"/>
              <a:gd name="adj3" fmla="val 1666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1600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Заголовок циклу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7684" y="4742495"/>
            <a:ext cx="1699391" cy="374571"/>
          </a:xfrm>
          <a:prstGeom prst="wedgeRoundRectCallout">
            <a:avLst>
              <a:gd name="adj1" fmla="val -127916"/>
              <a:gd name="adj2" fmla="val 33298"/>
              <a:gd name="adj3" fmla="val 1666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1600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Умова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13902" y="5534984"/>
            <a:ext cx="1699391" cy="374571"/>
          </a:xfrm>
          <a:prstGeom prst="wedgeRoundRectCallout">
            <a:avLst>
              <a:gd name="adj1" fmla="val -156733"/>
              <a:gd name="adj2" fmla="val -97389"/>
              <a:gd name="adj3" fmla="val 1666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1600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Тіло циклу</a:t>
            </a:r>
          </a:p>
        </p:txBody>
      </p:sp>
    </p:spTree>
    <p:extLst>
      <p:ext uri="{BB962C8B-B14F-4D97-AF65-F5344CB8AC3E}">
        <p14:creationId xmlns:p14="http://schemas.microsoft.com/office/powerpoint/2010/main" val="105547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 animBg="1"/>
      <p:bldP spid="31" grpId="0" animBg="1"/>
      <p:bldP spid="33" grpId="0" animBg="1"/>
      <p:bldP spid="35" grpId="0" animBg="1"/>
      <p:bldP spid="32" grpId="0" animBg="1"/>
      <p:bldP spid="34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325743"/>
            <a:ext cx="8881701" cy="4958657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820210" y="845262"/>
            <a:ext cx="5699909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передумовою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858596" y="60343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80096" y="5658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81750"/>
            <a:ext cx="7416824" cy="4446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232439" y="130237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9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05" y="-9141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28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124744"/>
            <a:ext cx="8881701" cy="5159656"/>
          </a:xfrm>
          <a:prstGeom prst="roundRect">
            <a:avLst>
              <a:gd name="adj" fmla="val 9287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682664" y="620688"/>
            <a:ext cx="5645675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передумовою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126412" y="1243911"/>
            <a:ext cx="6908734" cy="600913"/>
            <a:chOff x="1126412" y="1401216"/>
            <a:chExt cx="6908734" cy="600913"/>
          </a:xfrm>
        </p:grpSpPr>
        <p:sp>
          <p:nvSpPr>
            <p:cNvPr id="11" name="Полилиния 10"/>
            <p:cNvSpPr/>
            <p:nvPr/>
          </p:nvSpPr>
          <p:spPr>
            <a:xfrm>
              <a:off x="1126412" y="1401216"/>
              <a:ext cx="6908734" cy="600913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7488" tIns="181756" rIns="447488" bIns="181756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uk-UA" sz="20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Цикл із </a:t>
              </a:r>
              <a:r>
                <a:rPr lang="uk-UA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передумовою </a:t>
              </a:r>
              <a:r>
                <a:rPr lang="uk-UA" sz="20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описується оператором </a:t>
              </a:r>
              <a:r>
                <a:rPr lang="en-US" sz="2000" b="1" i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while</a:t>
              </a:r>
              <a:r>
                <a:rPr lang="en-US" sz="2000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...</a:t>
              </a:r>
              <a:endPara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4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2612" y="1491810"/>
              <a:ext cx="456897" cy="456897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642" y="1473223"/>
              <a:ext cx="456897" cy="456897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 rot="5400000">
            <a:off x="2148158" y="151343"/>
            <a:ext cx="827246" cy="4358225"/>
          </a:xfrm>
          <a:prstGeom prst="stripedRightArrow">
            <a:avLst>
              <a:gd name="adj1" fmla="val 85089"/>
              <a:gd name="adj2" fmla="val 20914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Скорочена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форма</a:t>
            </a:r>
          </a:p>
        </p:txBody>
      </p:sp>
      <p:sp>
        <p:nvSpPr>
          <p:cNvPr id="31" name="TextBox 30"/>
          <p:cNvSpPr txBox="1"/>
          <p:nvPr/>
        </p:nvSpPr>
        <p:spPr>
          <a:xfrm rot="5400000">
            <a:off x="6388688" y="163364"/>
            <a:ext cx="827246" cy="4334183"/>
          </a:xfrm>
          <a:prstGeom prst="stripedRightArrow">
            <a:avLst>
              <a:gd name="adj1" fmla="val 85089"/>
              <a:gd name="adj2" fmla="val 20914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Повна</a:t>
            </a: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форма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5177" y="2852936"/>
            <a:ext cx="4106360" cy="1031915"/>
          </a:xfrm>
          <a:prstGeom prst="flowChartPunchedCard">
            <a:avLst/>
          </a:prstGeom>
          <a:ln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 &lt;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логічний вираз&gt;:</a:t>
            </a:r>
          </a:p>
          <a:p>
            <a:pPr algn="ctr"/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&lt;команда&gt;</a:t>
            </a:r>
            <a:endParaRPr lang="ru-RU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0021" y="2803559"/>
            <a:ext cx="4164579" cy="2485787"/>
          </a:xfrm>
          <a:prstGeom prst="roundRect">
            <a:avLst/>
          </a:prstGeom>
          <a:ln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 &lt;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логічний вираз&gt;:</a:t>
            </a: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&lt;команда1&gt;</a:t>
            </a: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&lt;команда2&gt;</a:t>
            </a: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. .</a:t>
            </a: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&lt;команда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n&gt;</a:t>
            </a: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else:</a:t>
            </a: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&lt;команда інакше&gt;</a:t>
            </a:r>
            <a:endParaRPr lang="ru-RU" sz="20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18044" y="130237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10695" y="3146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696528" y="3146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65761" y="4091649"/>
            <a:ext cx="1713952" cy="919401"/>
          </a:xfrm>
          <a:prstGeom prst="wedgeRoundRectCallout">
            <a:avLst>
              <a:gd name="adj1" fmla="val -6711"/>
              <a:gd name="adj2" fmla="val -7205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while a&lt;5:</a:t>
            </a:r>
          </a:p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a+=1</a:t>
            </a:r>
            <a:endParaRPr lang="uk-UA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2144854" y="4107038"/>
            <a:ext cx="4458650" cy="2145268"/>
          </a:xfrm>
          <a:prstGeom prst="wedgeRoundRectCallout">
            <a:avLst>
              <a:gd name="adj1" fmla="val 13607"/>
              <a:gd name="adj2" fmla="val -59104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while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a&lt;5:</a:t>
            </a:r>
            <a:endParaRPr lang="uk-UA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uk-UA" sz="2400" dirty="0" smtClean="0">
                <a:latin typeface="Calibri" pitchFamily="34" charset="0"/>
                <a:cs typeface="Calibri" pitchFamily="34" charset="0"/>
              </a:rPr>
              <a:t>  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s=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s+a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uk-UA" sz="2400" dirty="0" smtClean="0">
                <a:latin typeface="Calibri" pitchFamily="34" charset="0"/>
                <a:cs typeface="Calibri" pitchFamily="34" charset="0"/>
              </a:rPr>
              <a:t>  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+=1</a:t>
            </a: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else:</a:t>
            </a:r>
          </a:p>
          <a:p>
            <a:r>
              <a:rPr lang="uk-UA" sz="2400" dirty="0" smtClean="0">
                <a:latin typeface="Calibri" pitchFamily="34" charset="0"/>
                <a:cs typeface="Calibri" pitchFamily="34" charset="0"/>
              </a:rPr>
              <a:t>  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print('</a:t>
            </a:r>
            <a:r>
              <a:rPr lang="uk-UA" sz="2400" dirty="0" smtClean="0">
                <a:latin typeface="Calibri" pitchFamily="34" charset="0"/>
                <a:cs typeface="Calibri" pitchFamily="34" charset="0"/>
              </a:rPr>
              <a:t>Сума не змінюєтьсяꞌ)</a:t>
            </a:r>
            <a:endParaRPr lang="uk-UA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32" grpId="0" animBg="1"/>
      <p:bldP spid="33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268760"/>
            <a:ext cx="8881701" cy="5015640"/>
          </a:xfrm>
          <a:prstGeom prst="roundRect">
            <a:avLst>
              <a:gd name="adj" fmla="val 10233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05174" y="741133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передумовою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156671" y="1370202"/>
            <a:ext cx="6908734" cy="600913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488" tIns="181756" rIns="447488" bIns="181756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r>
              <a:rPr lang="uk-UA" sz="2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Цикл із </a:t>
            </a:r>
            <a:r>
              <a:rPr lang="uk-UA" sz="2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передумовою </a:t>
            </a: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описується оператором </a:t>
            </a:r>
            <a:r>
              <a:rPr lang="en-US" sz="2000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</a:t>
            </a:r>
            <a:r>
              <a:rPr lang="en-US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...</a:t>
            </a:r>
            <a:endParaRPr lang="uk-UA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45" y="1466283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76" y="1484602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 rot="5400000">
            <a:off x="1753589" y="467558"/>
            <a:ext cx="1102995" cy="4358225"/>
          </a:xfrm>
          <a:prstGeom prst="stripedRightArrow">
            <a:avLst>
              <a:gd name="adj1" fmla="val 85089"/>
              <a:gd name="adj2" fmla="val 20914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lvl="0" algn="ctr">
              <a:defRPr/>
            </a:pPr>
            <a:r>
              <a:rPr lang="uk-U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Скорочена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форма 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оператора </a:t>
            </a:r>
            <a:r>
              <a:rPr lang="en-US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 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працює таким чином</a:t>
            </a:r>
          </a:p>
        </p:txBody>
      </p:sp>
      <p:pic>
        <p:nvPicPr>
          <p:cNvPr id="3074" name="Picture 2" descr="Результат пошуку зображень за запитом &quot;Цикл із передумовою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606" y="3589004"/>
            <a:ext cx="1962150" cy="219075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 rot="5400000">
            <a:off x="6120989" y="467559"/>
            <a:ext cx="1102995" cy="4358225"/>
          </a:xfrm>
          <a:prstGeom prst="stripedRightArrow">
            <a:avLst>
              <a:gd name="adj1" fmla="val 85089"/>
              <a:gd name="adj2" fmla="val 20914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lvl="0" algn="ctr">
              <a:defRPr/>
            </a:pPr>
            <a:r>
              <a:rPr lang="uk-U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</a:t>
            </a:r>
            <a:r>
              <a:rPr lang="uk-UA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овна</a:t>
            </a:r>
            <a:r>
              <a:rPr lang="uk-UA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форма 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оператора </a:t>
            </a:r>
            <a:r>
              <a:rPr lang="en-US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 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працює таким чином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2820" y="3407434"/>
            <a:ext cx="4106360" cy="2707124"/>
          </a:xfrm>
          <a:prstGeom prst="roundRect">
            <a:avLst/>
          </a:prstGeom>
          <a:ln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Визначається значення логічного виразу. Якщо це значення </a:t>
            </a:r>
            <a:r>
              <a:rPr lang="uk-UA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true</a:t>
            </a:r>
            <a:r>
              <a:rPr lang="uk-UA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то виконується команда, що слідує після рядка зі знаком «:» у рядках, які</a:t>
            </a:r>
            <a:r>
              <a:rPr 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мають відступ 4 позиції. Якщо значення логічного виразу </a:t>
            </a:r>
            <a:r>
              <a:rPr lang="uk-UA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false</a:t>
            </a:r>
            <a:r>
              <a:rPr lang="uk-UA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то</a:t>
            </a:r>
            <a:r>
              <a:rPr 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цикл завершується й управління передається команді, яка записана у</a:t>
            </a:r>
            <a:r>
              <a:rPr 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програмному коді після тіла циклу</a:t>
            </a:r>
            <a:endParaRPr lang="uk-UA" sz="17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44008" y="3467397"/>
            <a:ext cx="4190168" cy="2553891"/>
          </a:xfrm>
          <a:prstGeom prst="roundRect">
            <a:avLst/>
          </a:prstGeom>
          <a:ln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Повна форма оператора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мовою програмування </a:t>
            </a:r>
            <a:r>
              <a:rPr lang="uk-UA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Python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окрім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команд, що входять до блоку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while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використовує конструкцію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else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після якої в новому рядку роблять відступ 4 позиції та записують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команди, що мають виконуватись, якщо значення логічного виразу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false</a:t>
            </a: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2439" y="130237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05" y="-9141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7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49409" y="-1"/>
            <a:ext cx="8229600" cy="8823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3" name="Місце для вмісту 2"/>
          <p:cNvSpPr txBox="1">
            <a:spLocks/>
          </p:cNvSpPr>
          <p:nvPr/>
        </p:nvSpPr>
        <p:spPr>
          <a:xfrm>
            <a:off x="143118" y="830619"/>
            <a:ext cx="8835891" cy="58991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Вивчити §</a:t>
            </a:r>
            <a:r>
              <a:rPr lang="uk-UA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12</a:t>
            </a:r>
            <a:r>
              <a:rPr lang="uk-UA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с.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103</a:t>
            </a:r>
            <a:r>
              <a:rPr lang="uk-UA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-10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</a:t>
            </a:r>
            <a:endParaRPr lang="uk-UA" sz="28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452438" indent="-4524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Опрацювати  всі запитання </a:t>
            </a:r>
          </a:p>
          <a:p>
            <a:pPr marL="722313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з рубрик </a:t>
            </a:r>
          </a:p>
          <a:p>
            <a:pPr marL="1798638" indent="0">
              <a:buNone/>
            </a:pPr>
            <a:endParaRPr lang="en-US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Заповнити </a:t>
            </a:r>
            <a:r>
              <a:rPr lang="uk-UA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словничок </a:t>
            </a:r>
            <a:endParaRPr lang="uk-UA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9" y="5429290"/>
            <a:ext cx="1522128" cy="519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63689" y="5152494"/>
            <a:ext cx="7215320" cy="1377404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Циклічний алгоритм, цикл з передумовою, скорочена форма циклу з передумовою, повна </a:t>
            </a:r>
            <a:r>
              <a:rPr lang="uk-UA" sz="2300" b="1" dirty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форма циклу з передумовою</a:t>
            </a:r>
            <a:r>
              <a:rPr lang="uk-UA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 </a:t>
            </a:r>
            <a:endParaRPr lang="uk-UA" sz="2300" b="1" dirty="0">
              <a:solidFill>
                <a:schemeClr val="tx1"/>
              </a:solidFill>
              <a:latin typeface="Segoe Print" pitchFamily="2" charset="0"/>
              <a:cs typeface="Calibri" pitchFamily="34" charset="0"/>
            </a:endParaRPr>
          </a:p>
        </p:txBody>
      </p:sp>
      <p:pic>
        <p:nvPicPr>
          <p:cNvPr id="6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8" y="109635"/>
            <a:ext cx="932686" cy="1029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36461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730" y="1274298"/>
            <a:ext cx="2436974" cy="331603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00391" y="85388"/>
            <a:ext cx="979876" cy="1231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8" y="2529928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10" y="2554684"/>
            <a:ext cx="2571187" cy="5615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52" y="3159587"/>
            <a:ext cx="2804850" cy="64912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734" y="3187173"/>
            <a:ext cx="2918658" cy="5804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77" y="3851360"/>
            <a:ext cx="3177770" cy="5835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08" y="3893631"/>
            <a:ext cx="2609122" cy="5830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77" y="202368"/>
            <a:ext cx="680159" cy="6045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053" y="202367"/>
            <a:ext cx="680159" cy="6045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578936" y="136540"/>
            <a:ext cx="684053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8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1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uk-UA" sz="96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275856" y="609329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5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9" y="277125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908720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2.bp.blogspot.com/-QBVuOPoA3v4/V72Zrj9nHyI/AAAAAAAAA5U/EeuH74Zivh4XIGiyiJwPiAsuLQ7sG-o8wCLcB/s1600/Obgovoruem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11879" r="17824" b="14617"/>
          <a:stretch/>
        </p:blipFill>
        <p:spPr bwMode="auto">
          <a:xfrm flipH="1">
            <a:off x="6858062" y="4437112"/>
            <a:ext cx="2297743" cy="21644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23" y="4873814"/>
            <a:ext cx="1702754" cy="1513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" y="70575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611" y="70575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0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03170" y="5223747"/>
            <a:ext cx="6704576" cy="1225868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66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ЧИСЛО</a:t>
            </a:r>
            <a:endParaRPr lang="uk-UA" sz="6600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96" y="266707"/>
            <a:ext cx="947857" cy="8425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611" y="70575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2" y="1943089"/>
            <a:ext cx="7980851" cy="26864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004194" y="163705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255652" y="1495780"/>
            <a:ext cx="576064" cy="61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9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0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98127" y="44624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172187" y="692696"/>
            <a:ext cx="8864309" cy="1946731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Вправа 1</a:t>
            </a:r>
            <a:r>
              <a:rPr lang="uk-UA" sz="24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Число навпаки.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Завдання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dirty="0" smtClean="0">
                <a:latin typeface="Calibri" pitchFamily="34" charset="0"/>
                <a:cs typeface="Calibri" pitchFamily="34" charset="0"/>
              </a:rPr>
              <a:t>Складіть програму, яка задане ціле число перетворює на число, записане навпаки. Наприклад, при введенні числа 123 отримуємо 321.</a:t>
            </a:r>
            <a:endParaRPr lang="uk-UA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595244" y="3899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6" y="44624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59773" y="42282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943" y="6237312"/>
            <a:ext cx="7620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495" y="2807369"/>
            <a:ext cx="4499341" cy="3682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16" y="2790020"/>
            <a:ext cx="3880332" cy="393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32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00856" y="0"/>
            <a:ext cx="8229600" cy="900907"/>
          </a:xfrm>
        </p:spPr>
        <p:txBody>
          <a:bodyPr/>
          <a:lstStyle/>
          <a:p>
            <a:pPr eaLnBrk="1" hangingPunct="1"/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7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8" y="1708152"/>
            <a:ext cx="872966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Чашук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О.Ф.,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інформатики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ЗОШ№23,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Луцьк</a:t>
            </a:r>
            <a:endParaRPr lang="ru-RU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8" y="332656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ица">
  <a:themeElements>
    <a:clrScheme name="Граница 10">
      <a:dk1>
        <a:srgbClr val="000000"/>
      </a:dk1>
      <a:lt1>
        <a:srgbClr val="DDDCC5"/>
      </a:lt1>
      <a:dk2>
        <a:srgbClr val="050503"/>
      </a:dk2>
      <a:lt2>
        <a:srgbClr val="DBDAC3"/>
      </a:lt2>
      <a:accent1>
        <a:srgbClr val="EAEBE1"/>
      </a:accent1>
      <a:accent2>
        <a:srgbClr val="9DB0B7"/>
      </a:accent2>
      <a:accent3>
        <a:srgbClr val="EBEBDF"/>
      </a:accent3>
      <a:accent4>
        <a:srgbClr val="000000"/>
      </a:accent4>
      <a:accent5>
        <a:srgbClr val="F3F3EE"/>
      </a:accent5>
      <a:accent6>
        <a:srgbClr val="8E9FA6"/>
      </a:accent6>
      <a:hlink>
        <a:srgbClr val="009900"/>
      </a:hlink>
      <a:folHlink>
        <a:srgbClr val="808000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10">
        <a:dk1>
          <a:srgbClr val="000000"/>
        </a:dk1>
        <a:lt1>
          <a:srgbClr val="DDDCC5"/>
        </a:lt1>
        <a:dk2>
          <a:srgbClr val="050503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11">
        <a:dk1>
          <a:srgbClr val="000000"/>
        </a:dk1>
        <a:lt1>
          <a:srgbClr val="DDDCC5"/>
        </a:lt1>
        <a:dk2>
          <a:srgbClr val="050503"/>
        </a:dk2>
        <a:lt2>
          <a:srgbClr val="777777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BoxedArt_Online</Template>
  <TotalTime>3912</TotalTime>
  <Words>561</Words>
  <Application>Microsoft Office PowerPoint</Application>
  <PresentationFormat>Экран (4:3)</PresentationFormat>
  <Paragraphs>102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Граница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комп'ютером</vt:lpstr>
      <vt:lpstr>Працюємо за комп’ютером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Chashuk</dc:creator>
  <cp:lastModifiedBy>Chashuk</cp:lastModifiedBy>
  <cp:revision>655</cp:revision>
  <dcterms:created xsi:type="dcterms:W3CDTF">2012-03-12T11:25:56Z</dcterms:created>
  <dcterms:modified xsi:type="dcterms:W3CDTF">2021-04-18T16:44:24Z</dcterms:modified>
</cp:coreProperties>
</file>