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16" r:id="rId3"/>
    <p:sldId id="283" r:id="rId4"/>
    <p:sldId id="258" r:id="rId5"/>
    <p:sldId id="353" r:id="rId6"/>
    <p:sldId id="360" r:id="rId7"/>
    <p:sldId id="361" r:id="rId8"/>
    <p:sldId id="362" r:id="rId9"/>
    <p:sldId id="354" r:id="rId10"/>
    <p:sldId id="363" r:id="rId11"/>
    <p:sldId id="364" r:id="rId12"/>
    <p:sldId id="308" r:id="rId13"/>
    <p:sldId id="291" r:id="rId14"/>
    <p:sldId id="306" r:id="rId15"/>
    <p:sldId id="356" r:id="rId16"/>
    <p:sldId id="31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00"/>
    <a:srgbClr val="0000FF"/>
    <a:srgbClr val="FFFF99"/>
    <a:srgbClr val="FFFF66"/>
    <a:srgbClr val="CCFF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09" autoAdjust="0"/>
  </p:normalViewPr>
  <p:slideViewPr>
    <p:cSldViewPr>
      <p:cViewPr varScale="1">
        <p:scale>
          <a:sx n="67" d="100"/>
          <a:sy n="67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A5F9911A-FDB3-4315-9D0A-E7409FDB94AB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CA084-E035-4B6F-B373-EC8A19E6C0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309FD-E530-4587-9606-29CE8ADAE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1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C770-33C3-42A4-8C0C-A2EC58ADE47A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7C49-1FF6-4D78-AE2E-6B6F5CD02A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80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40D7B-2457-4103-92B1-CA159D07C035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2906C-A2EC-4243-8D45-D8F719AF86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6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4D11B-99F4-44AB-8AB7-8AF15FCA2274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059B-F546-44DB-B856-06F71C47A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31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395ED-F266-4355-894D-A9D3B0CD189D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470A-DF66-463C-994E-28CE2A662AF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28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C9DB-AC08-40A0-90ED-46F1D3D538B2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C4500-D638-4E6C-9BCF-83F4EAF40E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68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86C7-C533-4355-AF4E-8EA36CA2B008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0D904-3143-4600-90FE-B0F4B8B0B4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2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D1B2A-20CE-41D6-8EAD-9D891F0B479A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07FF-0151-4906-A68E-79D33F286E9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26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CA36-1A9A-4235-9B52-14AF2E47AE77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7DFBE-C473-42D0-9648-44D3F82598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946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9765D-1763-425A-AACC-FEDCDF83FF4D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97C4E-2F8A-40A4-9095-23225DB0FD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7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6F5F-1C3F-452D-8062-A7C3D363103E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47985-6DD2-4CA4-8186-EF6129AD880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547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AAE1C-DA70-4642-B9E2-978F69423C85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7F57-5FE1-4C29-8C6C-1FF27C5497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8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090F3C-F973-4B49-9DEE-B9E4546D2462}" type="datetimeFigureOut">
              <a:rPr lang="uk-UA"/>
              <a:pPr>
                <a:defRPr/>
              </a:pPr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936DA7-E5C7-4342-92E8-7820567F4A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4534612"/>
              </p:ext>
            </p:extLst>
          </p:nvPr>
        </p:nvGraphicFramePr>
        <p:xfrm>
          <a:off x="457200" y="274638"/>
          <a:ext cx="8291264" cy="265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1" y="38108"/>
            <a:ext cx="5810067" cy="6819892"/>
            <a:chOff x="3347864" y="16881"/>
            <a:chExt cx="5810067" cy="6819892"/>
          </a:xfrm>
          <a:blipFill>
            <a:blip r:embed="rId7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7944" cy="59366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299392"/>
            <a:ext cx="8388425" cy="15518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611560" y="185473"/>
            <a:ext cx="8291264" cy="1970707"/>
          </a:xfrm>
          <a:custGeom>
            <a:avLst/>
            <a:gdLst>
              <a:gd name="connsiteX0" fmla="*/ 0 w 8291264"/>
              <a:gd name="connsiteY0" fmla="*/ 328458 h 1970707"/>
              <a:gd name="connsiteX1" fmla="*/ 328458 w 8291264"/>
              <a:gd name="connsiteY1" fmla="*/ 0 h 1970707"/>
              <a:gd name="connsiteX2" fmla="*/ 7962806 w 8291264"/>
              <a:gd name="connsiteY2" fmla="*/ 0 h 1970707"/>
              <a:gd name="connsiteX3" fmla="*/ 8291264 w 8291264"/>
              <a:gd name="connsiteY3" fmla="*/ 328458 h 1970707"/>
              <a:gd name="connsiteX4" fmla="*/ 8291264 w 8291264"/>
              <a:gd name="connsiteY4" fmla="*/ 1642249 h 1970707"/>
              <a:gd name="connsiteX5" fmla="*/ 7962806 w 8291264"/>
              <a:gd name="connsiteY5" fmla="*/ 1970707 h 1970707"/>
              <a:gd name="connsiteX6" fmla="*/ 328458 w 8291264"/>
              <a:gd name="connsiteY6" fmla="*/ 1970707 h 1970707"/>
              <a:gd name="connsiteX7" fmla="*/ 0 w 8291264"/>
              <a:gd name="connsiteY7" fmla="*/ 1642249 h 1970707"/>
              <a:gd name="connsiteX8" fmla="*/ 0 w 8291264"/>
              <a:gd name="connsiteY8" fmla="*/ 328458 h 197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1264" h="1970707">
                <a:moveTo>
                  <a:pt x="0" y="328458"/>
                </a:moveTo>
                <a:cubicBezTo>
                  <a:pt x="0" y="147056"/>
                  <a:pt x="147056" y="0"/>
                  <a:pt x="328458" y="0"/>
                </a:cubicBezTo>
                <a:lnTo>
                  <a:pt x="7962806" y="0"/>
                </a:lnTo>
                <a:cubicBezTo>
                  <a:pt x="8144208" y="0"/>
                  <a:pt x="8291264" y="147056"/>
                  <a:pt x="8291264" y="328458"/>
                </a:cubicBezTo>
                <a:lnTo>
                  <a:pt x="8291264" y="1642249"/>
                </a:lnTo>
                <a:cubicBezTo>
                  <a:pt x="8291264" y="1823651"/>
                  <a:pt x="8144208" y="1970707"/>
                  <a:pt x="7962806" y="1970707"/>
                </a:cubicBezTo>
                <a:lnTo>
                  <a:pt x="328458" y="1970707"/>
                </a:lnTo>
                <a:cubicBezTo>
                  <a:pt x="147056" y="1970707"/>
                  <a:pt x="0" y="1823651"/>
                  <a:pt x="0" y="1642249"/>
                </a:cubicBezTo>
                <a:lnTo>
                  <a:pt x="0" y="328458"/>
                </a:lnTo>
                <a:close/>
              </a:path>
            </a:pathLst>
          </a:custGeom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301942" tIns="301942" rIns="301942" bIns="301942" numCol="1" spcCol="1270" anchor="ctr" anchorCtr="0">
            <a:noAutofit/>
          </a:bodyPr>
          <a:lstStyle/>
          <a:p>
            <a:pPr marL="1074738" lvl="0" indent="0" algn="ctr" defTabSz="2400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b="1" kern="1200" dirty="0" smtClean="0"/>
          </a:p>
        </p:txBody>
      </p:sp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2054" name="Picture 6" descr="Результат пошуку зображень за запитом &quot;кодування інформації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8208912" cy="33291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307030" y="3068960"/>
            <a:ext cx="8595794" cy="2314039"/>
          </a:xfrm>
          <a:prstGeom prst="foldedCorner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10000">
                <a:schemeClr val="accent5">
                  <a:tint val="37000"/>
                  <a:satMod val="300000"/>
                </a:schemeClr>
              </a:gs>
              <a:gs pos="44000">
                <a:schemeClr val="accent5">
                  <a:tint val="15000"/>
                  <a:satMod val="35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14375" indent="-714375" algn="just"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4000" b="1" dirty="0" smtClean="0"/>
              <a:t>які події можна описати командами групи </a:t>
            </a:r>
            <a:r>
              <a:rPr lang="uk-UA" sz="4000" b="1" i="1" dirty="0" smtClean="0"/>
              <a:t>Керувати </a:t>
            </a:r>
            <a:r>
              <a:rPr lang="uk-UA" sz="4000" b="1" dirty="0" smtClean="0"/>
              <a:t>в середовищі </a:t>
            </a:r>
            <a:r>
              <a:rPr lang="uk-UA" sz="4000" b="1" i="1" dirty="0" err="1" smtClean="0"/>
              <a:t>Скретч</a:t>
            </a:r>
            <a:r>
              <a:rPr lang="uk-UA" sz="4000" b="1" dirty="0" smtClean="0"/>
              <a:t>.</a:t>
            </a:r>
            <a:endParaRPr lang="uk-UA" sz="3600" b="1" dirty="0"/>
          </a:p>
        </p:txBody>
      </p:sp>
      <p:pic>
        <p:nvPicPr>
          <p:cNvPr id="4102" name="Picture 6" descr="Результат пошуку зображень за запитом &quot;пригадайте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30" y="1988840"/>
            <a:ext cx="1371588" cy="13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840368" y="2216347"/>
            <a:ext cx="1421904" cy="685794"/>
          </a:xfrm>
          <a:prstGeom prst="cloudCallout">
            <a:avLst>
              <a:gd name="adj1" fmla="val -85452"/>
              <a:gd name="adj2" fmla="val 5201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04864"/>
            <a:ext cx="4569175" cy="795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48" y="332656"/>
            <a:ext cx="7808108" cy="16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7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5288" y="2602793"/>
            <a:ext cx="8569200" cy="4127966"/>
            <a:chOff x="395288" y="2602793"/>
            <a:chExt cx="8569200" cy="4127966"/>
          </a:xfrm>
        </p:grpSpPr>
        <p:sp>
          <p:nvSpPr>
            <p:cNvPr id="3" name="Полилиния 2"/>
            <p:cNvSpPr/>
            <p:nvPr/>
          </p:nvSpPr>
          <p:spPr>
            <a:xfrm>
              <a:off x="395288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 defTabSz="977900">
                <a:spcAft>
                  <a:spcPts val="0"/>
                </a:spcAft>
              </a:pPr>
              <a:r>
                <a:rPr lang="uk-UA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Як пов’язані елементи керування та події</a:t>
              </a:r>
              <a:endPara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231710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FFCC">
                    <a:shade val="30000"/>
                    <a:satMod val="115000"/>
                  </a:srgbClr>
                </a:gs>
                <a:gs pos="50000">
                  <a:srgbClr val="99FFCC">
                    <a:shade val="67500"/>
                    <a:satMod val="115000"/>
                  </a:srgbClr>
                </a:gs>
                <a:gs pos="100000">
                  <a:srgbClr val="99FFC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2800" b="1" dirty="0" smtClean="0">
                  <a:solidFill>
                    <a:srgbClr val="003300"/>
                  </a:solidFill>
                </a:rPr>
                <a:t>Як у програмі описати елемент керування </a:t>
              </a:r>
              <a:r>
                <a:rPr lang="uk-UA" sz="2800" b="1" i="1" dirty="0" smtClean="0">
                  <a:solidFill>
                    <a:srgbClr val="003300"/>
                  </a:solidFill>
                </a:rPr>
                <a:t>кнопка</a:t>
              </a:r>
              <a:endParaRPr lang="uk-UA" sz="2800" b="1" dirty="0">
                <a:solidFill>
                  <a:srgbClr val="003300"/>
                </a:solidFill>
                <a:cs typeface="Calibri" pitchFamily="34" charset="0"/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6040026" y="2602793"/>
              <a:ext cx="2924462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2700000" scaled="1"/>
              <a:tileRect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lvl="0" algn="ctr">
                <a:spcAft>
                  <a:spcPts val="0"/>
                </a:spcAft>
              </a:pPr>
              <a:r>
                <a:rPr lang="uk-UA" sz="2800" b="1" dirty="0" smtClean="0">
                  <a:solidFill>
                    <a:srgbClr val="000066"/>
                  </a:solidFill>
                </a:rPr>
                <a:t>Що таке обробник події</a:t>
              </a:r>
              <a:endParaRPr lang="uk-UA" sz="2800" b="1" dirty="0">
                <a:solidFill>
                  <a:srgbClr val="000066"/>
                </a:solidFill>
                <a:cs typeface="Calibri" pitchFamily="34" charset="0"/>
              </a:endParaRPr>
            </a:p>
          </p:txBody>
        </p:sp>
        <p:sp>
          <p:nvSpPr>
            <p:cNvPr id="20" name="Двойная стрелка влево/вправо 19"/>
            <p:cNvSpPr/>
            <p:nvPr/>
          </p:nvSpPr>
          <p:spPr>
            <a:xfrm>
              <a:off x="732285" y="6108961"/>
              <a:ext cx="7750941" cy="619194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5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>
              <a:bevelT w="190500" h="38100"/>
            </a:sp3d>
          </p:spPr>
          <p:style>
            <a:lnRef idx="0">
              <a:scrgbClr r="0" g="0" b="0"/>
            </a:lnRef>
            <a:fill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2771799" y="1634640"/>
            <a:ext cx="3831705" cy="1095393"/>
          </a:xfrm>
          <a:prstGeom prst="downArrowCallou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3600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234501" y="2233000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://newvv.net/images/stories/news/221873/2/348815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94" y="87912"/>
            <a:ext cx="1546728" cy="154672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789" y="1693181"/>
            <a:ext cx="3456384" cy="610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07" y="166854"/>
            <a:ext cx="6547723" cy="13888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611" y="2940882"/>
            <a:ext cx="840099" cy="840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83" y="3001659"/>
            <a:ext cx="928121" cy="928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3" y="2866007"/>
            <a:ext cx="1094191" cy="989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188640"/>
            <a:ext cx="8856983" cy="3024336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76995" y="4121798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>
                <a:solidFill>
                  <a:schemeClr val="bg2">
                    <a:lumMod val="25000"/>
                  </a:schemeClr>
                </a:solidFill>
              </a:rPr>
              <a:t>Середовища </a:t>
            </a:r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</a:rPr>
              <a:t>програмування</a:t>
            </a:r>
            <a:endParaRPr lang="uk-UA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6" name="Picture 4" descr="СУЧАСНА ІНФОРМАТИКА (сила практики в теорії): Поняття про мови програм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995" y="3241365"/>
            <a:ext cx="5863357" cy="351519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15" y="404664"/>
            <a:ext cx="8562975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55776" y="1171578"/>
            <a:ext cx="561662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4000" b="1" dirty="0">
                <a:solidFill>
                  <a:schemeClr val="bg2">
                    <a:lumMod val="25000"/>
                  </a:schemeClr>
                </a:solidFill>
              </a:rPr>
              <a:t>Властивості та методи елементів керування. Кнопка</a:t>
            </a:r>
            <a:endParaRPr lang="uk-UA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7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Елементи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uk-UA" sz="2400" b="1" dirty="0" smtClean="0">
                <a:solidFill>
                  <a:srgbClr val="000066"/>
                </a:solidFill>
              </a:rPr>
              <a:t>керування </a:t>
            </a:r>
            <a:r>
              <a:rPr lang="uk-UA" sz="2400" b="1" dirty="0">
                <a:solidFill>
                  <a:srgbClr val="000066"/>
                </a:solidFill>
              </a:rPr>
              <a:t>та події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0923" y="1259176"/>
            <a:ext cx="8667651" cy="1631216"/>
          </a:xfrm>
          <a:prstGeom prst="rect">
            <a:avLst/>
          </a:prstGeom>
          <a:gradFill>
            <a:gsLst>
              <a:gs pos="27000">
                <a:schemeClr val="accent6">
                  <a:tint val="37000"/>
                  <a:satMod val="300000"/>
                </a:schemeClr>
              </a:gs>
              <a:gs pos="75000">
                <a:schemeClr val="accent6">
                  <a:tint val="15000"/>
                  <a:satMod val="350000"/>
                </a:schemeClr>
              </a:gs>
            </a:gsLst>
          </a:gradFill>
          <a:ln w="12700">
            <a:solidFill>
              <a:srgbClr val="000066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800" b="1" dirty="0" smtClean="0"/>
              <a:t>Елементи керування </a:t>
            </a:r>
            <a:r>
              <a:rPr lang="uk-UA" sz="2400" dirty="0" smtClean="0"/>
              <a:t>— це графічні об’єкти, розташовані на вікні програми для показу або введення даних, виконання дій або полегшення роботи: текстові поля, списки, перемикачі, кнопки, прапорці тощо.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242" y="3019932"/>
            <a:ext cx="86475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Властивості характеризують стан елемента керування, методи — дії, які він може виконати, то події — зовнішній вплив на елемент керування, на який цей елемент може реагувати</a:t>
            </a:r>
            <a:endParaRPr lang="uk-UA" sz="2000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93090" y="4035595"/>
            <a:ext cx="8183453" cy="707231"/>
          </a:xfrm>
          <a:prstGeom prst="downArrowCallout">
            <a:avLst>
              <a:gd name="adj1" fmla="val 25000"/>
              <a:gd name="adj2" fmla="val 534091"/>
              <a:gd name="adj3" fmla="val 25000"/>
              <a:gd name="adj4" fmla="val 6497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Елемент керування умовно можна описати формулою: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93090" y="4797152"/>
            <a:ext cx="8183453" cy="1341656"/>
          </a:xfrm>
          <a:prstGeom prst="flowChartTerminator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i="1" smtClean="0"/>
              <a:t>Елемент керування = властивості </a:t>
            </a:r>
            <a:r>
              <a:rPr lang="uk-UA" sz="2800" smtClean="0"/>
              <a:t>(</a:t>
            </a:r>
            <a:r>
              <a:rPr lang="uk-UA" sz="2800" i="1" smtClean="0"/>
              <a:t>стан</a:t>
            </a:r>
            <a:r>
              <a:rPr lang="uk-UA" sz="2800" smtClean="0"/>
              <a:t>) </a:t>
            </a:r>
            <a:r>
              <a:rPr lang="uk-UA" sz="2800" i="1" smtClean="0"/>
              <a:t>+ методи </a:t>
            </a:r>
            <a:r>
              <a:rPr lang="uk-UA" sz="2800" smtClean="0"/>
              <a:t>(</a:t>
            </a:r>
            <a:r>
              <a:rPr lang="uk-UA" sz="2800" i="1" smtClean="0"/>
              <a:t>дії</a:t>
            </a:r>
            <a:r>
              <a:rPr lang="uk-UA" sz="2800" smtClean="0"/>
              <a:t>) </a:t>
            </a:r>
            <a:r>
              <a:rPr lang="uk-UA" sz="2800" i="1" smtClean="0"/>
              <a:t>+ події </a:t>
            </a:r>
            <a:r>
              <a:rPr lang="uk-UA" sz="2800" smtClean="0"/>
              <a:t>(</a:t>
            </a:r>
            <a:r>
              <a:rPr lang="uk-UA" sz="2800" i="1" smtClean="0"/>
              <a:t>зворотні зв’язки</a:t>
            </a:r>
            <a:r>
              <a:rPr lang="uk-UA" sz="2800" smtClean="0"/>
              <a:t>)</a:t>
            </a:r>
            <a:endParaRPr lang="uk-UA" sz="2800"/>
          </a:p>
        </p:txBody>
      </p:sp>
    </p:spTree>
    <p:extLst>
      <p:ext uri="{BB962C8B-B14F-4D97-AF65-F5344CB8AC3E}">
        <p14:creationId xmlns:p14="http://schemas.microsoft.com/office/powerpoint/2010/main" val="325215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7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Елементи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uk-UA" sz="2400" b="1" dirty="0" smtClean="0">
                <a:solidFill>
                  <a:srgbClr val="000066"/>
                </a:solidFill>
              </a:rPr>
              <a:t>керування </a:t>
            </a:r>
            <a:r>
              <a:rPr lang="uk-UA" sz="2400" b="1" dirty="0">
                <a:solidFill>
                  <a:srgbClr val="000066"/>
                </a:solidFill>
              </a:rPr>
              <a:t>та події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Выноска со стрелкой вниз 5"/>
          <p:cNvSpPr/>
          <p:nvPr/>
        </p:nvSpPr>
        <p:spPr>
          <a:xfrm>
            <a:off x="1919865" y="1159326"/>
            <a:ext cx="5382345" cy="707231"/>
          </a:xfrm>
          <a:prstGeom prst="downArrowCallout">
            <a:avLst>
              <a:gd name="adj1" fmla="val 25000"/>
              <a:gd name="adj2" fmla="val 534091"/>
              <a:gd name="adj3" fmla="val 25000"/>
              <a:gd name="adj4" fmla="val 6497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Три основні типи подій: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0922" y="1923995"/>
            <a:ext cx="8697997" cy="1906905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smtClean="0"/>
              <a:t>взаємодія з мишею;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smtClean="0"/>
              <a:t>натискання клавіш на клавіатурі;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smtClean="0"/>
              <a:t>зміна стану об’єктів, створених у результаті виконання програми.</a:t>
            </a:r>
            <a:endParaRPr lang="uk-UA" sz="2400"/>
          </a:p>
        </p:txBody>
      </p:sp>
      <p:sp>
        <p:nvSpPr>
          <p:cNvPr id="2" name="Блок-схема: сохраненные данные 1"/>
          <p:cNvSpPr/>
          <p:nvPr/>
        </p:nvSpPr>
        <p:spPr>
          <a:xfrm>
            <a:off x="240922" y="4221088"/>
            <a:ext cx="2386862" cy="1323439"/>
          </a:xfrm>
          <a:prstGeom prst="flowChartOnlineStorag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Приклади подій взаємодії з мишею:</a:t>
            </a:r>
            <a:endParaRPr lang="uk-UA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59819" y="4123238"/>
            <a:ext cx="63487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&lt;</a:t>
            </a:r>
            <a:r>
              <a:rPr lang="uk-UA" b="1" dirty="0" smtClean="0"/>
              <a:t>Button-1</a:t>
            </a:r>
            <a:r>
              <a:rPr lang="uk-UA" dirty="0" smtClean="0"/>
              <a:t>&gt; — клацання лівою кнопкою миші;</a:t>
            </a:r>
          </a:p>
          <a:p>
            <a:pPr algn="just"/>
            <a:r>
              <a:rPr lang="uk-UA" dirty="0" smtClean="0"/>
              <a:t>&lt;</a:t>
            </a:r>
            <a:r>
              <a:rPr lang="uk-UA" b="1" dirty="0" smtClean="0"/>
              <a:t>Button-2</a:t>
            </a:r>
            <a:r>
              <a:rPr lang="uk-UA" dirty="0" smtClean="0"/>
              <a:t>&gt; — клацання середньою кнопкою миші;</a:t>
            </a:r>
          </a:p>
          <a:p>
            <a:pPr algn="just"/>
            <a:r>
              <a:rPr lang="uk-UA" dirty="0" smtClean="0"/>
              <a:t>&lt;</a:t>
            </a:r>
            <a:r>
              <a:rPr lang="uk-UA" b="1" dirty="0" smtClean="0"/>
              <a:t>Button-3</a:t>
            </a:r>
            <a:r>
              <a:rPr lang="uk-UA" dirty="0" smtClean="0"/>
              <a:t>&gt; — клацання правою кнопкою миші;</a:t>
            </a:r>
          </a:p>
          <a:p>
            <a:pPr algn="just"/>
            <a:r>
              <a:rPr lang="uk-UA" dirty="0" smtClean="0"/>
              <a:t>&lt;</a:t>
            </a:r>
            <a:r>
              <a:rPr lang="uk-UA" b="1" dirty="0" smtClean="0"/>
              <a:t>Double-Button-1</a:t>
            </a:r>
            <a:r>
              <a:rPr lang="uk-UA" dirty="0" smtClean="0"/>
              <a:t>&gt; — подвійне клацання лівою кнопкою миші;</a:t>
            </a:r>
          </a:p>
          <a:p>
            <a:pPr algn="just"/>
            <a:r>
              <a:rPr lang="uk-UA" dirty="0" smtClean="0"/>
              <a:t>&lt;</a:t>
            </a:r>
            <a:r>
              <a:rPr lang="uk-UA" b="1" dirty="0" err="1" smtClean="0"/>
              <a:t>Motion</a:t>
            </a:r>
            <a:r>
              <a:rPr lang="uk-UA" dirty="0" smtClean="0"/>
              <a:t>&gt; — рух миші.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9737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2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7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Елементи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uk-UA" sz="2400" b="1" dirty="0" smtClean="0">
                <a:solidFill>
                  <a:srgbClr val="000066"/>
                </a:solidFill>
              </a:rPr>
              <a:t>керування </a:t>
            </a:r>
            <a:r>
              <a:rPr lang="uk-UA" sz="2400" b="1" dirty="0">
                <a:solidFill>
                  <a:srgbClr val="000066"/>
                </a:solidFill>
              </a:rPr>
              <a:t>та події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5613" y="1280771"/>
            <a:ext cx="8783306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2400" b="1" dirty="0" smtClean="0"/>
              <a:t>При описі події натискання клавіш клавіатури </a:t>
            </a:r>
            <a:r>
              <a:rPr lang="uk-UA" sz="2400" dirty="0" smtClean="0"/>
              <a:t>літерні клавіші</a:t>
            </a:r>
            <a:r>
              <a:rPr lang="en-US" sz="2400" dirty="0" smtClean="0"/>
              <a:t> </a:t>
            </a:r>
            <a:r>
              <a:rPr lang="uk-UA" sz="2400" dirty="0" smtClean="0"/>
              <a:t>можна записувати без кутових дужок (наприклад, ’L’). Для неалфавітних клавіш існують спеціальні зарезервовані слова:</a:t>
            </a:r>
          </a:p>
          <a:p>
            <a:pPr marL="714375" indent="-357188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dirty="0" smtClean="0"/>
              <a:t>&lt;</a:t>
            </a:r>
            <a:r>
              <a:rPr lang="uk-UA" sz="2400" b="1" dirty="0" err="1" smtClean="0"/>
              <a:t>Return</a:t>
            </a:r>
            <a:r>
              <a:rPr lang="uk-UA" sz="2400" dirty="0" smtClean="0"/>
              <a:t>&gt; — натискання клавіші </a:t>
            </a:r>
            <a:r>
              <a:rPr lang="uk-UA" sz="2400" i="1" dirty="0" err="1" smtClean="0"/>
              <a:t>Enter</a:t>
            </a:r>
            <a:r>
              <a:rPr lang="uk-UA" sz="2400" dirty="0" smtClean="0"/>
              <a:t>;</a:t>
            </a:r>
          </a:p>
          <a:p>
            <a:pPr marL="714375" indent="-357188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dirty="0" smtClean="0"/>
              <a:t>&lt;</a:t>
            </a:r>
            <a:r>
              <a:rPr lang="uk-UA" sz="2400" b="1" dirty="0" err="1" smtClean="0"/>
              <a:t>Space</a:t>
            </a:r>
            <a:r>
              <a:rPr lang="uk-UA" sz="2400" dirty="0" smtClean="0"/>
              <a:t>&gt; — пропуск;</a:t>
            </a:r>
          </a:p>
          <a:p>
            <a:pPr marL="714375" indent="-357188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dirty="0" smtClean="0"/>
              <a:t>&lt;</a:t>
            </a:r>
            <a:r>
              <a:rPr lang="uk-UA" sz="2400" b="1" dirty="0" err="1" smtClean="0"/>
              <a:t>Control</a:t>
            </a:r>
            <a:r>
              <a:rPr lang="uk-UA" sz="2400" dirty="0" smtClean="0"/>
              <a:t>&gt; — натискання клавіші </a:t>
            </a:r>
            <a:r>
              <a:rPr lang="uk-UA" sz="2400" i="1" dirty="0" err="1" smtClean="0"/>
              <a:t>Ctrl</a:t>
            </a:r>
            <a:r>
              <a:rPr lang="uk-UA" sz="2400" dirty="0" smtClean="0"/>
              <a:t>;</a:t>
            </a:r>
          </a:p>
          <a:p>
            <a:pPr marL="714375" indent="-357188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dirty="0" smtClean="0"/>
              <a:t>&lt;</a:t>
            </a:r>
            <a:r>
              <a:rPr lang="uk-UA" sz="2400" b="1" dirty="0" err="1" smtClean="0"/>
              <a:t>Shift</a:t>
            </a:r>
            <a:r>
              <a:rPr lang="uk-UA" sz="2400" dirty="0" smtClean="0"/>
              <a:t>&gt; — натискання клавіші </a:t>
            </a:r>
            <a:r>
              <a:rPr lang="uk-UA" sz="2400" i="1" dirty="0" err="1" smtClean="0"/>
              <a:t>Shift</a:t>
            </a:r>
            <a:r>
              <a:rPr lang="uk-UA" sz="2400" dirty="0" smtClean="0"/>
              <a:t>;</a:t>
            </a:r>
          </a:p>
          <a:p>
            <a:pPr marL="714375" indent="-357188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uk-UA" sz="2400" dirty="0" smtClean="0"/>
              <a:t>&lt;</a:t>
            </a:r>
            <a:r>
              <a:rPr lang="uk-UA" sz="2400" b="1" dirty="0" smtClean="0"/>
              <a:t>z</a:t>
            </a:r>
            <a:r>
              <a:rPr lang="uk-UA" sz="2400" dirty="0" smtClean="0"/>
              <a:t>&gt; — натискання клавіші </a:t>
            </a:r>
            <a:r>
              <a:rPr lang="uk-UA" sz="2400" i="1" dirty="0" smtClean="0"/>
              <a:t>z.</a:t>
            </a:r>
            <a:endParaRPr lang="uk-UA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108" y="4733043"/>
            <a:ext cx="2555180" cy="91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79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7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Елементи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uk-UA" sz="2400" b="1" dirty="0" smtClean="0">
                <a:solidFill>
                  <a:srgbClr val="000066"/>
                </a:solidFill>
              </a:rPr>
              <a:t>керування </a:t>
            </a:r>
            <a:r>
              <a:rPr lang="uk-UA" sz="2400" b="1" i="1" dirty="0" smtClean="0">
                <a:solidFill>
                  <a:srgbClr val="000066"/>
                </a:solidFill>
              </a:rPr>
              <a:t>кнопка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059" y="980728"/>
            <a:ext cx="86778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 smtClean="0"/>
              <a:t>Для додавання елемента керування </a:t>
            </a:r>
            <a:r>
              <a:rPr lang="uk-UA" sz="2400" i="1" dirty="0" smtClean="0"/>
              <a:t>кнопка</a:t>
            </a:r>
            <a:r>
              <a:rPr lang="uk-UA" sz="2200" i="1" dirty="0" smtClean="0"/>
              <a:t> </a:t>
            </a:r>
            <a:r>
              <a:rPr lang="uk-UA" sz="2200" dirty="0" smtClean="0"/>
              <a:t>до вікна програми з</a:t>
            </a:r>
            <a:r>
              <a:rPr lang="en-US" sz="2200" dirty="0" smtClean="0"/>
              <a:t> </a:t>
            </a:r>
            <a:r>
              <a:rPr lang="uk-UA" sz="2200" dirty="0" smtClean="0"/>
              <a:t>графічними елементами</a:t>
            </a:r>
            <a:r>
              <a:rPr lang="en-US" sz="2200" dirty="0" smtClean="0"/>
              <a:t> </a:t>
            </a:r>
            <a:r>
              <a:rPr lang="uk-UA" sz="2200" dirty="0" smtClean="0"/>
              <a:t>з використанням</a:t>
            </a:r>
            <a:r>
              <a:rPr lang="en-US" sz="2200" dirty="0" smtClean="0"/>
              <a:t> </a:t>
            </a:r>
            <a:r>
              <a:rPr lang="uk-UA" sz="2200" dirty="0" smtClean="0"/>
              <a:t>модуля </a:t>
            </a:r>
            <a:r>
              <a:rPr lang="uk-UA" sz="2400" dirty="0" err="1" smtClean="0"/>
              <a:t>tkinter</a:t>
            </a:r>
            <a:r>
              <a:rPr lang="uk-UA" sz="2200" dirty="0" smtClean="0"/>
              <a:t>, використовують команду </a:t>
            </a:r>
            <a:r>
              <a:rPr lang="uk-UA" sz="2400" b="1" dirty="0" err="1" smtClean="0"/>
              <a:t>Button</a:t>
            </a:r>
            <a:r>
              <a:rPr lang="uk-UA" sz="2200" b="1" dirty="0" smtClean="0"/>
              <a:t>()</a:t>
            </a:r>
            <a:r>
              <a:rPr lang="uk-UA" sz="2200" dirty="0" smtClean="0"/>
              <a:t>.</a:t>
            </a:r>
            <a:endParaRPr lang="uk-UA" sz="22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7" y="2276872"/>
            <a:ext cx="8435621" cy="2447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147" y="4869160"/>
            <a:ext cx="3873682" cy="1258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47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7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>
                <a:solidFill>
                  <a:srgbClr val="000066"/>
                </a:solidFill>
              </a:rPr>
              <a:t>Елементи</a:t>
            </a:r>
            <a:r>
              <a:rPr lang="en-US" sz="2400" b="1" dirty="0">
                <a:solidFill>
                  <a:srgbClr val="000066"/>
                </a:solidFill>
              </a:rPr>
              <a:t> </a:t>
            </a:r>
            <a:r>
              <a:rPr lang="uk-UA" sz="2400" b="1" dirty="0">
                <a:solidFill>
                  <a:srgbClr val="000066"/>
                </a:solidFill>
              </a:rPr>
              <a:t>керування </a:t>
            </a:r>
            <a:r>
              <a:rPr lang="uk-UA" sz="2400" b="1" i="1" dirty="0" smtClean="0">
                <a:solidFill>
                  <a:srgbClr val="000066"/>
                </a:solidFill>
              </a:rPr>
              <a:t>кнопка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77251" y="980728"/>
            <a:ext cx="5699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Об’єкт</a:t>
            </a:r>
            <a:r>
              <a:rPr lang="en-US" sz="2400" dirty="0" smtClean="0"/>
              <a:t> </a:t>
            </a:r>
            <a:r>
              <a:rPr lang="uk-UA" sz="2400" b="1" i="1" dirty="0" smtClean="0"/>
              <a:t>кнопка</a:t>
            </a:r>
            <a:r>
              <a:rPr lang="uk-UA" sz="2400" i="1" dirty="0" smtClean="0"/>
              <a:t> </a:t>
            </a:r>
            <a:r>
              <a:rPr lang="uk-UA" sz="2400" i="1" dirty="0" smtClean="0"/>
              <a:t> </a:t>
            </a:r>
            <a:r>
              <a:rPr lang="uk-UA" sz="2400" dirty="0" smtClean="0"/>
              <a:t>має властивості:</a:t>
            </a:r>
            <a:endParaRPr lang="uk-UA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242652"/>
              </p:ext>
            </p:extLst>
          </p:nvPr>
        </p:nvGraphicFramePr>
        <p:xfrm>
          <a:off x="323528" y="1484784"/>
          <a:ext cx="8595564" cy="40538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824621"/>
                <a:gridCol w="5770943"/>
              </a:tblGrid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i="0" u="none" strike="noStrike" kern="1200" baseline="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0" kern="0" baseline="0" noProof="0" dirty="0" smtClean="0"/>
                        <a:t>напис на кнопці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noProof="0" dirty="0" err="1" smtClean="0"/>
                        <a:t>width</a:t>
                      </a:r>
                      <a:r>
                        <a:rPr lang="uk-UA" sz="3200" b="1" noProof="0" dirty="0" smtClean="0"/>
                        <a:t>, </a:t>
                      </a:r>
                      <a:r>
                        <a:rPr lang="uk-UA" sz="3200" b="1" noProof="0" dirty="0" err="1" smtClean="0"/>
                        <a:t>height</a:t>
                      </a:r>
                      <a:r>
                        <a:rPr lang="uk-UA" sz="3200" b="1" noProof="0" dirty="0" smtClean="0"/>
                        <a:t> 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0" kern="0" baseline="0" noProof="0" dirty="0" smtClean="0"/>
                        <a:t>ширина й довжина (у </a:t>
                      </a:r>
                      <a:r>
                        <a:rPr lang="uk-UA" sz="2400" b="0" kern="0" baseline="0" noProof="0" dirty="0" err="1" smtClean="0"/>
                        <a:t>знакомісцях</a:t>
                      </a:r>
                      <a:r>
                        <a:rPr lang="uk-UA" sz="2400" b="0" kern="0" baseline="0" noProof="0" dirty="0" smtClean="0"/>
                        <a:t>)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noProof="0" dirty="0" err="1" smtClean="0"/>
                        <a:t>bg</a:t>
                      </a:r>
                      <a:r>
                        <a:rPr lang="uk-UA" sz="3200" b="1" noProof="0" dirty="0" smtClean="0"/>
                        <a:t> 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0" kern="0" baseline="0" noProof="0" dirty="0" smtClean="0"/>
                        <a:t>колір (скорочено від </a:t>
                      </a:r>
                      <a:r>
                        <a:rPr lang="uk-UA" sz="2400" b="1" i="1" kern="0" baseline="0" noProof="0" dirty="0" err="1" smtClean="0"/>
                        <a:t>b</a:t>
                      </a:r>
                      <a:r>
                        <a:rPr lang="uk-UA" sz="2400" b="0" i="1" kern="0" baseline="0" noProof="0" dirty="0" err="1" smtClean="0"/>
                        <a:t>ack</a:t>
                      </a:r>
                      <a:r>
                        <a:rPr lang="uk-UA" sz="2400" b="1" i="1" kern="0" baseline="0" noProof="0" dirty="0" err="1" smtClean="0"/>
                        <a:t>g</a:t>
                      </a:r>
                      <a:r>
                        <a:rPr lang="uk-UA" sz="2400" b="0" i="1" kern="0" baseline="0" noProof="0" dirty="0" err="1" smtClean="0"/>
                        <a:t>round</a:t>
                      </a:r>
                      <a:r>
                        <a:rPr lang="uk-UA" sz="2400" b="0" kern="0" baseline="0" noProof="0" dirty="0" smtClean="0"/>
                        <a:t>)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noProof="0" dirty="0" err="1" smtClean="0"/>
                        <a:t>fg</a:t>
                      </a:r>
                      <a:r>
                        <a:rPr lang="uk-UA" sz="3200" b="1" noProof="0" dirty="0" smtClean="0"/>
                        <a:t> 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0" kern="0" baseline="0" noProof="0" dirty="0" smtClean="0"/>
                        <a:t>колір напису (скорочено від </a:t>
                      </a:r>
                      <a:r>
                        <a:rPr lang="uk-UA" sz="2400" b="1" i="1" kern="0" baseline="0" noProof="0" dirty="0" err="1" smtClean="0"/>
                        <a:t>f</a:t>
                      </a:r>
                      <a:r>
                        <a:rPr lang="uk-UA" sz="2400" b="0" i="1" kern="0" baseline="0" noProof="0" dirty="0" err="1" smtClean="0"/>
                        <a:t>ore</a:t>
                      </a:r>
                      <a:r>
                        <a:rPr lang="uk-UA" sz="2400" b="1" i="1" kern="0" baseline="0" noProof="0" dirty="0" err="1" smtClean="0"/>
                        <a:t>g</a:t>
                      </a:r>
                      <a:r>
                        <a:rPr lang="uk-UA" sz="2400" b="0" i="1" kern="0" baseline="0" noProof="0" dirty="0" err="1" smtClean="0"/>
                        <a:t>round</a:t>
                      </a:r>
                      <a:r>
                        <a:rPr lang="uk-UA" sz="2400" b="0" kern="0" baseline="0" noProof="0" dirty="0" smtClean="0"/>
                        <a:t>)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noProof="0" dirty="0" err="1" smtClean="0"/>
                        <a:t>font</a:t>
                      </a:r>
                      <a:r>
                        <a:rPr lang="uk-UA" sz="3200" b="1" noProof="0" dirty="0" smtClean="0"/>
                        <a:t> 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0" kern="0" baseline="0" noProof="0" dirty="0" smtClean="0"/>
                        <a:t>шрифт і його розмір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noProof="0" dirty="0" err="1" smtClean="0"/>
                        <a:t>padx</a:t>
                      </a:r>
                      <a:r>
                        <a:rPr lang="uk-UA" sz="3200" b="1" noProof="0" dirty="0" smtClean="0"/>
                        <a:t> 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0" kern="0" baseline="0" noProof="0" dirty="0" smtClean="0"/>
                        <a:t>відступ від межі до об’єкта по горизонталі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180000"/>
                      <a:r>
                        <a:rPr lang="uk-UA" sz="3200" b="1" noProof="0" dirty="0" err="1" smtClean="0"/>
                        <a:t>pady</a:t>
                      </a:r>
                      <a:r>
                        <a:rPr lang="uk-UA" sz="3200" b="1" noProof="0" dirty="0" smtClean="0"/>
                        <a:t> 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0" kern="0" baseline="0" noProof="0" dirty="0" smtClean="0"/>
                        <a:t>відступ від межі до об’єкта по вертикалі</a:t>
                      </a:r>
                      <a:endParaRPr lang="uk-UA" sz="24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5175" y="5662672"/>
            <a:ext cx="8633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Змінити властивість об’єкта можна за допомогою методу </a:t>
            </a:r>
            <a:r>
              <a:rPr lang="uk-UA" sz="2400" b="1" dirty="0" err="1" smtClean="0"/>
              <a:t>configure</a:t>
            </a:r>
            <a:r>
              <a:rPr lang="uk-UA" sz="2000" dirty="0" smtClean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11362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7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Елементи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uk-UA" sz="2400" b="1" dirty="0" smtClean="0">
                <a:solidFill>
                  <a:srgbClr val="000066"/>
                </a:solidFill>
              </a:rPr>
              <a:t>керування </a:t>
            </a:r>
            <a:r>
              <a:rPr lang="uk-UA" sz="2400" b="1" i="1" dirty="0" smtClean="0">
                <a:solidFill>
                  <a:srgbClr val="000066"/>
                </a:solidFill>
              </a:rPr>
              <a:t>кнопка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923" y="1052736"/>
            <a:ext cx="87644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Якщо програму доповнити командами додавання кнопки 2 , то отримаємо вікно з двома кнопками, які за замовчуванням розміщуються по центру верхнього краю</a:t>
            </a:r>
            <a:endParaRPr lang="uk-UA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05024"/>
            <a:ext cx="8455205" cy="3052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173" y="5200412"/>
            <a:ext cx="1819275" cy="1009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19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034" y="1034675"/>
            <a:ext cx="9019966" cy="5231664"/>
          </a:xfrm>
          <a:prstGeom prst="roundRect">
            <a:avLst>
              <a:gd name="adj" fmla="val 8108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4007" y="-27384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7" y="6124337"/>
            <a:ext cx="9019966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4962" y="6309320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72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-3394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4" y="19333"/>
            <a:ext cx="464061" cy="464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Выноска со стрелкой вниз 34"/>
          <p:cNvSpPr/>
          <p:nvPr/>
        </p:nvSpPr>
        <p:spPr>
          <a:xfrm>
            <a:off x="305174" y="573540"/>
            <a:ext cx="8611728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Елементи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uk-UA" sz="2400" b="1" dirty="0" smtClean="0">
                <a:solidFill>
                  <a:srgbClr val="000066"/>
                </a:solidFill>
              </a:rPr>
              <a:t>керування </a:t>
            </a:r>
            <a:r>
              <a:rPr lang="uk-UA" sz="2400" b="1" i="1" dirty="0" smtClean="0">
                <a:solidFill>
                  <a:srgbClr val="000066"/>
                </a:solidFill>
              </a:rPr>
              <a:t>кнопка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238874" y="43701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341946" y="40957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22" y="5789564"/>
            <a:ext cx="1173234" cy="437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73570" y="1159326"/>
            <a:ext cx="3274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smtClean="0"/>
              <a:t>Властивості  </a:t>
            </a:r>
            <a:r>
              <a:rPr lang="uk-UA" sz="2000" dirty="0"/>
              <a:t>методу </a:t>
            </a:r>
            <a:r>
              <a:rPr lang="en-US" sz="2400" b="1" dirty="0"/>
              <a:t>pack()</a:t>
            </a:r>
            <a:r>
              <a:rPr lang="en-US" sz="2000" dirty="0"/>
              <a:t>:</a:t>
            </a:r>
            <a:endParaRPr lang="uk-UA" sz="2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182737"/>
              </p:ext>
            </p:extLst>
          </p:nvPr>
        </p:nvGraphicFramePr>
        <p:xfrm>
          <a:off x="287377" y="1584999"/>
          <a:ext cx="8595566" cy="29565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764343"/>
                <a:gridCol w="2448272"/>
                <a:gridCol w="4382951"/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uk-UA" sz="3200" b="1" noProof="0" dirty="0" err="1" smtClean="0"/>
                        <a:t>expand</a:t>
                      </a:r>
                      <a:r>
                        <a:rPr lang="uk-UA" sz="3200" b="1" noProof="0" dirty="0" smtClean="0"/>
                        <a:t>:</a:t>
                      </a:r>
                      <a:endParaRPr lang="uk-UA" sz="3200" b="1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itchFamily="34" charset="0"/>
                        <a:buNone/>
                      </a:pP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якщо дорівнює </a:t>
                      </a:r>
                      <a:r>
                        <a:rPr lang="uk-UA" sz="1800" b="0" i="1" u="none" strike="noStrike" kern="1200" baseline="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то елемент управління заповнює все вікно</a:t>
                      </a:r>
                      <a:endParaRPr lang="uk-UA" sz="18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uk-UA" sz="3200" b="1" i="0" u="none" strike="noStrike" kern="1200" baseline="0" noProof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fill:</a:t>
                      </a:r>
                      <a:endParaRPr lang="uk-UA" sz="4800" b="1" noProof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itchFamily="34" charset="0"/>
                        <a:buNone/>
                      </a:pP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визначає, чи буде елемент управління розтягуватися, щоб заповнити вільне поле</a:t>
                      </a:r>
                      <a:endParaRPr lang="uk-UA" sz="18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itchFamily="34" charset="0"/>
                        <a:buNone/>
                      </a:pPr>
                      <a:r>
                        <a:rPr lang="uk-UA" sz="1800" b="1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(розтягується за горизонталлю), </a:t>
                      </a:r>
                      <a:r>
                        <a:rPr lang="uk-UA" sz="1800" b="1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 </a:t>
                      </a: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(розтягується за вертикаллю), </a:t>
                      </a:r>
                      <a:r>
                        <a:rPr lang="uk-UA" sz="1800" b="1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BOTH</a:t>
                      </a: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(розтягується за горизонталлю  і вертикаллю)</a:t>
                      </a:r>
                      <a:endParaRPr lang="uk-UA" sz="18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uk-UA" sz="3200" b="1" i="0" u="none" strike="noStrike" kern="1200" baseline="0" noProof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side:</a:t>
                      </a:r>
                      <a:endParaRPr lang="uk-UA" sz="4800" b="1" noProof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itchFamily="34" charset="0"/>
                        <a:buNone/>
                      </a:pPr>
                      <a:r>
                        <a:rPr lang="uk-UA" sz="18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вирівнює елемент управління щодо сторін вікна.</a:t>
                      </a:r>
                      <a:endParaRPr lang="uk-UA" sz="1800" b="0" kern="0" baseline="0" noProof="0" dirty="0"/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uk-UA" sz="1800" b="1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  <a:r>
                        <a:rPr lang="uk-UA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(за замовчуванням, вирівнюється зверху, по центру), </a:t>
                      </a:r>
                      <a:r>
                        <a:rPr lang="uk-UA" sz="1800" b="1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BOTTOM</a:t>
                      </a:r>
                      <a:r>
                        <a:rPr lang="uk-UA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(по центру, по нижній основі), </a:t>
                      </a:r>
                      <a:r>
                        <a:rPr lang="uk-UA" sz="1800" b="1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LEFT</a:t>
                      </a:r>
                      <a:r>
                        <a:rPr lang="uk-UA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(за лівою межею), </a:t>
                      </a:r>
                      <a:r>
                        <a:rPr lang="uk-UA" sz="1800" b="1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RIGHT</a:t>
                      </a:r>
                      <a:r>
                        <a:rPr lang="uk-UA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(за правою межею)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9709" y="4808217"/>
            <a:ext cx="831921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dirty="0" smtClean="0"/>
              <a:t>Ці властивості  імпортують з модуля </a:t>
            </a:r>
            <a:r>
              <a:rPr lang="uk-UA" sz="2200" b="1" dirty="0" err="1" smtClean="0"/>
              <a:t>tkinter</a:t>
            </a:r>
            <a:r>
              <a:rPr lang="uk-UA" sz="2200" dirty="0" smtClean="0"/>
              <a:t>:</a:t>
            </a:r>
          </a:p>
          <a:p>
            <a:pPr algn="ctr"/>
            <a:r>
              <a:rPr lang="uk-UA" sz="2400" b="1" dirty="0" err="1" smtClean="0"/>
              <a:t>from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tkinter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import</a:t>
            </a:r>
            <a:r>
              <a:rPr lang="uk-UA" sz="2400" b="1" dirty="0" smtClean="0"/>
              <a:t> TOP, BOTTOM, RIGHT, LEFT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83048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42392"/>
            <a:ext cx="5544616" cy="8823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283999" y="1133954"/>
            <a:ext cx="8464465" cy="55446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</a:rPr>
              <a:t>Вивчити §</a:t>
            </a:r>
            <a:r>
              <a:rPr lang="uk-UA" sz="2800" b="1" dirty="0" smtClean="0">
                <a:solidFill>
                  <a:srgbClr val="C00000"/>
                </a:solidFill>
              </a:rPr>
              <a:t>1</a:t>
            </a:r>
            <a:r>
              <a:rPr lang="en-US" sz="2800" b="1" dirty="0" smtClean="0">
                <a:solidFill>
                  <a:srgbClr val="C00000"/>
                </a:solidFill>
              </a:rPr>
              <a:t>5</a:t>
            </a:r>
            <a:r>
              <a:rPr lang="uk-UA" sz="2800" b="1" dirty="0" smtClean="0">
                <a:solidFill>
                  <a:srgbClr val="C00000"/>
                </a:solidFill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</a:rPr>
              <a:t>стор. 1</a:t>
            </a:r>
            <a:r>
              <a:rPr lang="en-US" sz="2800" b="1" dirty="0" smtClean="0">
                <a:solidFill>
                  <a:srgbClr val="C00000"/>
                </a:solidFill>
              </a:rPr>
              <a:t>48</a:t>
            </a:r>
            <a:r>
              <a:rPr lang="uk-UA" sz="2800" b="1" dirty="0" smtClean="0">
                <a:solidFill>
                  <a:srgbClr val="C00000"/>
                </a:solidFill>
              </a:rPr>
              <a:t>-1</a:t>
            </a:r>
            <a:r>
              <a:rPr lang="en-US" sz="2800" b="1" dirty="0" smtClean="0">
                <a:solidFill>
                  <a:srgbClr val="C00000"/>
                </a:solidFill>
              </a:rPr>
              <a:t>51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pPr marL="530225" indent="-5302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</a:rPr>
              <a:t>Опрацювати  всі запитання </a:t>
            </a:r>
          </a:p>
          <a:p>
            <a:pPr marL="811213" lvl="3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0070C0"/>
                </a:solidFill>
              </a:rPr>
              <a:t>і завдання з рубрик 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811213" lvl="3" indent="0">
              <a:spcBef>
                <a:spcPts val="0"/>
              </a:spcBef>
              <a:buNone/>
            </a:pPr>
            <a:endParaRPr lang="en-US" sz="2800" b="1" dirty="0" smtClean="0">
              <a:solidFill>
                <a:srgbClr val="0070C0"/>
              </a:solidFill>
            </a:endParaRPr>
          </a:p>
          <a:p>
            <a:pPr marL="811213" lvl="3" indent="0">
              <a:spcBef>
                <a:spcPts val="0"/>
              </a:spcBef>
              <a:buNone/>
            </a:pPr>
            <a:endParaRPr lang="uk-UA" sz="2800" b="1" dirty="0" smtClean="0">
              <a:solidFill>
                <a:srgbClr val="0070C0"/>
              </a:solidFill>
            </a:endParaRPr>
          </a:p>
          <a:p>
            <a:pPr marL="1798638" indent="0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 </a:t>
            </a: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1100" b="1" dirty="0" smtClean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 smtClean="0">
                <a:solidFill>
                  <a:srgbClr val="002060"/>
                </a:solidFill>
              </a:rPr>
              <a:t>Заповнити словничок </a:t>
            </a: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95" y="6067818"/>
            <a:ext cx="1983745" cy="67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11760" y="6093296"/>
            <a:ext cx="6484565" cy="624423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25400" algn="ctr"/>
            <a:r>
              <a:rPr lang="uk-UA" sz="2800" b="1" dirty="0" smtClean="0">
                <a:latin typeface="Segoe Print" pitchFamily="2" charset="0"/>
              </a:rPr>
              <a:t>Елементи керування, </a:t>
            </a:r>
            <a:r>
              <a:rPr lang="en-US" sz="2800" b="1" dirty="0">
                <a:latin typeface="Segoe Print" pitchFamily="2" charset="0"/>
              </a:rPr>
              <a:t>Button</a:t>
            </a:r>
            <a:r>
              <a:rPr lang="en-US" sz="2800" b="1" dirty="0" smtClean="0">
                <a:latin typeface="Segoe Print" pitchFamily="2" charset="0"/>
              </a:rPr>
              <a:t>()</a:t>
            </a:r>
            <a:endParaRPr lang="uk-UA" sz="2800" b="1" dirty="0">
              <a:latin typeface="Segoe Print" pitchFamily="2" charset="0"/>
            </a:endParaRPr>
          </a:p>
        </p:txBody>
      </p:sp>
      <p:pic>
        <p:nvPicPr>
          <p:cNvPr id="1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30" y="128880"/>
            <a:ext cx="1295400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8588" y="190853"/>
            <a:ext cx="1375412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517" y="1772816"/>
            <a:ext cx="2325824" cy="3394267"/>
          </a:xfrm>
          <a:prstGeom prst="roundRect">
            <a:avLst>
              <a:gd name="adj" fmla="val 11676"/>
            </a:avLst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29" y="2977923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408" y="3027437"/>
            <a:ext cx="2571187" cy="5615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8" y="3710469"/>
            <a:ext cx="2804850" cy="64912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045" y="3666985"/>
            <a:ext cx="2918658" cy="5804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43" y="4429622"/>
            <a:ext cx="3177770" cy="5835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656" y="4437112"/>
            <a:ext cx="2609122" cy="5830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89270"/>
            <a:ext cx="2047875" cy="60007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7868">
            <a:off x="601118" y="401952"/>
            <a:ext cx="491388" cy="491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4401">
            <a:off x="8158722" y="437873"/>
            <a:ext cx="491388" cy="491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578936" y="136539"/>
            <a:ext cx="684053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8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1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uk-UA" sz="96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275856" y="609329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4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8" y="277125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oldv.org/upload/iblock/85d/otlichn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131" y="3861048"/>
            <a:ext cx="1942641" cy="1612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96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5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1316" y="5043968"/>
            <a:ext cx="6071492" cy="1021556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5400" b="1" i="1" dirty="0" smtClean="0">
                <a:solidFill>
                  <a:srgbClr val="FFFFFF"/>
                </a:solidFill>
                <a:cs typeface="Times New Roman" panose="02020603050405020304" pitchFamily="18" charset="0"/>
              </a:rPr>
              <a:t>КНОПКА</a:t>
            </a:r>
            <a:endParaRPr lang="uk-UA" sz="5400" b="1" i="1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" y="0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9608" y="110217"/>
            <a:ext cx="1404392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 bwMode="black">
          <a:xfrm>
            <a:off x="1763688" y="57125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7868">
            <a:off x="486647" y="435559"/>
            <a:ext cx="491388" cy="491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4401">
            <a:off x="8297535" y="437873"/>
            <a:ext cx="491388" cy="491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86" y="1836688"/>
            <a:ext cx="8274830" cy="2632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1113284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314977" y="149577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9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19872" y="-46"/>
            <a:ext cx="4734518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251521" y="692696"/>
            <a:ext cx="8786014" cy="5509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/>
            <a:r>
              <a:rPr lang="uk-UA" sz="2400" b="1" kern="0" dirty="0" smtClean="0">
                <a:solidFill>
                  <a:srgbClr val="000066"/>
                </a:solidFill>
              </a:rPr>
              <a:t>Вправа 1</a:t>
            </a:r>
            <a:r>
              <a:rPr lang="uk-UA" sz="2400" b="1" kern="0" dirty="0" smtClean="0"/>
              <a:t>.</a:t>
            </a:r>
            <a:r>
              <a:rPr lang="uk-UA" sz="2400" b="1" dirty="0"/>
              <a:t> Сторони горизонту</a:t>
            </a:r>
            <a:r>
              <a:rPr lang="uk-UA" sz="2400" b="1" dirty="0" smtClean="0"/>
              <a:t>.</a:t>
            </a:r>
            <a:endParaRPr lang="en-US" sz="2400" b="1" kern="0" dirty="0" smtClean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584412" y="51028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01022" y="58864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67885" y="1333649"/>
            <a:ext cx="8753285" cy="799207"/>
          </a:xfrm>
          <a:prstGeom prst="roundRect">
            <a:avLst>
              <a:gd name="adj" fmla="val 7077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uk-UA" sz="2200" b="1" dirty="0" smtClean="0">
                <a:solidFill>
                  <a:srgbClr val="C00000"/>
                </a:solidFill>
              </a:rPr>
              <a:t>Завдання</a:t>
            </a:r>
            <a:r>
              <a:rPr lang="uk-UA" sz="2200" b="1" dirty="0" smtClean="0"/>
              <a:t>. </a:t>
            </a:r>
            <a:r>
              <a:rPr lang="uk-UA" sz="2200" dirty="0" smtClean="0"/>
              <a:t>Складіть програму, яка за допомогою кнопок ілюструє сторони горизонту</a:t>
            </a:r>
            <a:endParaRPr lang="uk-UA" sz="2200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50" y="44624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5" y="2204864"/>
            <a:ext cx="8736375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379" y="6362700"/>
            <a:ext cx="666750" cy="46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916" y="5388497"/>
            <a:ext cx="3872515" cy="1417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98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1357681" y="188640"/>
            <a:ext cx="6200340" cy="90090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3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556792"/>
            <a:ext cx="833403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08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769</Words>
  <Application>Microsoft Office PowerPoint</Application>
  <PresentationFormat>Экран (4:3)</PresentationFormat>
  <Paragraphs>123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комп'ютером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Chashuk</dc:creator>
  <cp:lastModifiedBy>Chashuk</cp:lastModifiedBy>
  <cp:revision>350</cp:revision>
  <dcterms:created xsi:type="dcterms:W3CDTF">2012-10-14T10:43:12Z</dcterms:created>
  <dcterms:modified xsi:type="dcterms:W3CDTF">2022-01-23T15:50:28Z</dcterms:modified>
</cp:coreProperties>
</file>