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9" r:id="rId1"/>
  </p:sldMasterIdLst>
  <p:notesMasterIdLst>
    <p:notesMasterId r:id="rId20"/>
  </p:notesMasterIdLst>
  <p:sldIdLst>
    <p:sldId id="256" r:id="rId2"/>
    <p:sldId id="257" r:id="rId3"/>
    <p:sldId id="258" r:id="rId4"/>
    <p:sldId id="269" r:id="rId5"/>
    <p:sldId id="261" r:id="rId6"/>
    <p:sldId id="262" r:id="rId7"/>
    <p:sldId id="263" r:id="rId8"/>
    <p:sldId id="264" r:id="rId9"/>
    <p:sldId id="267" r:id="rId10"/>
    <p:sldId id="265" r:id="rId11"/>
    <p:sldId id="266" r:id="rId12"/>
    <p:sldId id="270" r:id="rId13"/>
    <p:sldId id="271" r:id="rId14"/>
    <p:sldId id="272" r:id="rId15"/>
    <p:sldId id="274" r:id="rId16"/>
    <p:sldId id="273" r:id="rId17"/>
    <p:sldId id="275" r:id="rId18"/>
    <p:sldId id="268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11" autoAdjust="0"/>
    <p:restoredTop sz="94927" autoAdjust="0"/>
  </p:normalViewPr>
  <p:slideViewPr>
    <p:cSldViewPr snapToGrid="0">
      <p:cViewPr varScale="1">
        <p:scale>
          <a:sx n="78" d="100"/>
          <a:sy n="78" d="100"/>
        </p:scale>
        <p:origin x="27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B25D0C-696D-4DC1-A9FE-B2E647FD14AD}" type="datetimeFigureOut">
              <a:rPr lang="en-US" smtClean="0"/>
              <a:t>4/14/2020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AC1584-1128-470D-BBE7-5B5F9DF13A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9458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2AC4A-955F-420C-8BE7-07EDA4E88413}" type="datetimeFigureOut">
              <a:rPr lang="en-US" smtClean="0"/>
              <a:t>4/14/2020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339FFE83-7915-474F-B37D-67A9B99858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5406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2AC4A-955F-420C-8BE7-07EDA4E88413}" type="datetimeFigureOut">
              <a:rPr lang="en-US" smtClean="0"/>
              <a:t>4/14/2020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FFE83-7915-474F-B37D-67A9B99858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6824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BB52AC4A-955F-420C-8BE7-07EDA4E88413}" type="datetimeFigureOut">
              <a:rPr lang="en-US" smtClean="0"/>
              <a:t>4/14/2020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339FFE83-7915-474F-B37D-67A9B99858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7787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2AC4A-955F-420C-8BE7-07EDA4E88413}" type="datetimeFigureOut">
              <a:rPr lang="en-US" smtClean="0"/>
              <a:t>4/14/2020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FFE83-7915-474F-B37D-67A9B99858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6371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2AC4A-955F-420C-8BE7-07EDA4E88413}" type="datetimeFigureOut">
              <a:rPr lang="en-US" smtClean="0"/>
              <a:t>4/14/2020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FFE83-7915-474F-B37D-67A9B99858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8008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2AC4A-955F-420C-8BE7-07EDA4E88413}" type="datetimeFigureOut">
              <a:rPr lang="en-US" smtClean="0"/>
              <a:t>4/14/2020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FFE83-7915-474F-B37D-67A9B99858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9526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2AC4A-955F-420C-8BE7-07EDA4E88413}" type="datetimeFigureOut">
              <a:rPr lang="en-US" smtClean="0"/>
              <a:t>4/14/2020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FFE83-7915-474F-B37D-67A9B99858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905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2AC4A-955F-420C-8BE7-07EDA4E88413}" type="datetimeFigureOut">
              <a:rPr lang="en-US" smtClean="0"/>
              <a:t>4/14/2020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FFE83-7915-474F-B37D-67A9B99858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3037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2AC4A-955F-420C-8BE7-07EDA4E88413}" type="datetimeFigureOut">
              <a:rPr lang="en-US" smtClean="0"/>
              <a:t>4/14/2020</a:t>
            </a:fld>
            <a:endParaRPr lang="en-US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FFE83-7915-474F-B37D-67A9B99858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9395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2AC4A-955F-420C-8BE7-07EDA4E88413}" type="datetimeFigureOut">
              <a:rPr lang="en-US" smtClean="0"/>
              <a:t>4/14/2020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FFE83-7915-474F-B37D-67A9B99858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3350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2AC4A-955F-420C-8BE7-07EDA4E88413}" type="datetimeFigureOut">
              <a:rPr lang="en-US" smtClean="0"/>
              <a:t>4/14/2020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FFE83-7915-474F-B37D-67A9B99858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9948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BB52AC4A-955F-420C-8BE7-07EDA4E88413}" type="datetimeFigureOut">
              <a:rPr lang="en-US" smtClean="0"/>
              <a:t>4/14/2020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339FFE83-7915-474F-B37D-67A9B99858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14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35742" y="1432223"/>
            <a:ext cx="10353368" cy="3035808"/>
          </a:xfrm>
        </p:spPr>
        <p:txBody>
          <a:bodyPr/>
          <a:lstStyle/>
          <a:p>
            <a:r>
              <a:rPr lang="ru-RU" sz="5400" dirty="0"/>
              <a:t>Густота </a:t>
            </a:r>
            <a:r>
              <a:rPr lang="ru-RU" sz="5400" dirty="0" err="1"/>
              <a:t>населення</a:t>
            </a:r>
            <a:r>
              <a:rPr lang="ru-RU" sz="5400" dirty="0"/>
              <a:t> у </a:t>
            </a:r>
            <a:r>
              <a:rPr lang="ru-RU" sz="5400" dirty="0" err="1"/>
              <a:t>світі</a:t>
            </a:r>
            <a:r>
              <a:rPr lang="ru-RU" sz="5400" dirty="0"/>
              <a:t> та </a:t>
            </a:r>
            <a:r>
              <a:rPr lang="ru-RU" sz="5400" dirty="0" err="1"/>
              <a:t>Україні</a:t>
            </a:r>
            <a:r>
              <a:rPr lang="ru-RU" sz="5400" dirty="0" smtClean="0"/>
              <a:t>.</a:t>
            </a:r>
            <a:br>
              <a:rPr lang="ru-RU" sz="5400" dirty="0" smtClean="0"/>
            </a:br>
            <a:r>
              <a:rPr lang="uk-UA" sz="5400" dirty="0"/>
              <a:t>Міське і сільське населення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6666899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9009" y="528582"/>
            <a:ext cx="10058400" cy="4050792"/>
          </a:xfrm>
        </p:spPr>
        <p:txBody>
          <a:bodyPr/>
          <a:lstStyle/>
          <a:p>
            <a:pPr marL="0" indent="0" algn="ctr">
              <a:buNone/>
            </a:pPr>
            <a:r>
              <a:rPr lang="uk-UA" i="1" dirty="0"/>
              <a:t>Густота (щільність) населення </a:t>
            </a:r>
            <a:r>
              <a:rPr lang="uk-UA" dirty="0"/>
              <a:t>— ступінь населеності певної території; розраховується діленням наявного населення на площу території, країни загалом чи окремого регіону.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2" descr="Підраховано чисельність населення Землі | 1NEWS.COM.U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3461" y="2671093"/>
            <a:ext cx="7170510" cy="3816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89666" y="1449364"/>
            <a:ext cx="1151708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000000"/>
                </a:solidFill>
              </a:rPr>
              <a:t>Формула </a:t>
            </a:r>
            <a:r>
              <a:rPr lang="ru-RU" sz="2000" dirty="0" err="1">
                <a:solidFill>
                  <a:srgbClr val="000000"/>
                </a:solidFill>
              </a:rPr>
              <a:t>густоти</a:t>
            </a:r>
            <a:r>
              <a:rPr lang="ru-RU" sz="2000" dirty="0">
                <a:solidFill>
                  <a:srgbClr val="000000"/>
                </a:solidFill>
              </a:rPr>
              <a:t>  </a:t>
            </a:r>
            <a:r>
              <a:rPr lang="ru-RU" sz="2000" dirty="0" err="1">
                <a:solidFill>
                  <a:srgbClr val="000000"/>
                </a:solidFill>
              </a:rPr>
              <a:t>населення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b="1" dirty="0">
                <a:solidFill>
                  <a:srgbClr val="FF6161"/>
                </a:solidFill>
              </a:rPr>
              <a:t>Г = Н : П,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>
                <a:solidFill>
                  <a:srgbClr val="000000"/>
                </a:solidFill>
              </a:rPr>
              <a:t>де Г – густота </a:t>
            </a:r>
            <a:r>
              <a:rPr lang="ru-RU" sz="2000" dirty="0" err="1">
                <a:solidFill>
                  <a:srgbClr val="000000"/>
                </a:solidFill>
              </a:rPr>
              <a:t>населення</a:t>
            </a:r>
            <a:r>
              <a:rPr lang="ru-RU" sz="2000" dirty="0">
                <a:solidFill>
                  <a:srgbClr val="000000"/>
                </a:solidFill>
              </a:rPr>
              <a:t> (</a:t>
            </a:r>
            <a:r>
              <a:rPr lang="ru-RU" sz="2000" dirty="0" err="1">
                <a:solidFill>
                  <a:srgbClr val="000000"/>
                </a:solidFill>
              </a:rPr>
              <a:t>осіб</a:t>
            </a:r>
            <a:r>
              <a:rPr lang="ru-RU" sz="2000" dirty="0">
                <a:solidFill>
                  <a:srgbClr val="000000"/>
                </a:solidFill>
              </a:rPr>
              <a:t>/км²</a:t>
            </a:r>
            <a:r>
              <a:rPr lang="ru-RU" sz="2000" dirty="0" smtClean="0">
                <a:solidFill>
                  <a:srgbClr val="000000"/>
                </a:solidFill>
              </a:rPr>
              <a:t>); Н </a:t>
            </a:r>
            <a:r>
              <a:rPr lang="ru-RU" sz="2000" dirty="0">
                <a:solidFill>
                  <a:srgbClr val="000000"/>
                </a:solidFill>
              </a:rPr>
              <a:t>– </a:t>
            </a:r>
            <a:r>
              <a:rPr lang="ru-RU" sz="2000" dirty="0" err="1">
                <a:solidFill>
                  <a:srgbClr val="000000"/>
                </a:solidFill>
              </a:rPr>
              <a:t>кількість</a:t>
            </a:r>
            <a:r>
              <a:rPr lang="ru-RU" sz="2000" dirty="0">
                <a:solidFill>
                  <a:srgbClr val="000000"/>
                </a:solidFill>
              </a:rPr>
              <a:t>  </a:t>
            </a:r>
            <a:r>
              <a:rPr lang="ru-RU" sz="2000" dirty="0" err="1">
                <a:solidFill>
                  <a:srgbClr val="000000"/>
                </a:solidFill>
              </a:rPr>
              <a:t>населення</a:t>
            </a:r>
            <a:r>
              <a:rPr lang="ru-RU" sz="2000" dirty="0">
                <a:solidFill>
                  <a:srgbClr val="000000"/>
                </a:solidFill>
              </a:rPr>
              <a:t> (</a:t>
            </a:r>
            <a:r>
              <a:rPr lang="ru-RU" sz="2000" dirty="0" err="1">
                <a:solidFill>
                  <a:srgbClr val="000000"/>
                </a:solidFill>
              </a:rPr>
              <a:t>осіб</a:t>
            </a:r>
            <a:r>
              <a:rPr lang="ru-RU" sz="2000" dirty="0" smtClean="0">
                <a:solidFill>
                  <a:srgbClr val="000000"/>
                </a:solidFill>
              </a:rPr>
              <a:t>); П </a:t>
            </a:r>
            <a:r>
              <a:rPr lang="ru-RU" sz="2000" dirty="0">
                <a:solidFill>
                  <a:srgbClr val="000000"/>
                </a:solidFill>
              </a:rPr>
              <a:t>– </a:t>
            </a:r>
            <a:r>
              <a:rPr lang="ru-RU" sz="2000" dirty="0" err="1">
                <a:solidFill>
                  <a:srgbClr val="000000"/>
                </a:solidFill>
              </a:rPr>
              <a:t>площа</a:t>
            </a:r>
            <a:r>
              <a:rPr lang="ru-RU" sz="2000" dirty="0">
                <a:solidFill>
                  <a:srgbClr val="000000"/>
                </a:solidFill>
              </a:rPr>
              <a:t> </a:t>
            </a:r>
            <a:r>
              <a:rPr lang="ru-RU" sz="2000" dirty="0" err="1">
                <a:solidFill>
                  <a:srgbClr val="000000"/>
                </a:solidFill>
              </a:rPr>
              <a:t>території</a:t>
            </a:r>
            <a:r>
              <a:rPr lang="ru-RU" sz="2000" dirty="0">
                <a:solidFill>
                  <a:srgbClr val="000000"/>
                </a:solidFill>
              </a:rPr>
              <a:t> (км²)   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4885358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85142" y="619531"/>
            <a:ext cx="10058400" cy="4050792"/>
          </a:xfrm>
        </p:spPr>
        <p:txBody>
          <a:bodyPr/>
          <a:lstStyle/>
          <a:p>
            <a:pPr marL="0" indent="0" algn="ctr">
              <a:buNone/>
            </a:pPr>
            <a:r>
              <a:rPr lang="uk-UA" dirty="0"/>
              <a:t>На розміщення (щільність) населення впливають історичний та природний чинники</a:t>
            </a:r>
            <a:r>
              <a:rPr lang="uk-UA" dirty="0" smtClean="0"/>
              <a:t>.</a:t>
            </a:r>
          </a:p>
          <a:p>
            <a:pPr marL="0" indent="0" algn="ctr">
              <a:buNone/>
            </a:pPr>
            <a:r>
              <a:rPr lang="uk-UA" dirty="0" smtClean="0"/>
              <a:t> 1. Історичний </a:t>
            </a:r>
            <a:r>
              <a:rPr lang="uk-UA" dirty="0"/>
              <a:t>виражений в історії заселення окремих територій — відкритті, колонізації та освоєнні нових земель. </a:t>
            </a:r>
            <a:endParaRPr lang="uk-UA" dirty="0" smtClean="0"/>
          </a:p>
          <a:p>
            <a:pPr marL="0" indent="0" algn="ctr">
              <a:buNone/>
            </a:pPr>
            <a:r>
              <a:rPr lang="uk-UA" dirty="0" smtClean="0"/>
              <a:t>2. Найбільш </a:t>
            </a:r>
            <a:r>
              <a:rPr lang="uk-UA" dirty="0"/>
              <a:t>яскраво проявилась дія цього фактору для Росії, Канади, СІНА, країн Африки, Латинської Америки, Австралії. </a:t>
            </a:r>
            <a:endParaRPr lang="en-US" dirty="0"/>
          </a:p>
        </p:txBody>
      </p:sp>
      <p:pic>
        <p:nvPicPr>
          <p:cNvPr id="6146" name="Picture 2" descr="Континент мігрантів — Високий Замок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1101" y="2875431"/>
            <a:ext cx="6506482" cy="3589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53025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94607" y="2624328"/>
            <a:ext cx="2497393" cy="1609344"/>
          </a:xfrm>
        </p:spPr>
        <p:txBody>
          <a:bodyPr>
            <a:normAutofit/>
          </a:bodyPr>
          <a:lstStyle/>
          <a:p>
            <a:pPr algn="ctr"/>
            <a:r>
              <a:rPr lang="uk-UA" sz="2800" dirty="0" smtClean="0"/>
              <a:t>Розміщення населення</a:t>
            </a:r>
            <a:endParaRPr lang="en-US" sz="2800" dirty="0"/>
          </a:p>
        </p:txBody>
      </p:sp>
      <p:pic>
        <p:nvPicPr>
          <p:cNvPr id="1026" name="Picture 2" descr="http://bagazhznaniy.ru/wp-content/uploads/2014/04/%D0%9E%D1%81%D0%BE%D0%B1%D0%B5%D0%BD%D0%BD%D0%BE%D1%81%D1%82%D0%B8-%D1%80%D0%B0%D0%B7%D0%BC%D0%B5%D1%89%D0%B5%D0%BD%D0%B8%D1%8F-%D0%BD%D0%B0%D1%81%D0%B5%D0%BB%D0%B5%D0%BD%D0%B8%D1%8F-%D0%BC%D0%B8%D1%80%D0%B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9460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11657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705071"/>
          </a:xfrm>
        </p:spPr>
        <p:txBody>
          <a:bodyPr>
            <a:normAutofit/>
          </a:bodyPr>
          <a:lstStyle/>
          <a:p>
            <a:r>
              <a:rPr lang="uk-UA" sz="3600" dirty="0" smtClean="0"/>
              <a:t>Закономірності розміщення населення:</a:t>
            </a:r>
            <a:endParaRPr lang="en-US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5974" y="1541304"/>
            <a:ext cx="8229600" cy="4790669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ru-RU" dirty="0" err="1" smtClean="0"/>
              <a:t>Найбільш</a:t>
            </a:r>
            <a:r>
              <a:rPr lang="ru-RU" dirty="0" smtClean="0"/>
              <a:t> </a:t>
            </a:r>
            <a:r>
              <a:rPr lang="ru-RU" dirty="0" err="1"/>
              <a:t>залюдненими</a:t>
            </a:r>
            <a:r>
              <a:rPr lang="ru-RU" dirty="0"/>
              <a:t> є </a:t>
            </a:r>
            <a:r>
              <a:rPr lang="ru-RU" dirty="0" err="1"/>
              <a:t>території</a:t>
            </a:r>
            <a:r>
              <a:rPr lang="ru-RU" dirty="0"/>
              <a:t> </a:t>
            </a:r>
            <a:r>
              <a:rPr lang="ru-RU" dirty="0" err="1"/>
              <a:t>помірного</a:t>
            </a:r>
            <a:r>
              <a:rPr lang="ru-RU" dirty="0"/>
              <a:t> (</a:t>
            </a:r>
            <a:r>
              <a:rPr lang="ru-RU" dirty="0" err="1"/>
              <a:t>крім</a:t>
            </a:r>
            <a:r>
              <a:rPr lang="ru-RU" dirty="0"/>
              <a:t> </a:t>
            </a:r>
            <a:r>
              <a:rPr lang="ru-RU" dirty="0" err="1"/>
              <a:t>північних</a:t>
            </a:r>
            <a:r>
              <a:rPr lang="ru-RU" dirty="0"/>
              <a:t> </a:t>
            </a:r>
            <a:r>
              <a:rPr lang="ru-RU" dirty="0" err="1"/>
              <a:t>районів</a:t>
            </a:r>
            <a:r>
              <a:rPr lang="ru-RU" dirty="0"/>
              <a:t>), </a:t>
            </a:r>
            <a:r>
              <a:rPr lang="ru-RU" dirty="0" err="1"/>
              <a:t>субтропічного</a:t>
            </a:r>
            <a:r>
              <a:rPr lang="ru-RU" dirty="0"/>
              <a:t> й </a:t>
            </a:r>
            <a:r>
              <a:rPr lang="ru-RU" dirty="0" err="1"/>
              <a:t>субекваторіального</a:t>
            </a:r>
            <a:r>
              <a:rPr lang="ru-RU" dirty="0"/>
              <a:t> </a:t>
            </a:r>
            <a:r>
              <a:rPr lang="ru-RU" dirty="0" err="1"/>
              <a:t>поясів</a:t>
            </a:r>
            <a:r>
              <a:rPr lang="ru-RU" dirty="0"/>
              <a:t> </a:t>
            </a:r>
            <a:r>
              <a:rPr lang="ru-RU" dirty="0" err="1"/>
              <a:t>зі</a:t>
            </a:r>
            <a:r>
              <a:rPr lang="ru-RU" dirty="0"/>
              <a:t> </a:t>
            </a:r>
            <a:r>
              <a:rPr lang="ru-RU" dirty="0" err="1"/>
              <a:t>сприятливими</a:t>
            </a:r>
            <a:r>
              <a:rPr lang="ru-RU" dirty="0"/>
              <a:t> для </a:t>
            </a:r>
            <a:r>
              <a:rPr lang="ru-RU" dirty="0" err="1"/>
              <a:t>проживання</a:t>
            </a:r>
            <a:r>
              <a:rPr lang="ru-RU" dirty="0"/>
              <a:t> </a:t>
            </a:r>
            <a:r>
              <a:rPr lang="ru-RU" dirty="0" err="1"/>
              <a:t>населення</a:t>
            </a:r>
            <a:r>
              <a:rPr lang="ru-RU" dirty="0"/>
              <a:t> </a:t>
            </a:r>
            <a:r>
              <a:rPr lang="ru-RU" dirty="0" err="1"/>
              <a:t>кліматичними</a:t>
            </a:r>
            <a:r>
              <a:rPr lang="ru-RU" dirty="0"/>
              <a:t> </a:t>
            </a:r>
            <a:r>
              <a:rPr lang="ru-RU" dirty="0" err="1" smtClean="0"/>
              <a:t>умовами</a:t>
            </a:r>
            <a:r>
              <a:rPr lang="ru-RU" dirty="0" smtClean="0"/>
              <a:t>.</a:t>
            </a:r>
          </a:p>
          <a:p>
            <a:pPr marL="457200" indent="-457200">
              <a:buAutoNum type="arabicPeriod"/>
            </a:pPr>
            <a:r>
              <a:rPr lang="ru-RU" dirty="0" err="1" smtClean="0"/>
              <a:t>Майже</a:t>
            </a:r>
            <a:r>
              <a:rPr lang="ru-RU" dirty="0" smtClean="0"/>
              <a:t> </a:t>
            </a:r>
            <a:r>
              <a:rPr lang="ru-RU" dirty="0"/>
              <a:t>все </a:t>
            </a:r>
            <a:r>
              <a:rPr lang="ru-RU" dirty="0" err="1"/>
              <a:t>населення</a:t>
            </a:r>
            <a:r>
              <a:rPr lang="ru-RU" dirty="0"/>
              <a:t> </a:t>
            </a:r>
            <a:r>
              <a:rPr lang="ru-RU" dirty="0" err="1"/>
              <a:t>світу</a:t>
            </a:r>
            <a:r>
              <a:rPr lang="ru-RU" dirty="0"/>
              <a:t> </a:t>
            </a:r>
            <a:r>
              <a:rPr lang="ru-RU" dirty="0" err="1"/>
              <a:t>проживає</a:t>
            </a:r>
            <a:r>
              <a:rPr lang="ru-RU" dirty="0"/>
              <a:t> в </a:t>
            </a:r>
            <a:r>
              <a:rPr lang="ru-RU" dirty="0" err="1"/>
              <a:t>постійних</a:t>
            </a:r>
            <a:r>
              <a:rPr lang="ru-RU" dirty="0"/>
              <a:t> </a:t>
            </a:r>
            <a:r>
              <a:rPr lang="ru-RU" dirty="0" err="1"/>
              <a:t>населених</a:t>
            </a:r>
            <a:r>
              <a:rPr lang="ru-RU" dirty="0"/>
              <a:t> пунктах. У </a:t>
            </a:r>
            <a:r>
              <a:rPr lang="ru-RU" dirty="0" err="1"/>
              <a:t>тимчасових</a:t>
            </a:r>
            <a:r>
              <a:rPr lang="ru-RU" dirty="0"/>
              <a:t> </a:t>
            </a:r>
            <a:r>
              <a:rPr lang="ru-RU" dirty="0" err="1"/>
              <a:t>поселеннях</a:t>
            </a:r>
            <a:r>
              <a:rPr lang="ru-RU" dirty="0"/>
              <a:t> </a:t>
            </a:r>
            <a:r>
              <a:rPr lang="ru-RU" dirty="0" err="1"/>
              <a:t>живе</a:t>
            </a:r>
            <a:r>
              <a:rPr lang="ru-RU" dirty="0"/>
              <a:t> невелика </a:t>
            </a:r>
            <a:r>
              <a:rPr lang="ru-RU" dirty="0" err="1"/>
              <a:t>кількість</a:t>
            </a:r>
            <a:r>
              <a:rPr lang="ru-RU" dirty="0"/>
              <a:t> </a:t>
            </a:r>
            <a:r>
              <a:rPr lang="ru-RU" dirty="0" err="1"/>
              <a:t>кочівників</a:t>
            </a:r>
            <a:r>
              <a:rPr lang="ru-RU" dirty="0"/>
              <a:t>: </a:t>
            </a:r>
            <a:r>
              <a:rPr lang="ru-RU" dirty="0" err="1"/>
              <a:t>бедуїни</a:t>
            </a:r>
            <a:r>
              <a:rPr lang="ru-RU" dirty="0"/>
              <a:t> в </a:t>
            </a:r>
            <a:r>
              <a:rPr lang="ru-RU" dirty="0" err="1"/>
              <a:t>пустелях</a:t>
            </a:r>
            <a:r>
              <a:rPr lang="ru-RU" dirty="0"/>
              <a:t> </a:t>
            </a:r>
            <a:r>
              <a:rPr lang="ru-RU" dirty="0" err="1"/>
              <a:t>Північної</a:t>
            </a:r>
            <a:r>
              <a:rPr lang="ru-RU" dirty="0"/>
              <a:t> Африки та </a:t>
            </a:r>
            <a:r>
              <a:rPr lang="ru-RU" dirty="0" err="1"/>
              <a:t>Аравії</a:t>
            </a:r>
            <a:r>
              <a:rPr lang="ru-RU" dirty="0"/>
              <a:t>, </a:t>
            </a:r>
            <a:r>
              <a:rPr lang="ru-RU" dirty="0" err="1"/>
              <a:t>кочові</a:t>
            </a:r>
            <a:r>
              <a:rPr lang="ru-RU" dirty="0"/>
              <a:t> </a:t>
            </a:r>
            <a:r>
              <a:rPr lang="ru-RU" dirty="0" err="1"/>
              <a:t>цигани</a:t>
            </a:r>
            <a:r>
              <a:rPr lang="ru-RU" dirty="0"/>
              <a:t>, </a:t>
            </a:r>
            <a:r>
              <a:rPr lang="ru-RU" dirty="0" err="1"/>
              <a:t>північні</a:t>
            </a:r>
            <a:r>
              <a:rPr lang="ru-RU" dirty="0"/>
              <a:t> народи,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займаються</a:t>
            </a:r>
            <a:r>
              <a:rPr lang="ru-RU" dirty="0"/>
              <a:t> </a:t>
            </a:r>
            <a:r>
              <a:rPr lang="ru-RU" dirty="0" err="1"/>
              <a:t>оленярством</a:t>
            </a:r>
            <a:r>
              <a:rPr lang="ru-RU" dirty="0"/>
              <a:t>, </a:t>
            </a:r>
            <a:r>
              <a:rPr lang="ru-RU" dirty="0" err="1" smtClean="0"/>
              <a:t>тощо</a:t>
            </a:r>
            <a:r>
              <a:rPr lang="ru-RU" dirty="0" smtClean="0"/>
              <a:t>.</a:t>
            </a:r>
          </a:p>
          <a:p>
            <a:pPr marL="457200" indent="-457200">
              <a:buAutoNum type="arabicPeriod"/>
            </a:pPr>
            <a:r>
              <a:rPr lang="ru-RU" dirty="0" err="1" smtClean="0"/>
              <a:t>Майже</a:t>
            </a:r>
            <a:r>
              <a:rPr lang="ru-RU" dirty="0" smtClean="0"/>
              <a:t> </a:t>
            </a:r>
            <a:r>
              <a:rPr lang="ru-RU" dirty="0"/>
              <a:t>2/3 </a:t>
            </a:r>
            <a:r>
              <a:rPr lang="ru-RU" dirty="0" err="1"/>
              <a:t>жителів</a:t>
            </a:r>
            <a:r>
              <a:rPr lang="ru-RU" dirty="0"/>
              <a:t> </a:t>
            </a:r>
            <a:r>
              <a:rPr lang="ru-RU" dirty="0" err="1"/>
              <a:t>Землі</a:t>
            </a:r>
            <a:r>
              <a:rPr lang="ru-RU" dirty="0"/>
              <a:t> </a:t>
            </a:r>
            <a:r>
              <a:rPr lang="ru-RU" dirty="0" err="1"/>
              <a:t>проживає</a:t>
            </a:r>
            <a:r>
              <a:rPr lang="ru-RU" dirty="0"/>
              <a:t> в </a:t>
            </a:r>
            <a:r>
              <a:rPr lang="ru-RU" dirty="0" err="1" smtClean="0"/>
              <a:t>Азії</a:t>
            </a:r>
            <a:r>
              <a:rPr lang="ru-RU" dirty="0" smtClean="0"/>
              <a:t>.</a:t>
            </a:r>
          </a:p>
          <a:p>
            <a:pPr marL="457200" indent="-457200">
              <a:buAutoNum type="arabicPeriod"/>
            </a:pPr>
            <a:r>
              <a:rPr lang="ru-RU" dirty="0" err="1" smtClean="0"/>
              <a:t>Основна</a:t>
            </a:r>
            <a:r>
              <a:rPr lang="ru-RU" dirty="0" smtClean="0"/>
              <a:t> </a:t>
            </a:r>
            <a:r>
              <a:rPr lang="ru-RU" dirty="0" err="1"/>
              <a:t>частина</a:t>
            </a:r>
            <a:r>
              <a:rPr lang="ru-RU" dirty="0"/>
              <a:t> </a:t>
            </a:r>
            <a:r>
              <a:rPr lang="ru-RU" dirty="0" err="1"/>
              <a:t>населення</a:t>
            </a:r>
            <a:r>
              <a:rPr lang="ru-RU" dirty="0"/>
              <a:t> </a:t>
            </a:r>
            <a:r>
              <a:rPr lang="ru-RU" dirty="0" err="1"/>
              <a:t>зосереджена</a:t>
            </a:r>
            <a:r>
              <a:rPr lang="ru-RU" dirty="0"/>
              <a:t> у 200-кілометровій </a:t>
            </a:r>
            <a:r>
              <a:rPr lang="ru-RU" dirty="0" err="1"/>
              <a:t>смузі</a:t>
            </a:r>
            <a:r>
              <a:rPr lang="ru-RU" dirty="0"/>
              <a:t> </a:t>
            </a:r>
            <a:r>
              <a:rPr lang="ru-RU" dirty="0" err="1"/>
              <a:t>вздовж</a:t>
            </a:r>
            <a:r>
              <a:rPr lang="ru-RU" dirty="0"/>
              <a:t> </a:t>
            </a:r>
            <a:r>
              <a:rPr lang="ru-RU" dirty="0" err="1"/>
              <a:t>узбережжя</a:t>
            </a:r>
            <a:r>
              <a:rPr lang="ru-RU" dirty="0"/>
              <a:t> </a:t>
            </a:r>
            <a:r>
              <a:rPr lang="ru-RU" dirty="0" err="1"/>
              <a:t>Світового</a:t>
            </a:r>
            <a:r>
              <a:rPr lang="ru-RU" dirty="0"/>
              <a:t> </a:t>
            </a:r>
            <a:r>
              <a:rPr lang="ru-RU" dirty="0" smtClean="0"/>
              <a:t>океану.</a:t>
            </a:r>
          </a:p>
          <a:p>
            <a:pPr marL="457200" indent="-457200">
              <a:buAutoNum type="arabicPeriod"/>
            </a:pPr>
            <a:r>
              <a:rPr lang="ru-RU" dirty="0" err="1" smtClean="0"/>
              <a:t>Понад</a:t>
            </a:r>
            <a:r>
              <a:rPr lang="ru-RU" dirty="0" smtClean="0"/>
              <a:t> </a:t>
            </a:r>
            <a:r>
              <a:rPr lang="ru-RU" dirty="0"/>
              <a:t>половина </a:t>
            </a:r>
            <a:r>
              <a:rPr lang="ru-RU" dirty="0" err="1"/>
              <a:t>людства</a:t>
            </a:r>
            <a:r>
              <a:rPr lang="ru-RU" dirty="0"/>
              <a:t> </a:t>
            </a:r>
            <a:r>
              <a:rPr lang="ru-RU" dirty="0" err="1"/>
              <a:t>живе</a:t>
            </a:r>
            <a:r>
              <a:rPr lang="ru-RU" dirty="0"/>
              <a:t> на </a:t>
            </a:r>
            <a:r>
              <a:rPr lang="ru-RU" dirty="0" err="1"/>
              <a:t>низинних</a:t>
            </a:r>
            <a:r>
              <a:rPr lang="ru-RU" dirty="0"/>
              <a:t> </a:t>
            </a:r>
            <a:r>
              <a:rPr lang="ru-RU" dirty="0" err="1"/>
              <a:t>ділянках</a:t>
            </a:r>
            <a:r>
              <a:rPr lang="ru-RU" dirty="0"/>
              <a:t> — не </a:t>
            </a:r>
            <a:r>
              <a:rPr lang="ru-RU" dirty="0" err="1"/>
              <a:t>вище</a:t>
            </a:r>
            <a:r>
              <a:rPr lang="ru-RU" dirty="0"/>
              <a:t> 200 м.</a:t>
            </a:r>
          </a:p>
          <a:p>
            <a:endParaRPr lang="en-US" dirty="0"/>
          </a:p>
        </p:txBody>
      </p:sp>
      <p:pic>
        <p:nvPicPr>
          <p:cNvPr id="7170" name="Picture 2" descr="Китай скасує &quot;політику однієї дитини&quot; протягом року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4404" y="1328056"/>
            <a:ext cx="3028950" cy="1730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Населення Індії досягло понад 1,2 мільярда осіб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8940" y="3936638"/>
            <a:ext cx="3199878" cy="1803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36711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83035" y="587576"/>
            <a:ext cx="10058400" cy="4050792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err="1"/>
              <a:t>Близько</a:t>
            </a:r>
            <a:r>
              <a:rPr lang="ru-RU" dirty="0"/>
              <a:t> 15 % </a:t>
            </a:r>
            <a:r>
              <a:rPr lang="ru-RU" dirty="0" err="1"/>
              <a:t>території</a:t>
            </a:r>
            <a:r>
              <a:rPr lang="ru-RU" dirty="0"/>
              <a:t> </a:t>
            </a:r>
            <a:r>
              <a:rPr lang="ru-RU" dirty="0" err="1"/>
              <a:t>Землі</a:t>
            </a:r>
            <a:r>
              <a:rPr lang="ru-RU" dirty="0"/>
              <a:t> </a:t>
            </a:r>
            <a:r>
              <a:rPr lang="ru-RU" dirty="0" err="1"/>
              <a:t>становлять</a:t>
            </a:r>
            <a:r>
              <a:rPr lang="ru-RU" dirty="0"/>
              <a:t> </a:t>
            </a:r>
            <a:r>
              <a:rPr lang="ru-RU" dirty="0" err="1"/>
              <a:t>неосвоєні</a:t>
            </a:r>
            <a:r>
              <a:rPr lang="ru-RU" dirty="0"/>
              <a:t> </a:t>
            </a:r>
            <a:r>
              <a:rPr lang="ru-RU" dirty="0" err="1"/>
              <a:t>області</a:t>
            </a:r>
            <a:r>
              <a:rPr lang="ru-RU" dirty="0"/>
              <a:t>. </a:t>
            </a:r>
            <a:endParaRPr lang="ru-RU" dirty="0" smtClean="0"/>
          </a:p>
          <a:p>
            <a:pPr marL="0" indent="0" algn="ctr">
              <a:buNone/>
            </a:pPr>
            <a:r>
              <a:rPr lang="ru-RU" dirty="0" err="1" smtClean="0"/>
              <a:t>Освоєння</a:t>
            </a:r>
            <a:r>
              <a:rPr lang="ru-RU" dirty="0" smtClean="0"/>
              <a:t> </a:t>
            </a:r>
            <a:r>
              <a:rPr lang="ru-RU" dirty="0" err="1"/>
              <a:t>цих</a:t>
            </a:r>
            <a:r>
              <a:rPr lang="ru-RU" dirty="0"/>
              <a:t> </a:t>
            </a:r>
            <a:r>
              <a:rPr lang="ru-RU" dirty="0" err="1"/>
              <a:t>районів</a:t>
            </a:r>
            <a:r>
              <a:rPr lang="ru-RU" dirty="0"/>
              <a:t> </a:t>
            </a:r>
            <a:r>
              <a:rPr lang="ru-RU" dirty="0" err="1"/>
              <a:t>потребує</a:t>
            </a:r>
            <a:r>
              <a:rPr lang="ru-RU" dirty="0"/>
              <a:t> </a:t>
            </a:r>
            <a:r>
              <a:rPr lang="ru-RU" dirty="0" err="1"/>
              <a:t>додаткових</a:t>
            </a:r>
            <a:r>
              <a:rPr lang="ru-RU" dirty="0"/>
              <a:t> </a:t>
            </a:r>
            <a:r>
              <a:rPr lang="ru-RU" dirty="0" err="1"/>
              <a:t>зусиль</a:t>
            </a:r>
            <a:r>
              <a:rPr lang="ru-RU" dirty="0"/>
              <a:t> і </a:t>
            </a:r>
            <a:r>
              <a:rPr lang="ru-RU" dirty="0" err="1"/>
              <a:t>витрат</a:t>
            </a:r>
            <a:r>
              <a:rPr lang="ru-RU" dirty="0"/>
              <a:t>, тому </a:t>
            </a:r>
            <a:r>
              <a:rPr lang="ru-RU" dirty="0" err="1"/>
              <a:t>має</a:t>
            </a:r>
            <a:r>
              <a:rPr lang="ru-RU" dirty="0"/>
              <a:t> бути </a:t>
            </a:r>
            <a:r>
              <a:rPr lang="ru-RU" dirty="0" err="1"/>
              <a:t>виправдано</a:t>
            </a:r>
            <a:r>
              <a:rPr lang="ru-RU" dirty="0"/>
              <a:t> </a:t>
            </a:r>
            <a:r>
              <a:rPr lang="ru-RU" dirty="0" err="1"/>
              <a:t>економічно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зумовлено</a:t>
            </a:r>
            <a:r>
              <a:rPr lang="ru-RU" dirty="0"/>
              <a:t> </a:t>
            </a:r>
            <a:r>
              <a:rPr lang="ru-RU" dirty="0" err="1"/>
              <a:t>певними</a:t>
            </a:r>
            <a:r>
              <a:rPr lang="ru-RU" dirty="0"/>
              <a:t> причинами.</a:t>
            </a:r>
            <a:endParaRPr lang="en-US" dirty="0"/>
          </a:p>
        </p:txBody>
      </p:sp>
      <p:pic>
        <p:nvPicPr>
          <p:cNvPr id="8194" name="Picture 2" descr="Росія попросить ООН окупувати нові території Арктики - Світ - dt.u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638" y="1754639"/>
            <a:ext cx="3877365" cy="2560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Фолклендские острова. Путешествие и отдых на Фолклендских островах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638" y="4638367"/>
            <a:ext cx="3869435" cy="2034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Де знаходяться Гімалаї? – ТУРНАВІГАТОР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2999" y="1983493"/>
            <a:ext cx="6542315" cy="4344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8658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68170" y="548246"/>
            <a:ext cx="10058400" cy="4050792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/>
              <a:t>У </a:t>
            </a:r>
            <a:r>
              <a:rPr lang="ru-RU" dirty="0" err="1"/>
              <a:t>цілому</a:t>
            </a:r>
            <a:r>
              <a:rPr lang="ru-RU" dirty="0"/>
              <a:t> </a:t>
            </a:r>
            <a:r>
              <a:rPr lang="ru-RU" dirty="0" err="1"/>
              <a:t>приблизно</a:t>
            </a:r>
            <a:r>
              <a:rPr lang="ru-RU" dirty="0"/>
              <a:t> 70 % </a:t>
            </a:r>
            <a:r>
              <a:rPr lang="ru-RU" dirty="0" err="1"/>
              <a:t>населення</a:t>
            </a:r>
            <a:r>
              <a:rPr lang="ru-RU" dirty="0"/>
              <a:t> </a:t>
            </a:r>
            <a:r>
              <a:rPr lang="ru-RU" dirty="0" err="1"/>
              <a:t>проживає</a:t>
            </a:r>
            <a:r>
              <a:rPr lang="ru-RU" dirty="0"/>
              <a:t> на 7 % </a:t>
            </a:r>
            <a:r>
              <a:rPr lang="ru-RU" dirty="0" err="1"/>
              <a:t>території</a:t>
            </a:r>
            <a:r>
              <a:rPr lang="ru-RU" dirty="0"/>
              <a:t> суходолу </a:t>
            </a:r>
            <a:r>
              <a:rPr lang="ru-RU" dirty="0" err="1"/>
              <a:t>Землі</a:t>
            </a:r>
            <a:r>
              <a:rPr lang="ru-RU" dirty="0"/>
              <a:t>. </a:t>
            </a:r>
            <a:endParaRPr lang="ru-RU" dirty="0" smtClean="0"/>
          </a:p>
          <a:p>
            <a:pPr marL="0" indent="0" algn="ctr">
              <a:buNone/>
            </a:pPr>
            <a:r>
              <a:rPr lang="ru-RU" dirty="0" smtClean="0"/>
              <a:t>За </a:t>
            </a:r>
            <a:r>
              <a:rPr lang="ru-RU" dirty="0" err="1"/>
              <a:t>допомогою</a:t>
            </a:r>
            <a:r>
              <a:rPr lang="ru-RU" dirty="0"/>
              <a:t> </a:t>
            </a:r>
            <a:r>
              <a:rPr lang="ru-RU" dirty="0" err="1"/>
              <a:t>карти</a:t>
            </a:r>
            <a:r>
              <a:rPr lang="ru-RU" dirty="0"/>
              <a:t> </a:t>
            </a:r>
            <a:r>
              <a:rPr lang="ru-RU" dirty="0" err="1"/>
              <a:t>густоти</a:t>
            </a:r>
            <a:r>
              <a:rPr lang="ru-RU" dirty="0"/>
              <a:t> </a:t>
            </a:r>
            <a:r>
              <a:rPr lang="ru-RU" dirty="0" err="1"/>
              <a:t>населення</a:t>
            </a:r>
            <a:r>
              <a:rPr lang="ru-RU" dirty="0"/>
              <a:t>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виділити</a:t>
            </a:r>
            <a:r>
              <a:rPr lang="ru-RU" dirty="0"/>
              <a:t> </a:t>
            </a:r>
            <a:r>
              <a:rPr lang="ru-RU" dirty="0" err="1"/>
              <a:t>найбільш</a:t>
            </a:r>
            <a:r>
              <a:rPr lang="ru-RU" dirty="0"/>
              <a:t> </a:t>
            </a:r>
            <a:r>
              <a:rPr lang="ru-RU" dirty="0" err="1"/>
              <a:t>залюднені</a:t>
            </a:r>
            <a:r>
              <a:rPr lang="ru-RU" dirty="0"/>
              <a:t> </a:t>
            </a:r>
            <a:r>
              <a:rPr lang="ru-RU" dirty="0" err="1"/>
              <a:t>райони</a:t>
            </a:r>
            <a:r>
              <a:rPr lang="ru-RU" dirty="0"/>
              <a:t> </a:t>
            </a:r>
            <a:r>
              <a:rPr lang="ru-RU" dirty="0" err="1"/>
              <a:t>світу</a:t>
            </a:r>
            <a:r>
              <a:rPr lang="ru-RU" dirty="0"/>
              <a:t>. </a:t>
            </a:r>
            <a:endParaRPr lang="ru-RU" dirty="0" smtClean="0"/>
          </a:p>
          <a:p>
            <a:pPr marL="0" indent="0" algn="ctr">
              <a:buNone/>
            </a:pPr>
            <a:r>
              <a:rPr lang="ru-RU" dirty="0" err="1" smtClean="0"/>
              <a:t>Це</a:t>
            </a:r>
            <a:r>
              <a:rPr lang="ru-RU" dirty="0" smtClean="0"/>
              <a:t> </a:t>
            </a:r>
            <a:r>
              <a:rPr lang="ru-RU" dirty="0" err="1"/>
              <a:t>Східна</a:t>
            </a:r>
            <a:r>
              <a:rPr lang="ru-RU" dirty="0"/>
              <a:t> </a:t>
            </a:r>
            <a:r>
              <a:rPr lang="ru-RU" dirty="0" err="1"/>
              <a:t>Азія</a:t>
            </a:r>
            <a:r>
              <a:rPr lang="ru-RU" dirty="0"/>
              <a:t> (у першу </a:t>
            </a:r>
            <a:r>
              <a:rPr lang="ru-RU" dirty="0" err="1"/>
              <a:t>чергу</a:t>
            </a:r>
            <a:r>
              <a:rPr lang="ru-RU" dirty="0"/>
              <a:t> </a:t>
            </a:r>
            <a:r>
              <a:rPr lang="ru-RU" dirty="0" err="1"/>
              <a:t>території</a:t>
            </a:r>
            <a:r>
              <a:rPr lang="ru-RU" dirty="0"/>
              <a:t> в </a:t>
            </a:r>
            <a:r>
              <a:rPr lang="ru-RU" dirty="0" err="1"/>
              <a:t>нижній</a:t>
            </a:r>
            <a:r>
              <a:rPr lang="ru-RU" dirty="0"/>
              <a:t> </a:t>
            </a:r>
            <a:r>
              <a:rPr lang="ru-RU" dirty="0" err="1"/>
              <a:t>течії</a:t>
            </a:r>
            <a:r>
              <a:rPr lang="ru-RU" dirty="0"/>
              <a:t> </a:t>
            </a:r>
            <a:r>
              <a:rPr lang="ru-RU" dirty="0" err="1"/>
              <a:t>річок</a:t>
            </a:r>
            <a:r>
              <a:rPr lang="ru-RU" dirty="0"/>
              <a:t> </a:t>
            </a:r>
            <a:r>
              <a:rPr lang="ru-RU" dirty="0" err="1"/>
              <a:t>Хуанхе</a:t>
            </a:r>
            <a:r>
              <a:rPr lang="ru-RU" dirty="0"/>
              <a:t> та </a:t>
            </a:r>
            <a:r>
              <a:rPr lang="ru-RU" dirty="0" err="1"/>
              <a:t>Янцзи</a:t>
            </a:r>
            <a:r>
              <a:rPr lang="ru-RU" dirty="0"/>
              <a:t>), </a:t>
            </a:r>
            <a:r>
              <a:rPr lang="ru-RU" dirty="0" err="1"/>
              <a:t>Південна</a:t>
            </a:r>
            <a:r>
              <a:rPr lang="ru-RU" dirty="0"/>
              <a:t> </a:t>
            </a:r>
            <a:r>
              <a:rPr lang="ru-RU" dirty="0" err="1"/>
              <a:t>Азія</a:t>
            </a:r>
            <a:r>
              <a:rPr lang="ru-RU" dirty="0"/>
              <a:t> (</a:t>
            </a:r>
            <a:r>
              <a:rPr lang="ru-RU" dirty="0" err="1"/>
              <a:t>басейн</a:t>
            </a:r>
            <a:r>
              <a:rPr lang="ru-RU" dirty="0"/>
              <a:t> </a:t>
            </a:r>
            <a:r>
              <a:rPr lang="ru-RU" dirty="0" err="1"/>
              <a:t>річки</a:t>
            </a:r>
            <a:r>
              <a:rPr lang="ru-RU" dirty="0"/>
              <a:t> Ганг), </a:t>
            </a:r>
            <a:r>
              <a:rPr lang="ru-RU" dirty="0" err="1"/>
              <a:t>Західна</a:t>
            </a:r>
            <a:r>
              <a:rPr lang="ru-RU" dirty="0"/>
              <a:t> </a:t>
            </a:r>
            <a:r>
              <a:rPr lang="ru-RU" dirty="0" err="1"/>
              <a:t>Європа</a:t>
            </a:r>
            <a:r>
              <a:rPr lang="ru-RU" dirty="0"/>
              <a:t> та </a:t>
            </a:r>
            <a:r>
              <a:rPr lang="ru-RU" dirty="0" err="1"/>
              <a:t>північний</a:t>
            </a:r>
            <a:r>
              <a:rPr lang="ru-RU" dirty="0"/>
              <a:t> </a:t>
            </a:r>
            <a:r>
              <a:rPr lang="ru-RU" dirty="0" err="1"/>
              <a:t>схід</a:t>
            </a:r>
            <a:r>
              <a:rPr lang="ru-RU" dirty="0"/>
              <a:t> США.</a:t>
            </a:r>
            <a:endParaRPr lang="en-US" dirty="0"/>
          </a:p>
        </p:txBody>
      </p:sp>
      <p:pic>
        <p:nvPicPr>
          <p:cNvPr id="9218" name="Picture 2" descr="ООН обнародовала глобальный прогноз по численности населения Земли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5620" y="2550440"/>
            <a:ext cx="6203500" cy="4097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07681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9848" y="730438"/>
            <a:ext cx="10058400" cy="449433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Густота </a:t>
            </a:r>
            <a:r>
              <a:rPr lang="ru-RU" b="1" dirty="0" err="1"/>
              <a:t>населення</a:t>
            </a:r>
            <a:r>
              <a:rPr lang="ru-RU" b="1" dirty="0"/>
              <a:t> </a:t>
            </a:r>
            <a:r>
              <a:rPr lang="ru-RU" b="1" dirty="0" err="1" smtClean="0"/>
              <a:t>України</a:t>
            </a:r>
            <a:r>
              <a:rPr lang="ru-RU" dirty="0"/>
              <a:t/>
            </a:r>
            <a:br>
              <a:rPr lang="ru-RU" dirty="0"/>
            </a:b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96221" y="1315163"/>
            <a:ext cx="10699365" cy="4050792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Густота </a:t>
            </a:r>
            <a:r>
              <a:rPr lang="ru-RU" dirty="0" err="1"/>
              <a:t>населення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 </a:t>
            </a:r>
            <a:r>
              <a:rPr lang="ru-RU" dirty="0" err="1"/>
              <a:t>значно</a:t>
            </a:r>
            <a:r>
              <a:rPr lang="ru-RU" dirty="0"/>
              <a:t> </a:t>
            </a:r>
            <a:r>
              <a:rPr lang="ru-RU" dirty="0" err="1"/>
              <a:t>вища</a:t>
            </a:r>
            <a:r>
              <a:rPr lang="ru-RU" dirty="0"/>
              <a:t> за </a:t>
            </a:r>
            <a:r>
              <a:rPr lang="ru-RU" dirty="0" err="1"/>
              <a:t>середній</a:t>
            </a:r>
            <a:r>
              <a:rPr lang="ru-RU" dirty="0"/>
              <a:t> </a:t>
            </a:r>
            <a:r>
              <a:rPr lang="ru-RU" dirty="0" err="1"/>
              <a:t>показник</a:t>
            </a:r>
            <a:r>
              <a:rPr lang="ru-RU" dirty="0"/>
              <a:t> у </a:t>
            </a:r>
            <a:r>
              <a:rPr lang="ru-RU" dirty="0" err="1"/>
              <a:t>світі</a:t>
            </a:r>
            <a:r>
              <a:rPr lang="ru-RU" dirty="0"/>
              <a:t> і становить 74 особи/км</a:t>
            </a:r>
            <a:r>
              <a:rPr lang="ru-RU" baseline="30000" dirty="0"/>
              <a:t>2</a:t>
            </a:r>
            <a:r>
              <a:rPr lang="ru-RU" dirty="0"/>
              <a:t>, </a:t>
            </a:r>
            <a:r>
              <a:rPr lang="ru-RU" dirty="0" err="1"/>
              <a:t>хоча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тенденцію</a:t>
            </a:r>
            <a:r>
              <a:rPr lang="ru-RU" dirty="0"/>
              <a:t> до </a:t>
            </a:r>
            <a:r>
              <a:rPr lang="ru-RU" dirty="0" err="1"/>
              <a:t>зменшення</a:t>
            </a:r>
            <a:r>
              <a:rPr lang="ru-RU" dirty="0"/>
              <a:t>.</a:t>
            </a:r>
          </a:p>
          <a:p>
            <a:pPr marL="0" indent="0" algn="ctr">
              <a:buNone/>
            </a:pPr>
            <a:r>
              <a:rPr lang="ru-RU" dirty="0" err="1"/>
              <a:t>Значними</a:t>
            </a:r>
            <a:r>
              <a:rPr lang="ru-RU" dirty="0"/>
              <a:t> є </a:t>
            </a:r>
            <a:r>
              <a:rPr lang="ru-RU" dirty="0" err="1"/>
              <a:t>внутрішні</a:t>
            </a:r>
            <a:r>
              <a:rPr lang="ru-RU" dirty="0"/>
              <a:t> </a:t>
            </a:r>
            <a:r>
              <a:rPr lang="ru-RU" dirty="0" err="1"/>
              <a:t>відмінності</a:t>
            </a:r>
            <a:r>
              <a:rPr lang="ru-RU" dirty="0"/>
              <a:t> в </a:t>
            </a:r>
            <a:r>
              <a:rPr lang="ru-RU" dirty="0" err="1"/>
              <a:t>густоті</a:t>
            </a:r>
            <a:r>
              <a:rPr lang="ru-RU" dirty="0"/>
              <a:t> </a:t>
            </a:r>
            <a:r>
              <a:rPr lang="ru-RU" dirty="0" err="1"/>
              <a:t>населення</a:t>
            </a:r>
            <a:r>
              <a:rPr lang="ru-RU" dirty="0"/>
              <a:t> </a:t>
            </a:r>
            <a:r>
              <a:rPr lang="ru-RU" dirty="0" err="1" smtClean="0"/>
              <a:t>України</a:t>
            </a:r>
            <a:r>
              <a:rPr lang="ru-RU" dirty="0" smtClean="0"/>
              <a:t>. </a:t>
            </a:r>
          </a:p>
          <a:p>
            <a:pPr marL="0" indent="0" algn="ctr">
              <a:buNone/>
            </a:pPr>
            <a:r>
              <a:rPr lang="ru-RU" dirty="0" err="1" smtClean="0"/>
              <a:t>Якщо</a:t>
            </a:r>
            <a:r>
              <a:rPr lang="ru-RU" dirty="0" smtClean="0"/>
              <a:t> </a:t>
            </a:r>
            <a:r>
              <a:rPr lang="ru-RU" dirty="0" err="1"/>
              <a:t>загалом</a:t>
            </a:r>
            <a:r>
              <a:rPr lang="ru-RU" dirty="0"/>
              <a:t> </a:t>
            </a:r>
            <a:r>
              <a:rPr lang="ru-RU" dirty="0" err="1"/>
              <a:t>найбільший</a:t>
            </a:r>
            <a:r>
              <a:rPr lang="ru-RU" dirty="0"/>
              <a:t> </a:t>
            </a:r>
            <a:r>
              <a:rPr lang="ru-RU" dirty="0" err="1"/>
              <a:t>цей</a:t>
            </a:r>
            <a:r>
              <a:rPr lang="ru-RU" dirty="0"/>
              <a:t> </a:t>
            </a:r>
            <a:r>
              <a:rPr lang="ru-RU" dirty="0" err="1"/>
              <a:t>показник</a:t>
            </a:r>
            <a:r>
              <a:rPr lang="ru-RU" dirty="0"/>
              <a:t> на </a:t>
            </a:r>
            <a:r>
              <a:rPr lang="ru-RU" dirty="0" err="1"/>
              <a:t>сході</a:t>
            </a:r>
            <a:r>
              <a:rPr lang="ru-RU" dirty="0"/>
              <a:t>, то </a:t>
            </a:r>
            <a:r>
              <a:rPr lang="ru-RU" dirty="0" err="1"/>
              <a:t>серед</a:t>
            </a:r>
            <a:r>
              <a:rPr lang="ru-RU" dirty="0"/>
              <a:t> </a:t>
            </a:r>
            <a:r>
              <a:rPr lang="ru-RU" dirty="0" err="1"/>
              <a:t>окремих</a:t>
            </a:r>
            <a:r>
              <a:rPr lang="ru-RU" dirty="0"/>
              <a:t> областей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виділяються</a:t>
            </a:r>
            <a:r>
              <a:rPr lang="ru-RU" dirty="0"/>
              <a:t> </a:t>
            </a:r>
            <a:r>
              <a:rPr lang="ru-RU" dirty="0" err="1"/>
              <a:t>Львівська</a:t>
            </a:r>
            <a:r>
              <a:rPr lang="ru-RU" dirty="0"/>
              <a:t> та </a:t>
            </a:r>
            <a:r>
              <a:rPr lang="ru-RU" dirty="0" err="1"/>
              <a:t>Чернівецька</a:t>
            </a:r>
            <a:r>
              <a:rPr lang="ru-RU" dirty="0"/>
              <a:t> </a:t>
            </a:r>
            <a:r>
              <a:rPr lang="ru-RU" dirty="0" err="1"/>
              <a:t>області</a:t>
            </a:r>
            <a:r>
              <a:rPr lang="ru-RU" dirty="0"/>
              <a:t> (116 та 112 </a:t>
            </a:r>
            <a:r>
              <a:rPr lang="ru-RU" dirty="0" err="1"/>
              <a:t>осіб</a:t>
            </a:r>
            <a:r>
              <a:rPr lang="ru-RU" dirty="0"/>
              <a:t>/км</a:t>
            </a:r>
            <a:r>
              <a:rPr lang="ru-RU" baseline="30000" dirty="0"/>
              <a:t>2</a:t>
            </a:r>
            <a:r>
              <a:rPr lang="ru-RU" dirty="0"/>
              <a:t> </a:t>
            </a:r>
            <a:r>
              <a:rPr lang="ru-RU" dirty="0" err="1"/>
              <a:t>відповідно</a:t>
            </a:r>
            <a:r>
              <a:rPr lang="ru-RU" dirty="0"/>
              <a:t>).</a:t>
            </a:r>
          </a:p>
          <a:p>
            <a:pPr algn="ctr"/>
            <a:endParaRPr lang="en-US" dirty="0"/>
          </a:p>
        </p:txBody>
      </p:sp>
      <p:pic>
        <p:nvPicPr>
          <p:cNvPr id="4098" name="Picture 2" descr="Кількість, розміщення та густота населення Україн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6143" y="3196300"/>
            <a:ext cx="4601686" cy="3454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74023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2001.ukrcensus.gov.ua/g/map2_big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418" y="0"/>
            <a:ext cx="1048214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49077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2217" y="396142"/>
            <a:ext cx="11033662" cy="78372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dirty="0"/>
              <a:t>До </a:t>
            </a:r>
            <a:r>
              <a:rPr lang="ru-RU" sz="3600" dirty="0" err="1"/>
              <a:t>малозаселених</a:t>
            </a:r>
            <a:r>
              <a:rPr lang="ru-RU" sz="3600" dirty="0"/>
              <a:t> належать </a:t>
            </a:r>
            <a:r>
              <a:rPr lang="ru-RU" sz="3600" dirty="0" err="1"/>
              <a:t>такі</a:t>
            </a:r>
            <a:r>
              <a:rPr lang="ru-RU" sz="3600" dirty="0"/>
              <a:t> </a:t>
            </a:r>
            <a:r>
              <a:rPr lang="ru-RU" sz="3600" dirty="0" err="1"/>
              <a:t>території</a:t>
            </a:r>
            <a:r>
              <a:rPr lang="ru-RU" sz="3600" dirty="0"/>
              <a:t>:</a:t>
            </a:r>
            <a:br>
              <a:rPr lang="ru-RU" sz="3600" dirty="0"/>
            </a:br>
            <a:endParaRPr lang="en-US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9848" y="1179871"/>
            <a:ext cx="10058400" cy="4992329"/>
          </a:xfrm>
        </p:spPr>
        <p:txBody>
          <a:bodyPr/>
          <a:lstStyle/>
          <a:p>
            <a:pPr marL="457200" indent="-457200">
              <a:buAutoNum type="arabicPeriod"/>
            </a:pPr>
            <a:r>
              <a:rPr lang="ru-RU" dirty="0" err="1" smtClean="0"/>
              <a:t>Гірські</a:t>
            </a:r>
            <a:r>
              <a:rPr lang="ru-RU" dirty="0" smtClean="0"/>
              <a:t> </a:t>
            </a:r>
            <a:r>
              <a:rPr lang="ru-RU" dirty="0" err="1"/>
              <a:t>райони</a:t>
            </a:r>
            <a:r>
              <a:rPr lang="ru-RU" dirty="0"/>
              <a:t> Карпат, де </a:t>
            </a:r>
            <a:r>
              <a:rPr lang="ru-RU" dirty="0" err="1"/>
              <a:t>освоєння</a:t>
            </a:r>
            <a:r>
              <a:rPr lang="ru-RU" dirty="0"/>
              <a:t> </a:t>
            </a:r>
            <a:r>
              <a:rPr lang="ru-RU" dirty="0" err="1"/>
              <a:t>території</a:t>
            </a:r>
            <a:r>
              <a:rPr lang="ru-RU" dirty="0"/>
              <a:t> </a:t>
            </a:r>
            <a:r>
              <a:rPr lang="ru-RU" dirty="0" err="1"/>
              <a:t>утруднене</a:t>
            </a:r>
            <a:r>
              <a:rPr lang="ru-RU" dirty="0"/>
              <a:t> </a:t>
            </a:r>
            <a:r>
              <a:rPr lang="ru-RU" dirty="0" err="1" smtClean="0"/>
              <a:t>рельєфом</a:t>
            </a:r>
            <a:r>
              <a:rPr lang="ru-RU" dirty="0" smtClean="0"/>
              <a:t>.</a:t>
            </a:r>
          </a:p>
          <a:p>
            <a:pPr marL="457200" indent="-457200">
              <a:buAutoNum type="arabicPeriod"/>
            </a:pPr>
            <a:r>
              <a:rPr lang="ru-RU" dirty="0" err="1" smtClean="0"/>
              <a:t>Полісся</a:t>
            </a:r>
            <a:r>
              <a:rPr lang="ru-RU" dirty="0"/>
              <a:t>, де </a:t>
            </a:r>
            <a:r>
              <a:rPr lang="ru-RU" dirty="0" err="1"/>
              <a:t>значні</a:t>
            </a:r>
            <a:r>
              <a:rPr lang="ru-RU" dirty="0"/>
              <a:t> </a:t>
            </a:r>
            <a:r>
              <a:rPr lang="ru-RU" dirty="0" err="1"/>
              <a:t>площі</a:t>
            </a:r>
            <a:r>
              <a:rPr lang="ru-RU" dirty="0"/>
              <a:t> </a:t>
            </a:r>
            <a:r>
              <a:rPr lang="ru-RU" dirty="0" err="1"/>
              <a:t>зайняті</a:t>
            </a:r>
            <a:r>
              <a:rPr lang="ru-RU" dirty="0"/>
              <a:t> </a:t>
            </a:r>
            <a:r>
              <a:rPr lang="ru-RU" dirty="0" err="1"/>
              <a:t>лісами</a:t>
            </a:r>
            <a:r>
              <a:rPr lang="ru-RU" dirty="0"/>
              <a:t> й болотами, а </a:t>
            </a:r>
            <a:r>
              <a:rPr lang="ru-RU" dirty="0" err="1"/>
              <a:t>ґрунти</a:t>
            </a:r>
            <a:r>
              <a:rPr lang="ru-RU" dirty="0"/>
              <a:t> </a:t>
            </a:r>
            <a:r>
              <a:rPr lang="ru-RU" dirty="0" err="1"/>
              <a:t>мають</a:t>
            </a:r>
            <a:r>
              <a:rPr lang="ru-RU" dirty="0"/>
              <a:t> </a:t>
            </a:r>
            <a:r>
              <a:rPr lang="ru-RU" dirty="0" err="1"/>
              <a:t>низьку</a:t>
            </a:r>
            <a:r>
              <a:rPr lang="ru-RU" dirty="0"/>
              <a:t> </a:t>
            </a:r>
            <a:r>
              <a:rPr lang="ru-RU" dirty="0" err="1"/>
              <a:t>родючість</a:t>
            </a:r>
            <a:r>
              <a:rPr lang="ru-RU" dirty="0"/>
              <a:t> (у </a:t>
            </a:r>
            <a:r>
              <a:rPr lang="ru-RU" dirty="0" err="1"/>
              <a:t>Чернігівській</a:t>
            </a:r>
            <a:r>
              <a:rPr lang="ru-RU" dirty="0"/>
              <a:t> </a:t>
            </a:r>
            <a:r>
              <a:rPr lang="ru-RU" dirty="0" err="1"/>
              <a:t>області</a:t>
            </a:r>
            <a:r>
              <a:rPr lang="ru-RU" dirty="0"/>
              <a:t> </a:t>
            </a:r>
            <a:r>
              <a:rPr lang="ru-RU" dirty="0" err="1"/>
              <a:t>зафіксовано</a:t>
            </a:r>
            <a:r>
              <a:rPr lang="ru-RU" dirty="0"/>
              <a:t> </a:t>
            </a:r>
            <a:r>
              <a:rPr lang="ru-RU" dirty="0" err="1"/>
              <a:t>найнижчий</a:t>
            </a:r>
            <a:r>
              <a:rPr lang="ru-RU" dirty="0"/>
              <a:t> </a:t>
            </a:r>
            <a:r>
              <a:rPr lang="ru-RU" dirty="0" err="1"/>
              <a:t>показник</a:t>
            </a:r>
            <a:r>
              <a:rPr lang="ru-RU" dirty="0"/>
              <a:t> для </a:t>
            </a:r>
            <a:r>
              <a:rPr lang="ru-RU" dirty="0" err="1"/>
              <a:t>України</a:t>
            </a:r>
            <a:r>
              <a:rPr lang="ru-RU" dirty="0"/>
              <a:t> — 33 </a:t>
            </a:r>
            <a:r>
              <a:rPr lang="ru-RU" dirty="0" smtClean="0"/>
              <a:t>особи/км</a:t>
            </a:r>
            <a:r>
              <a:rPr lang="ru-RU" baseline="30000" dirty="0" smtClean="0"/>
              <a:t>2</a:t>
            </a:r>
            <a:r>
              <a:rPr lang="ru-RU" dirty="0" smtClean="0"/>
              <a:t>).</a:t>
            </a:r>
          </a:p>
          <a:p>
            <a:pPr marL="457200" indent="-457200">
              <a:buAutoNum type="arabicPeriod"/>
            </a:pPr>
            <a:r>
              <a:rPr lang="ru-RU" dirty="0" err="1" smtClean="0"/>
              <a:t>Посушливі</a:t>
            </a:r>
            <a:r>
              <a:rPr lang="ru-RU" dirty="0" smtClean="0"/>
              <a:t> </a:t>
            </a:r>
            <a:r>
              <a:rPr lang="ru-RU" dirty="0" err="1"/>
              <a:t>райони</a:t>
            </a:r>
            <a:r>
              <a:rPr lang="ru-RU" dirty="0"/>
              <a:t> </a:t>
            </a:r>
            <a:r>
              <a:rPr lang="ru-RU" dirty="0" err="1"/>
              <a:t>степових</a:t>
            </a:r>
            <a:r>
              <a:rPr lang="ru-RU" dirty="0"/>
              <a:t> областей, </a:t>
            </a:r>
            <a:r>
              <a:rPr lang="ru-RU" dirty="0" err="1"/>
              <a:t>передусім</a:t>
            </a:r>
            <a:r>
              <a:rPr lang="ru-RU" dirty="0"/>
              <a:t> </a:t>
            </a:r>
            <a:r>
              <a:rPr lang="ru-RU" dirty="0" err="1"/>
              <a:t>Херсонської</a:t>
            </a:r>
            <a:r>
              <a:rPr lang="ru-RU" dirty="0"/>
              <a:t> та </a:t>
            </a:r>
            <a:r>
              <a:rPr lang="ru-RU" dirty="0" err="1"/>
              <a:t>Миколаївської</a:t>
            </a:r>
            <a:r>
              <a:rPr lang="ru-RU" dirty="0"/>
              <a:t> (</a:t>
            </a:r>
            <a:r>
              <a:rPr lang="ru-RU" dirty="0" err="1"/>
              <a:t>їхнє</a:t>
            </a:r>
            <a:r>
              <a:rPr lang="ru-RU" dirty="0"/>
              <a:t> </a:t>
            </a:r>
            <a:r>
              <a:rPr lang="ru-RU" dirty="0" err="1"/>
              <a:t>заселення</a:t>
            </a:r>
            <a:r>
              <a:rPr lang="ru-RU" dirty="0"/>
              <a:t>, </a:t>
            </a:r>
            <a:r>
              <a:rPr lang="ru-RU" dirty="0" err="1"/>
              <a:t>освоєння</a:t>
            </a:r>
            <a:r>
              <a:rPr lang="ru-RU" dirty="0"/>
              <a:t>, а </a:t>
            </a:r>
            <a:r>
              <a:rPr lang="ru-RU" dirty="0" err="1"/>
              <a:t>згодом</a:t>
            </a:r>
            <a:r>
              <a:rPr lang="ru-RU" dirty="0"/>
              <a:t> </a:t>
            </a:r>
            <a:r>
              <a:rPr lang="ru-RU" dirty="0" err="1"/>
              <a:t>розвиток</a:t>
            </a:r>
            <a:r>
              <a:rPr lang="ru-RU" dirty="0"/>
              <a:t> </a:t>
            </a:r>
            <a:r>
              <a:rPr lang="ru-RU" dirty="0" err="1"/>
              <a:t>господарства</a:t>
            </a:r>
            <a:r>
              <a:rPr lang="ru-RU" dirty="0"/>
              <a:t> </a:t>
            </a:r>
            <a:r>
              <a:rPr lang="ru-RU" dirty="0" err="1"/>
              <a:t>стримувалися</a:t>
            </a:r>
            <a:r>
              <a:rPr lang="ru-RU" dirty="0"/>
              <a:t> браком </a:t>
            </a:r>
            <a:r>
              <a:rPr lang="ru-RU" dirty="0" err="1"/>
              <a:t>водних</a:t>
            </a:r>
            <a:r>
              <a:rPr lang="ru-RU" dirty="0"/>
              <a:t> </a:t>
            </a:r>
            <a:r>
              <a:rPr lang="ru-RU" dirty="0" err="1"/>
              <a:t>ресурсів</a:t>
            </a:r>
            <a:r>
              <a:rPr lang="ru-RU" dirty="0"/>
              <a:t>).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242" name="Picture 2" descr="Найкращі гори у світі: 50 цікавих фактів про Карпати | Новини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802" y="3674639"/>
            <a:ext cx="4449083" cy="2767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Чернігівщина аграрна: шість стовпів рослинництва – ЧЕline |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6707" y="3704479"/>
            <a:ext cx="4289802" cy="2681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99867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35754" y="788436"/>
            <a:ext cx="10058400" cy="4050792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/>
              <a:t>Для </a:t>
            </a:r>
            <a:r>
              <a:rPr lang="ru-RU" dirty="0" err="1"/>
              <a:t>України</a:t>
            </a:r>
            <a:r>
              <a:rPr lang="ru-RU" dirty="0"/>
              <a:t> </a:t>
            </a:r>
            <a:r>
              <a:rPr lang="ru-RU" dirty="0" err="1"/>
              <a:t>характерний</a:t>
            </a:r>
            <a:r>
              <a:rPr lang="ru-RU" dirty="0"/>
              <a:t> </a:t>
            </a:r>
            <a:r>
              <a:rPr lang="ru-RU" dirty="0" err="1"/>
              <a:t>високий</a:t>
            </a:r>
            <a:r>
              <a:rPr lang="ru-RU" dirty="0"/>
              <a:t> </a:t>
            </a:r>
            <a:r>
              <a:rPr lang="ru-RU" dirty="0" err="1"/>
              <a:t>показник</a:t>
            </a:r>
            <a:r>
              <a:rPr lang="ru-RU" dirty="0"/>
              <a:t> </a:t>
            </a:r>
            <a:r>
              <a:rPr lang="ru-RU" dirty="0" err="1"/>
              <a:t>густоти</a:t>
            </a:r>
            <a:r>
              <a:rPr lang="ru-RU" dirty="0"/>
              <a:t> </a:t>
            </a:r>
            <a:r>
              <a:rPr lang="ru-RU" dirty="0" err="1"/>
              <a:t>сільського</a:t>
            </a:r>
            <a:r>
              <a:rPr lang="ru-RU" dirty="0"/>
              <a:t> </a:t>
            </a:r>
            <a:r>
              <a:rPr lang="ru-RU" dirty="0" err="1"/>
              <a:t>населення</a:t>
            </a:r>
            <a:r>
              <a:rPr lang="ru-RU" dirty="0"/>
              <a:t> в </a:t>
            </a:r>
            <a:r>
              <a:rPr lang="ru-RU" dirty="0" err="1"/>
              <a:t>західній</a:t>
            </a:r>
            <a:r>
              <a:rPr lang="ru-RU" dirty="0"/>
              <a:t> </a:t>
            </a:r>
            <a:r>
              <a:rPr lang="ru-RU" dirty="0" err="1"/>
              <a:t>частині</a:t>
            </a:r>
            <a:r>
              <a:rPr lang="ru-RU" dirty="0"/>
              <a:t>, особливо в </a:t>
            </a:r>
            <a:r>
              <a:rPr lang="ru-RU" dirty="0" err="1"/>
              <a:t>Чернівецькій</a:t>
            </a:r>
            <a:r>
              <a:rPr lang="ru-RU" dirty="0"/>
              <a:t>, </a:t>
            </a:r>
            <a:r>
              <a:rPr lang="ru-RU" dirty="0" err="1"/>
              <a:t>Івано-Франківській</a:t>
            </a:r>
            <a:r>
              <a:rPr lang="ru-RU" dirty="0"/>
              <a:t>, </a:t>
            </a:r>
            <a:r>
              <a:rPr lang="ru-RU" dirty="0" err="1"/>
              <a:t>Закарпатській</a:t>
            </a:r>
            <a:r>
              <a:rPr lang="ru-RU" dirty="0"/>
              <a:t> та </a:t>
            </a:r>
            <a:r>
              <a:rPr lang="ru-RU" dirty="0" err="1"/>
              <a:t>Тернопільській</a:t>
            </a:r>
            <a:r>
              <a:rPr lang="ru-RU" dirty="0"/>
              <a:t> областях. </a:t>
            </a:r>
            <a:endParaRPr lang="ru-RU" dirty="0" smtClean="0"/>
          </a:p>
          <a:p>
            <a:pPr marL="0" indent="0" algn="ctr">
              <a:buNone/>
            </a:pPr>
            <a:r>
              <a:rPr lang="ru-RU" dirty="0" err="1" smtClean="0"/>
              <a:t>Це</a:t>
            </a:r>
            <a:r>
              <a:rPr lang="ru-RU" dirty="0" smtClean="0"/>
              <a:t> </a:t>
            </a:r>
            <a:r>
              <a:rPr lang="ru-RU" dirty="0" err="1"/>
              <a:t>вказує</a:t>
            </a:r>
            <a:r>
              <a:rPr lang="ru-RU" dirty="0"/>
              <a:t> на </a:t>
            </a:r>
            <a:r>
              <a:rPr lang="ru-RU" dirty="0" err="1"/>
              <a:t>давні</a:t>
            </a:r>
            <a:r>
              <a:rPr lang="ru-RU" dirty="0"/>
              <a:t> </a:t>
            </a:r>
            <a:r>
              <a:rPr lang="ru-RU" dirty="0" err="1"/>
              <a:t>традиції</a:t>
            </a:r>
            <a:r>
              <a:rPr lang="ru-RU" dirty="0"/>
              <a:t> </a:t>
            </a:r>
            <a:r>
              <a:rPr lang="ru-RU" dirty="0" err="1"/>
              <a:t>землеробської</a:t>
            </a:r>
            <a:r>
              <a:rPr lang="ru-RU" dirty="0"/>
              <a:t> </a:t>
            </a:r>
            <a:r>
              <a:rPr lang="ru-RU" dirty="0" err="1"/>
              <a:t>праці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склалися</a:t>
            </a:r>
            <a:r>
              <a:rPr lang="ru-RU" dirty="0"/>
              <a:t> на </a:t>
            </a:r>
            <a:r>
              <a:rPr lang="ru-RU" dirty="0" err="1"/>
              <a:t>території</a:t>
            </a:r>
            <a:r>
              <a:rPr lang="ru-RU" dirty="0"/>
              <a:t> </a:t>
            </a:r>
            <a:r>
              <a:rPr lang="ru-RU" dirty="0" err="1"/>
              <a:t>нашої</a:t>
            </a:r>
            <a:r>
              <a:rPr lang="ru-RU" dirty="0"/>
              <a:t> </a:t>
            </a:r>
            <a:r>
              <a:rPr lang="ru-RU" dirty="0" err="1"/>
              <a:t>Батьківщини</a:t>
            </a:r>
            <a:r>
              <a:rPr lang="ru-RU" dirty="0"/>
              <a:t>.</a:t>
            </a:r>
          </a:p>
          <a:p>
            <a:pPr algn="ctr"/>
            <a:endParaRPr lang="en-US" dirty="0"/>
          </a:p>
        </p:txBody>
      </p:sp>
      <p:pic>
        <p:nvPicPr>
          <p:cNvPr id="17410" name="Picture 2" descr="18) Как живут села Западной Украины. Минай: uzh_city — LiveJourn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2" y="2931258"/>
            <a:ext cx="5788025" cy="3490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2" name="Picture 4" descr="Бюджети розвитку села зросли в 15-17 разів, — Порошенко — АГРОПОЛІТ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7260" y="2931258"/>
            <a:ext cx="5288151" cy="3490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69346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7429" y="168946"/>
            <a:ext cx="10605734" cy="1609344"/>
          </a:xfrm>
        </p:spPr>
        <p:txBody>
          <a:bodyPr/>
          <a:lstStyle/>
          <a:p>
            <a:pPr algn="ctr"/>
            <a:r>
              <a:rPr lang="uk-UA" dirty="0"/>
              <a:t>Міське і сільське </a:t>
            </a:r>
            <a:r>
              <a:rPr lang="uk-UA" dirty="0" smtClean="0"/>
              <a:t>населення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71096" y="1778289"/>
            <a:ext cx="10058400" cy="2227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 err="1"/>
              <a:t>Із</a:t>
            </a:r>
            <a:r>
              <a:rPr lang="ru-RU" dirty="0"/>
              <a:t> 1924 р. </a:t>
            </a:r>
            <a:r>
              <a:rPr lang="ru-RU" dirty="0" err="1"/>
              <a:t>містами</a:t>
            </a:r>
            <a:r>
              <a:rPr lang="ru-RU" dirty="0"/>
              <a:t> в </a:t>
            </a:r>
            <a:r>
              <a:rPr lang="ru-RU" dirty="0" err="1"/>
              <a:t>Україні</a:t>
            </a:r>
            <a:r>
              <a:rPr lang="ru-RU" dirty="0"/>
              <a:t> стали </a:t>
            </a:r>
            <a:r>
              <a:rPr lang="ru-RU" dirty="0" err="1"/>
              <a:t>називати</a:t>
            </a:r>
            <a:r>
              <a:rPr lang="ru-RU" dirty="0"/>
              <a:t> </a:t>
            </a:r>
            <a:r>
              <a:rPr lang="ru-RU" dirty="0" err="1"/>
              <a:t>населені</a:t>
            </a:r>
            <a:r>
              <a:rPr lang="ru-RU" dirty="0"/>
              <a:t> </a:t>
            </a:r>
            <a:r>
              <a:rPr lang="ru-RU" dirty="0" err="1"/>
              <a:t>пункти</a:t>
            </a:r>
            <a:r>
              <a:rPr lang="ru-RU" dirty="0"/>
              <a:t> з </a:t>
            </a:r>
            <a:r>
              <a:rPr lang="ru-RU" dirty="0" err="1"/>
              <a:t>населенням</a:t>
            </a:r>
            <a:r>
              <a:rPr lang="ru-RU" dirty="0"/>
              <a:t> </a:t>
            </a:r>
            <a:r>
              <a:rPr lang="ru-RU" dirty="0" smtClean="0"/>
              <a:t>10 </a:t>
            </a:r>
            <a:r>
              <a:rPr lang="ru-RU" dirty="0"/>
              <a:t>тис. </a:t>
            </a:r>
            <a:r>
              <a:rPr lang="ru-RU" dirty="0" err="1"/>
              <a:t>осіб</a:t>
            </a:r>
            <a:r>
              <a:rPr lang="ru-RU" dirty="0"/>
              <a:t> і </a:t>
            </a:r>
            <a:r>
              <a:rPr lang="ru-RU" dirty="0" err="1"/>
              <a:t>більше</a:t>
            </a:r>
            <a:r>
              <a:rPr lang="ru-RU" dirty="0"/>
              <a:t>, а селищами </a:t>
            </a:r>
            <a:r>
              <a:rPr lang="ru-RU" dirty="0" err="1"/>
              <a:t>міського</a:t>
            </a:r>
            <a:r>
              <a:rPr lang="ru-RU" dirty="0"/>
              <a:t> типу — </a:t>
            </a:r>
            <a:r>
              <a:rPr lang="ru-RU" dirty="0" err="1"/>
              <a:t>із</a:t>
            </a:r>
            <a:r>
              <a:rPr lang="ru-RU" b="1" i="1" u="sng" dirty="0"/>
              <a:t> </a:t>
            </a:r>
            <a:r>
              <a:rPr lang="ru-RU" dirty="0" err="1"/>
              <a:t>населенням</a:t>
            </a:r>
            <a:r>
              <a:rPr lang="ru-RU" dirty="0"/>
              <a:t> не </a:t>
            </a:r>
            <a:r>
              <a:rPr lang="ru-RU" dirty="0" err="1" smtClean="0"/>
              <a:t>менше</a:t>
            </a:r>
            <a:r>
              <a:rPr lang="uk-UA" dirty="0"/>
              <a:t> </a:t>
            </a:r>
            <a:r>
              <a:rPr lang="ru-RU" dirty="0" smtClean="0"/>
              <a:t>3 </a:t>
            </a:r>
            <a:r>
              <a:rPr lang="ru-RU" dirty="0"/>
              <a:t>тис. </a:t>
            </a:r>
            <a:r>
              <a:rPr lang="ru-RU" dirty="0" err="1"/>
              <a:t>жителів</a:t>
            </a:r>
            <a:r>
              <a:rPr lang="ru-RU" dirty="0"/>
              <a:t> (за </a:t>
            </a:r>
            <a:r>
              <a:rPr lang="ru-RU" dirty="0" err="1"/>
              <a:t>умови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більшість</a:t>
            </a:r>
            <a:r>
              <a:rPr lang="ru-RU" dirty="0"/>
              <a:t> </a:t>
            </a:r>
            <a:r>
              <a:rPr lang="ru-RU" dirty="0" err="1"/>
              <a:t>населення</a:t>
            </a:r>
            <a:r>
              <a:rPr lang="ru-RU" dirty="0"/>
              <a:t> не </a:t>
            </a:r>
            <a:r>
              <a:rPr lang="ru-RU" dirty="0" err="1"/>
              <a:t>зайнята</a:t>
            </a:r>
            <a:r>
              <a:rPr lang="ru-RU" dirty="0"/>
              <a:t> в </a:t>
            </a:r>
            <a:r>
              <a:rPr lang="ru-RU" dirty="0" err="1"/>
              <a:t>сільському</a:t>
            </a:r>
            <a:r>
              <a:rPr lang="ru-RU" dirty="0"/>
              <a:t> </a:t>
            </a:r>
            <a:r>
              <a:rPr lang="ru-RU" dirty="0" err="1"/>
              <a:t>господарстві</a:t>
            </a:r>
            <a:r>
              <a:rPr lang="ru-RU" dirty="0"/>
              <a:t>). </a:t>
            </a:r>
            <a:endParaRPr lang="ru-RU" dirty="0" smtClean="0"/>
          </a:p>
          <a:p>
            <a:pPr marL="0" indent="0" algn="ctr">
              <a:buNone/>
            </a:pPr>
            <a:r>
              <a:rPr lang="ru-RU" dirty="0" err="1" smtClean="0"/>
              <a:t>Такі</a:t>
            </a:r>
            <a:r>
              <a:rPr lang="ru-RU" dirty="0" smtClean="0"/>
              <a:t> </a:t>
            </a:r>
            <a:r>
              <a:rPr lang="ru-RU" dirty="0" err="1"/>
              <a:t>критерії</a:t>
            </a:r>
            <a:r>
              <a:rPr lang="ru-RU" dirty="0"/>
              <a:t> </a:t>
            </a:r>
            <a:r>
              <a:rPr lang="ru-RU" dirty="0" err="1"/>
              <a:t>виділення</a:t>
            </a:r>
            <a:r>
              <a:rPr lang="ru-RU" dirty="0"/>
              <a:t> </a:t>
            </a:r>
            <a:r>
              <a:rPr lang="ru-RU" dirty="0" err="1"/>
              <a:t>міст</a:t>
            </a:r>
            <a:r>
              <a:rPr lang="ru-RU" dirty="0"/>
              <a:t> і селищ </a:t>
            </a:r>
            <a:r>
              <a:rPr lang="ru-RU" dirty="0" err="1"/>
              <a:t>міського</a:t>
            </a:r>
            <a:r>
              <a:rPr lang="ru-RU" dirty="0"/>
              <a:t> типу </a:t>
            </a:r>
            <a:r>
              <a:rPr lang="ru-RU" dirty="0" err="1"/>
              <a:t>збереглися</a:t>
            </a:r>
            <a:r>
              <a:rPr lang="ru-RU" dirty="0"/>
              <a:t> в </a:t>
            </a:r>
            <a:r>
              <a:rPr lang="ru-RU" dirty="0" err="1"/>
              <a:t>Україні</a:t>
            </a:r>
            <a:r>
              <a:rPr lang="ru-RU" dirty="0"/>
              <a:t> й </a:t>
            </a:r>
            <a:r>
              <a:rPr lang="ru-RU" dirty="0" err="1"/>
              <a:t>донині</a:t>
            </a:r>
            <a:r>
              <a:rPr lang="ru-RU" dirty="0"/>
              <a:t>.</a:t>
            </a:r>
            <a:endParaRPr lang="en-US" dirty="0"/>
          </a:p>
          <a:p>
            <a:pPr marL="0" indent="0" algn="ctr">
              <a:buNone/>
            </a:pPr>
            <a:r>
              <a:rPr lang="uk-UA" i="1" u="sng" dirty="0"/>
              <a:t>Місто</a:t>
            </a:r>
            <a:r>
              <a:rPr lang="uk-UA" i="1" dirty="0"/>
              <a:t> — населений пункт, кількість населення якого складає не менш 10 тис. осіб і більша частина (не менш 80%) зайнята не в сільському господарстві</a:t>
            </a:r>
            <a:r>
              <a:rPr lang="uk-UA" dirty="0"/>
              <a:t>.</a:t>
            </a:r>
            <a:endParaRPr lang="en-US" dirty="0"/>
          </a:p>
          <a:p>
            <a:pPr algn="ctr"/>
            <a:endParaRPr lang="en-US" dirty="0"/>
          </a:p>
        </p:txBody>
      </p:sp>
      <p:pic>
        <p:nvPicPr>
          <p:cNvPr id="16386" name="Picture 2" descr="Про Берестечко... і не тільки | Газета «День» мобільна версі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7429" y="3969907"/>
            <a:ext cx="4209597" cy="2584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 descr="Сегодня Херсон празднует День города: в центре движение транспорта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0433" y="4005942"/>
            <a:ext cx="4459968" cy="2548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40971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80733" y="619179"/>
            <a:ext cx="10058400" cy="4050792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err="1" smtClean="0"/>
              <a:t>П’ять</a:t>
            </a:r>
            <a:r>
              <a:rPr lang="ru-RU" dirty="0" smtClean="0"/>
              <a:t> </a:t>
            </a:r>
            <a:r>
              <a:rPr lang="ru-RU" dirty="0" err="1"/>
              <a:t>міст</a:t>
            </a:r>
            <a:r>
              <a:rPr lang="ru-RU" dirty="0"/>
              <a:t> на </a:t>
            </a:r>
            <a:r>
              <a:rPr lang="ru-RU" dirty="0" err="1"/>
              <a:t>заході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 </a:t>
            </a:r>
            <a:r>
              <a:rPr lang="ru-RU" dirty="0" err="1"/>
              <a:t>набули</a:t>
            </a:r>
            <a:r>
              <a:rPr lang="ru-RU" dirty="0"/>
              <a:t> </a:t>
            </a:r>
            <a:r>
              <a:rPr lang="ru-RU" dirty="0" err="1"/>
              <a:t>цей</a:t>
            </a:r>
            <a:r>
              <a:rPr lang="ru-RU" dirty="0"/>
              <a:t> статус </a:t>
            </a:r>
            <a:r>
              <a:rPr lang="ru-RU" dirty="0" err="1"/>
              <a:t>історично</a:t>
            </a:r>
            <a:r>
              <a:rPr lang="ru-RU" dirty="0"/>
              <a:t> й </a:t>
            </a:r>
            <a:r>
              <a:rPr lang="ru-RU" dirty="0" err="1"/>
              <a:t>зберігають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, </a:t>
            </a:r>
            <a:r>
              <a:rPr lang="ru-RU" dirty="0" err="1"/>
              <a:t>незважаючи</a:t>
            </a:r>
            <a:r>
              <a:rPr lang="ru-RU" dirty="0"/>
              <a:t> на те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кількість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населення</a:t>
            </a:r>
            <a:r>
              <a:rPr lang="ru-RU" dirty="0"/>
              <a:t> </a:t>
            </a:r>
            <a:r>
              <a:rPr lang="ru-RU" dirty="0" err="1" smtClean="0"/>
              <a:t>менше</a:t>
            </a:r>
            <a:r>
              <a:rPr lang="uk-UA" dirty="0"/>
              <a:t> </a:t>
            </a:r>
            <a:r>
              <a:rPr lang="ru-RU" dirty="0" smtClean="0"/>
              <a:t>2,5 </a:t>
            </a:r>
            <a:r>
              <a:rPr lang="ru-RU" dirty="0"/>
              <a:t>тис. </a:t>
            </a:r>
            <a:r>
              <a:rPr lang="ru-RU" dirty="0" err="1"/>
              <a:t>жителів</a:t>
            </a:r>
            <a:r>
              <a:rPr lang="ru-RU" dirty="0"/>
              <a:t>. </a:t>
            </a:r>
            <a:endParaRPr lang="ru-RU" dirty="0" smtClean="0"/>
          </a:p>
          <a:p>
            <a:pPr marL="0" indent="0" algn="ctr">
              <a:buNone/>
            </a:pPr>
            <a:r>
              <a:rPr lang="ru-RU" dirty="0" err="1" smtClean="0"/>
              <a:t>Найменшими</a:t>
            </a:r>
            <a:r>
              <a:rPr lang="ru-RU" dirty="0" smtClean="0"/>
              <a:t> </a:t>
            </a:r>
            <a:r>
              <a:rPr lang="ru-RU" dirty="0" err="1"/>
              <a:t>містами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 є </a:t>
            </a:r>
            <a:r>
              <a:rPr lang="ru-RU" dirty="0" err="1"/>
              <a:t>Угнів</a:t>
            </a:r>
            <a:r>
              <a:rPr lang="ru-RU" dirty="0"/>
              <a:t> </a:t>
            </a:r>
            <a:r>
              <a:rPr lang="ru-RU" dirty="0" err="1"/>
              <a:t>Львівської</a:t>
            </a:r>
            <a:r>
              <a:rPr lang="ru-RU" dirty="0"/>
              <a:t> </a:t>
            </a:r>
            <a:r>
              <a:rPr lang="ru-RU" dirty="0" err="1"/>
              <a:t>області</a:t>
            </a:r>
            <a:r>
              <a:rPr lang="ru-RU" dirty="0"/>
              <a:t> (</a:t>
            </a:r>
            <a:r>
              <a:rPr lang="ru-RU" dirty="0" err="1"/>
              <a:t>налічує</a:t>
            </a:r>
            <a:r>
              <a:rPr lang="ru-RU" dirty="0"/>
              <a:t> </a:t>
            </a:r>
            <a:r>
              <a:rPr lang="ru-RU" dirty="0" err="1"/>
              <a:t>менше</a:t>
            </a:r>
            <a:r>
              <a:rPr lang="ru-RU" dirty="0"/>
              <a:t> 1 тис. </a:t>
            </a:r>
            <a:r>
              <a:rPr lang="ru-RU" dirty="0" err="1"/>
              <a:t>жителів</a:t>
            </a:r>
            <a:r>
              <a:rPr lang="ru-RU" dirty="0"/>
              <a:t>), Берестечко </a:t>
            </a:r>
            <a:r>
              <a:rPr lang="ru-RU" dirty="0" err="1"/>
              <a:t>Волинської</a:t>
            </a:r>
            <a:r>
              <a:rPr lang="ru-RU" dirty="0"/>
              <a:t> </a:t>
            </a:r>
            <a:r>
              <a:rPr lang="ru-RU" dirty="0" err="1"/>
              <a:t>області</a:t>
            </a:r>
            <a:r>
              <a:rPr lang="ru-RU" dirty="0"/>
              <a:t> (1,7 тис. </a:t>
            </a:r>
            <a:r>
              <a:rPr lang="ru-RU" dirty="0" err="1"/>
              <a:t>жителів</a:t>
            </a:r>
            <a:r>
              <a:rPr lang="ru-RU" dirty="0"/>
              <a:t>), Герца </a:t>
            </a:r>
            <a:r>
              <a:rPr lang="ru-RU" dirty="0" err="1"/>
              <a:t>Чернівецької</a:t>
            </a:r>
            <a:r>
              <a:rPr lang="ru-RU" dirty="0"/>
              <a:t> </a:t>
            </a:r>
            <a:r>
              <a:rPr lang="ru-RU" dirty="0" err="1"/>
              <a:t>області</a:t>
            </a:r>
            <a:r>
              <a:rPr lang="ru-RU" dirty="0"/>
              <a:t> (2,1 тис. </a:t>
            </a:r>
            <a:r>
              <a:rPr lang="ru-RU" dirty="0" err="1"/>
              <a:t>жителів</a:t>
            </a:r>
            <a:r>
              <a:rPr lang="ru-RU" dirty="0"/>
              <a:t>). </a:t>
            </a:r>
            <a:endParaRPr lang="ru-RU" dirty="0" smtClean="0"/>
          </a:p>
          <a:p>
            <a:pPr marL="0" indent="0" algn="ctr">
              <a:buNone/>
            </a:pPr>
            <a:r>
              <a:rPr lang="ru-RU" dirty="0" err="1" smtClean="0"/>
              <a:t>Узагалі</a:t>
            </a:r>
            <a:r>
              <a:rPr lang="ru-RU" dirty="0" smtClean="0"/>
              <a:t> </a:t>
            </a:r>
            <a:r>
              <a:rPr lang="ru-RU" dirty="0"/>
              <a:t>в </a:t>
            </a:r>
            <a:r>
              <a:rPr lang="ru-RU" dirty="0" err="1"/>
              <a:t>Україні</a:t>
            </a:r>
            <a:r>
              <a:rPr lang="ru-RU" dirty="0"/>
              <a:t> на 2015 р. </a:t>
            </a:r>
            <a:r>
              <a:rPr lang="ru-RU" dirty="0" err="1"/>
              <a:t>налічується</a:t>
            </a:r>
            <a:r>
              <a:rPr lang="ru-RU" dirty="0"/>
              <a:t> 102 </a:t>
            </a:r>
            <a:r>
              <a:rPr lang="ru-RU" dirty="0" err="1"/>
              <a:t>міста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мають</a:t>
            </a:r>
            <a:r>
              <a:rPr lang="ru-RU" dirty="0"/>
              <a:t> </a:t>
            </a:r>
            <a:r>
              <a:rPr lang="ru-RU" dirty="0" err="1"/>
              <a:t>населення</a:t>
            </a:r>
            <a:r>
              <a:rPr lang="ru-RU" dirty="0"/>
              <a:t> </a:t>
            </a:r>
            <a:r>
              <a:rPr lang="ru-RU" dirty="0" err="1"/>
              <a:t>менше</a:t>
            </a:r>
            <a:r>
              <a:rPr lang="ru-RU" dirty="0"/>
              <a:t> 10 тис. </a:t>
            </a:r>
            <a:r>
              <a:rPr lang="ru-RU" dirty="0" err="1"/>
              <a:t>жителів</a:t>
            </a:r>
            <a:r>
              <a:rPr lang="ru-RU" dirty="0"/>
              <a:t>. </a:t>
            </a:r>
            <a:endParaRPr lang="ru-RU" dirty="0" smtClean="0"/>
          </a:p>
          <a:p>
            <a:pPr marL="0" indent="0" algn="ctr">
              <a:buNone/>
            </a:pPr>
            <a:r>
              <a:rPr lang="ru-RU" dirty="0" smtClean="0"/>
              <a:t>У </a:t>
            </a:r>
            <a:r>
              <a:rPr lang="ru-RU" dirty="0" err="1"/>
              <a:t>більшості</a:t>
            </a:r>
            <a:r>
              <a:rPr lang="ru-RU" dirty="0"/>
              <a:t> з них у </a:t>
            </a:r>
            <a:r>
              <a:rPr lang="ru-RU" dirty="0" err="1"/>
              <a:t>радянські</a:t>
            </a:r>
            <a:r>
              <a:rPr lang="ru-RU" dirty="0"/>
              <a:t> </a:t>
            </a:r>
            <a:r>
              <a:rPr lang="ru-RU" dirty="0" err="1"/>
              <a:t>часи</a:t>
            </a:r>
            <a:r>
              <a:rPr lang="ru-RU" dirty="0"/>
              <a:t> </a:t>
            </a:r>
            <a:r>
              <a:rPr lang="ru-RU" dirty="0" err="1"/>
              <a:t>населення</a:t>
            </a:r>
            <a:r>
              <a:rPr lang="ru-RU" dirty="0"/>
              <a:t> </a:t>
            </a:r>
            <a:r>
              <a:rPr lang="ru-RU" dirty="0" err="1"/>
              <a:t>досягло</a:t>
            </a:r>
            <a:r>
              <a:rPr lang="ru-RU" dirty="0"/>
              <a:t> 10 тис. </a:t>
            </a:r>
            <a:r>
              <a:rPr lang="ru-RU" dirty="0" err="1"/>
              <a:t>жителів</a:t>
            </a:r>
            <a:r>
              <a:rPr lang="ru-RU" dirty="0"/>
              <a:t> (і вони </a:t>
            </a:r>
            <a:r>
              <a:rPr lang="ru-RU" dirty="0" err="1"/>
              <a:t>отримали</a:t>
            </a:r>
            <a:r>
              <a:rPr lang="ru-RU" dirty="0"/>
              <a:t> статус </a:t>
            </a:r>
            <a:r>
              <a:rPr lang="ru-RU" dirty="0" err="1"/>
              <a:t>міста</a:t>
            </a:r>
            <a:r>
              <a:rPr lang="ru-RU" dirty="0" smtClean="0"/>
              <a:t>).</a:t>
            </a:r>
            <a:endParaRPr lang="en-US" dirty="0"/>
          </a:p>
          <a:p>
            <a:pPr algn="ctr"/>
            <a:endParaRPr lang="en-US" dirty="0"/>
          </a:p>
        </p:txBody>
      </p:sp>
      <p:pic>
        <p:nvPicPr>
          <p:cNvPr id="15362" name="Picture 2" descr="Україна вражає&quot;: Угнів - найменше місто України - YouTube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78" r="11633"/>
          <a:stretch/>
        </p:blipFill>
        <p:spPr bwMode="auto">
          <a:xfrm>
            <a:off x="1850572" y="3997778"/>
            <a:ext cx="3273352" cy="2373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Найменше місто України. Угнів. Львівщин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199" y="3951514"/>
            <a:ext cx="3624494" cy="2419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79285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11362" y="762000"/>
            <a:ext cx="10058400" cy="5921829"/>
          </a:xfrm>
        </p:spPr>
        <p:txBody>
          <a:bodyPr>
            <a:normAutofit/>
          </a:bodyPr>
          <a:lstStyle/>
          <a:p>
            <a:pPr marL="457200" lvl="0" indent="-457200">
              <a:buAutoNum type="arabicPeriod"/>
            </a:pPr>
            <a:r>
              <a:rPr lang="uk-UA" dirty="0" smtClean="0"/>
              <a:t>В </a:t>
            </a:r>
            <a:r>
              <a:rPr lang="uk-UA" dirty="0"/>
              <a:t>Україні є </a:t>
            </a:r>
            <a:r>
              <a:rPr lang="uk-UA" b="1" dirty="0" smtClean="0"/>
              <a:t>міста-мільйонери</a:t>
            </a:r>
            <a:r>
              <a:rPr lang="uk-UA" dirty="0" smtClean="0"/>
              <a:t> </a:t>
            </a:r>
            <a:r>
              <a:rPr lang="uk-UA" dirty="0"/>
              <a:t>за статистичними даними їх три </a:t>
            </a:r>
            <a:r>
              <a:rPr lang="uk-UA" dirty="0" smtClean="0"/>
              <a:t>Київ </a:t>
            </a:r>
            <a:r>
              <a:rPr lang="uk-UA" dirty="0"/>
              <a:t>(2,9 млн), Харків (1,45 млн), Одеса (1,02 млн</a:t>
            </a:r>
            <a:r>
              <a:rPr lang="uk-UA" dirty="0" smtClean="0"/>
              <a:t>).</a:t>
            </a:r>
            <a:endParaRPr lang="uk-UA" dirty="0"/>
          </a:p>
          <a:p>
            <a:pPr marL="457200" lvl="0" indent="-457200">
              <a:buAutoNum type="arabicPeriod"/>
            </a:pPr>
            <a:r>
              <a:rPr lang="uk-UA" b="1" dirty="0" smtClean="0"/>
              <a:t>Дуже </a:t>
            </a:r>
            <a:r>
              <a:rPr lang="uk-UA" b="1" dirty="0"/>
              <a:t>великі міста</a:t>
            </a:r>
            <a:r>
              <a:rPr lang="uk-UA" dirty="0"/>
              <a:t> (500 тис. — 1 млн жителів) Дніпро (993 тис.), Донецьк (950 тис.), Запоріжжя (766 тис.), Львів (729 тис.), Кривий Ріг (646 тис</a:t>
            </a:r>
            <a:r>
              <a:rPr lang="uk-UA" dirty="0" smtClean="0"/>
              <a:t>.).</a:t>
            </a:r>
          </a:p>
          <a:p>
            <a:pPr marL="457200" lvl="0" indent="-457200">
              <a:buAutoNum type="arabicPeriod"/>
            </a:pPr>
            <a:r>
              <a:rPr lang="ru-RU" b="1" dirty="0" err="1" smtClean="0"/>
              <a:t>Середні</a:t>
            </a:r>
            <a:r>
              <a:rPr lang="ru-RU" b="1" dirty="0" smtClean="0"/>
              <a:t> </a:t>
            </a:r>
            <a:r>
              <a:rPr lang="ru-RU" b="1" dirty="0" err="1"/>
              <a:t>міста</a:t>
            </a:r>
            <a:r>
              <a:rPr lang="ru-RU" dirty="0"/>
              <a:t> (50—100 тис. </a:t>
            </a:r>
            <a:r>
              <a:rPr lang="ru-RU" dirty="0" err="1"/>
              <a:t>жителів</a:t>
            </a:r>
            <a:r>
              <a:rPr lang="ru-RU" dirty="0"/>
              <a:t>)  </a:t>
            </a:r>
            <a:r>
              <a:rPr lang="ru-RU" dirty="0" err="1"/>
              <a:t>Бровари</a:t>
            </a:r>
            <a:r>
              <a:rPr lang="ru-RU" dirty="0"/>
              <a:t> (99 тис</a:t>
            </a:r>
            <a:r>
              <a:rPr lang="ru-RU" dirty="0" smtClean="0"/>
              <a:t>.),</a:t>
            </a:r>
            <a:r>
              <a:rPr lang="uk-UA" dirty="0"/>
              <a:t> </a:t>
            </a:r>
            <a:r>
              <a:rPr lang="ru-RU" dirty="0" smtClean="0"/>
              <a:t>Умань </a:t>
            </a:r>
            <a:r>
              <a:rPr lang="ru-RU" dirty="0"/>
              <a:t>(87тис.), Мукачеве (85 </a:t>
            </a:r>
            <a:r>
              <a:rPr lang="ru-RU" dirty="0" smtClean="0"/>
              <a:t>тис.).</a:t>
            </a:r>
          </a:p>
          <a:p>
            <a:pPr marL="457200" lvl="0" indent="-457200">
              <a:buAutoNum type="arabicPeriod"/>
            </a:pPr>
            <a:r>
              <a:rPr lang="ru-RU" b="1" dirty="0" err="1" smtClean="0"/>
              <a:t>Малі</a:t>
            </a:r>
            <a:r>
              <a:rPr lang="ru-RU" b="1" dirty="0" smtClean="0"/>
              <a:t> </a:t>
            </a:r>
            <a:r>
              <a:rPr lang="ru-RU" b="1" dirty="0" err="1"/>
              <a:t>міста</a:t>
            </a:r>
            <a:r>
              <a:rPr lang="ru-RU" b="1" dirty="0"/>
              <a:t>, у тому </a:t>
            </a:r>
            <a:r>
              <a:rPr lang="ru-RU" b="1" dirty="0" err="1"/>
              <a:t>числі</a:t>
            </a:r>
            <a:r>
              <a:rPr lang="ru-RU" b="1" dirty="0"/>
              <a:t>:</a:t>
            </a:r>
            <a:r>
              <a:rPr lang="ru-RU" dirty="0"/>
              <a:t> </a:t>
            </a:r>
            <a:r>
              <a:rPr lang="ru-RU" dirty="0" err="1" smtClean="0"/>
              <a:t>Охтирка</a:t>
            </a:r>
            <a:r>
              <a:rPr lang="ru-RU" dirty="0" smtClean="0"/>
              <a:t> </a:t>
            </a:r>
            <a:r>
              <a:rPr lang="ru-RU" dirty="0"/>
              <a:t>(49 тис.), </a:t>
            </a:r>
            <a:r>
              <a:rPr lang="ru-RU" dirty="0" err="1"/>
              <a:t>Марганець</a:t>
            </a:r>
            <a:r>
              <a:rPr lang="ru-RU" dirty="0"/>
              <a:t> (48 тис.), </a:t>
            </a:r>
            <a:r>
              <a:rPr lang="ru-RU" dirty="0" err="1"/>
              <a:t>Трускавець</a:t>
            </a:r>
            <a:r>
              <a:rPr lang="ru-RU" dirty="0"/>
              <a:t> (29 тис</a:t>
            </a:r>
            <a:r>
              <a:rPr lang="ru-RU" dirty="0" smtClean="0"/>
              <a:t>.),</a:t>
            </a:r>
            <a:r>
              <a:rPr lang="en-US" dirty="0" smtClean="0"/>
              <a:t> </a:t>
            </a:r>
            <a:r>
              <a:rPr lang="ru-RU" dirty="0" err="1" smtClean="0"/>
              <a:t>Гребінка</a:t>
            </a:r>
            <a:r>
              <a:rPr lang="ru-RU" dirty="0" smtClean="0"/>
              <a:t> </a:t>
            </a:r>
            <a:r>
              <a:rPr lang="ru-RU" dirty="0"/>
              <a:t>(11 тис</a:t>
            </a:r>
            <a:r>
              <a:rPr lang="ru-RU" dirty="0" smtClean="0"/>
              <a:t>.).</a:t>
            </a:r>
            <a:endParaRPr lang="en-US" dirty="0"/>
          </a:p>
        </p:txBody>
      </p:sp>
      <p:pic>
        <p:nvPicPr>
          <p:cNvPr id="14338" name="Picture 2" descr="Київ потрапив у топ-50 найбільш інстаграмних міст світу – Свідок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7797" y="3914071"/>
            <a:ext cx="3585231" cy="2387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Харків з початку року заробив понад 4,2 млн туристичного збору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419" y="3869565"/>
            <a:ext cx="3244072" cy="2431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2" name="Picture 6" descr="Одесса завела официальный Telegram канал 10.11.19 Новости Одессы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3364" y="4363840"/>
            <a:ext cx="3752396" cy="1698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37693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3391" y="674915"/>
            <a:ext cx="10058400" cy="470262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 smtClean="0"/>
              <a:t>За </a:t>
            </a:r>
            <a:r>
              <a:rPr lang="ru-RU" dirty="0" err="1" smtClean="0"/>
              <a:t>суспільними</a:t>
            </a:r>
            <a:r>
              <a:rPr lang="ru-RU" dirty="0" smtClean="0"/>
              <a:t> </a:t>
            </a:r>
            <a:r>
              <a:rPr lang="ru-RU" dirty="0" err="1" smtClean="0"/>
              <a:t>функціями</a:t>
            </a:r>
            <a:r>
              <a:rPr lang="ru-RU" dirty="0" smtClean="0"/>
              <a:t> </a:t>
            </a:r>
            <a:r>
              <a:rPr lang="ru-RU" dirty="0" err="1" smtClean="0"/>
              <a:t>виділяють</a:t>
            </a:r>
            <a:r>
              <a:rPr lang="ru-RU" dirty="0" smtClean="0"/>
              <a:t> </a:t>
            </a:r>
            <a:r>
              <a:rPr lang="ru-RU" dirty="0" err="1" smtClean="0"/>
              <a:t>такі</a:t>
            </a:r>
            <a:r>
              <a:rPr lang="ru-RU" dirty="0" smtClean="0"/>
              <a:t> </a:t>
            </a:r>
            <a:r>
              <a:rPr lang="ru-RU" dirty="0" err="1" smtClean="0"/>
              <a:t>типи</a:t>
            </a:r>
            <a:r>
              <a:rPr lang="ru-RU" dirty="0" smtClean="0"/>
              <a:t> </a:t>
            </a:r>
            <a:r>
              <a:rPr lang="ru-RU" dirty="0" err="1" smtClean="0"/>
              <a:t>міст</a:t>
            </a:r>
            <a:r>
              <a:rPr lang="ru-RU" dirty="0" smtClean="0"/>
              <a:t>:</a:t>
            </a:r>
            <a:endParaRPr lang="en-US" dirty="0"/>
          </a:p>
          <a:p>
            <a:pPr marL="0" indent="0" algn="ctr">
              <a:buNone/>
            </a:pPr>
            <a:r>
              <a:rPr lang="ru-RU" b="1" dirty="0" smtClean="0"/>
              <a:t>1</a:t>
            </a:r>
            <a:r>
              <a:rPr lang="ru-RU" b="1" dirty="0"/>
              <a:t>) </a:t>
            </a:r>
            <a:r>
              <a:rPr lang="ru-RU" dirty="0" err="1"/>
              <a:t>головний</a:t>
            </a:r>
            <a:r>
              <a:rPr lang="ru-RU" dirty="0"/>
              <a:t> </a:t>
            </a:r>
            <a:r>
              <a:rPr lang="ru-RU" dirty="0" err="1"/>
              <a:t>адміністративно-політичний</a:t>
            </a:r>
            <a:r>
              <a:rPr lang="ru-RU" dirty="0"/>
              <a:t>, </a:t>
            </a:r>
            <a:r>
              <a:rPr lang="ru-RU" dirty="0" err="1"/>
              <a:t>промисловий</a:t>
            </a:r>
            <a:r>
              <a:rPr lang="ru-RU" dirty="0"/>
              <a:t>, </a:t>
            </a:r>
            <a:r>
              <a:rPr lang="ru-RU" dirty="0" err="1" smtClean="0"/>
              <a:t>науковий</a:t>
            </a:r>
            <a:r>
              <a:rPr lang="ru-RU" dirty="0" smtClean="0"/>
              <a:t>,</a:t>
            </a:r>
            <a:r>
              <a:rPr lang="uk-UA" dirty="0"/>
              <a:t> </a:t>
            </a:r>
            <a:r>
              <a:rPr lang="ru-RU" dirty="0" err="1" smtClean="0"/>
              <a:t>культурний</a:t>
            </a:r>
            <a:r>
              <a:rPr lang="ru-RU" dirty="0" smtClean="0"/>
              <a:t> </a:t>
            </a:r>
            <a:r>
              <a:rPr lang="ru-RU" dirty="0"/>
              <a:t>центр, </a:t>
            </a:r>
            <a:r>
              <a:rPr lang="ru-RU" dirty="0" err="1"/>
              <a:t>столиця</a:t>
            </a:r>
            <a:r>
              <a:rPr lang="ru-RU" dirty="0"/>
              <a:t> </a:t>
            </a:r>
            <a:r>
              <a:rPr lang="ru-RU" dirty="0" err="1"/>
              <a:t>держави</a:t>
            </a:r>
            <a:r>
              <a:rPr lang="ru-RU" dirty="0"/>
              <a:t> — </a:t>
            </a:r>
            <a:r>
              <a:rPr lang="ru-RU" dirty="0" err="1"/>
              <a:t>місто</a:t>
            </a:r>
            <a:r>
              <a:rPr lang="ru-RU" dirty="0"/>
              <a:t> </a:t>
            </a:r>
            <a:r>
              <a:rPr lang="ru-RU" dirty="0" err="1"/>
              <a:t>Київ</a:t>
            </a:r>
            <a:r>
              <a:rPr lang="ru-RU" dirty="0"/>
              <a:t>;</a:t>
            </a:r>
            <a:endParaRPr lang="en-US" dirty="0"/>
          </a:p>
          <a:p>
            <a:pPr marL="0" indent="0" algn="ctr">
              <a:buNone/>
            </a:pPr>
            <a:r>
              <a:rPr lang="ru-RU" b="1" dirty="0"/>
              <a:t>2) </a:t>
            </a:r>
            <a:r>
              <a:rPr lang="ru-RU" dirty="0" err="1"/>
              <a:t>багатофункціональні</a:t>
            </a:r>
            <a:r>
              <a:rPr lang="ru-RU" dirty="0"/>
              <a:t> (</a:t>
            </a:r>
            <a:r>
              <a:rPr lang="ru-RU" dirty="0" err="1"/>
              <a:t>центри</a:t>
            </a:r>
            <a:r>
              <a:rPr lang="ru-RU" dirty="0"/>
              <a:t> областей);</a:t>
            </a:r>
            <a:endParaRPr lang="en-US" dirty="0"/>
          </a:p>
          <a:p>
            <a:pPr marL="0" indent="0" algn="ctr">
              <a:buNone/>
            </a:pPr>
            <a:r>
              <a:rPr lang="ru-RU" b="1" dirty="0"/>
              <a:t>3) </a:t>
            </a:r>
            <a:r>
              <a:rPr lang="ru-RU" dirty="0" err="1"/>
              <a:t>промислові</a:t>
            </a:r>
            <a:r>
              <a:rPr lang="ru-RU" dirty="0"/>
              <a:t> </a:t>
            </a:r>
            <a:r>
              <a:rPr lang="ru-RU" dirty="0" err="1"/>
              <a:t>центри</a:t>
            </a:r>
            <a:r>
              <a:rPr lang="ru-RU" dirty="0"/>
              <a:t> (</a:t>
            </a:r>
            <a:r>
              <a:rPr lang="ru-RU" dirty="0" err="1"/>
              <a:t>Кривий</a:t>
            </a:r>
            <a:r>
              <a:rPr lang="ru-RU" dirty="0"/>
              <a:t> </a:t>
            </a:r>
            <a:r>
              <a:rPr lang="ru-RU" dirty="0" err="1"/>
              <a:t>Ріг</a:t>
            </a:r>
            <a:r>
              <a:rPr lang="ru-RU" dirty="0"/>
              <a:t>, </a:t>
            </a:r>
            <a:r>
              <a:rPr lang="ru-RU" dirty="0" err="1"/>
              <a:t>Маріуполь</a:t>
            </a:r>
            <a:r>
              <a:rPr lang="ru-RU" dirty="0"/>
              <a:t>, </a:t>
            </a:r>
            <a:r>
              <a:rPr lang="ru-RU" dirty="0" err="1"/>
              <a:t>Кременчук</a:t>
            </a:r>
            <a:r>
              <a:rPr lang="ru-RU" dirty="0"/>
              <a:t>);</a:t>
            </a:r>
            <a:endParaRPr lang="en-US" dirty="0"/>
          </a:p>
          <a:p>
            <a:pPr marL="0" indent="0" algn="ctr">
              <a:buNone/>
            </a:pPr>
            <a:r>
              <a:rPr lang="ru-RU" b="1" dirty="0"/>
              <a:t>4) </a:t>
            </a:r>
            <a:r>
              <a:rPr lang="ru-RU" dirty="0" err="1"/>
              <a:t>переважно</a:t>
            </a:r>
            <a:r>
              <a:rPr lang="ru-RU" dirty="0"/>
              <a:t> </a:t>
            </a:r>
            <a:r>
              <a:rPr lang="ru-RU" dirty="0" err="1"/>
              <a:t>одногалузеві</a:t>
            </a:r>
            <a:r>
              <a:rPr lang="ru-RU" dirty="0"/>
              <a:t> </a:t>
            </a:r>
            <a:r>
              <a:rPr lang="ru-RU" dirty="0" err="1"/>
              <a:t>промислові</a:t>
            </a:r>
            <a:r>
              <a:rPr lang="ru-RU" dirty="0"/>
              <a:t> </a:t>
            </a:r>
            <a:r>
              <a:rPr lang="ru-RU" dirty="0" err="1"/>
              <a:t>центри</a:t>
            </a:r>
            <a:r>
              <a:rPr lang="ru-RU" dirty="0"/>
              <a:t> (</a:t>
            </a:r>
            <a:r>
              <a:rPr lang="ru-RU" dirty="0" err="1"/>
              <a:t>Комсомольськ</a:t>
            </a:r>
            <a:r>
              <a:rPr lang="ru-RU" dirty="0"/>
              <a:t>);</a:t>
            </a:r>
            <a:endParaRPr lang="en-US" dirty="0"/>
          </a:p>
          <a:p>
            <a:pPr marL="0" indent="0" algn="ctr">
              <a:buNone/>
            </a:pPr>
            <a:r>
              <a:rPr lang="ru-RU" b="1" dirty="0"/>
              <a:t>5) </a:t>
            </a:r>
            <a:r>
              <a:rPr lang="ru-RU" dirty="0" err="1"/>
              <a:t>транспортні</a:t>
            </a:r>
            <a:r>
              <a:rPr lang="ru-RU" dirty="0"/>
              <a:t> </a:t>
            </a:r>
            <a:r>
              <a:rPr lang="ru-RU" dirty="0" err="1"/>
              <a:t>центри</a:t>
            </a:r>
            <a:r>
              <a:rPr lang="ru-RU" dirty="0"/>
              <a:t> (</a:t>
            </a:r>
            <a:r>
              <a:rPr lang="ru-RU" dirty="0" err="1"/>
              <a:t>Гребінка</a:t>
            </a:r>
            <a:r>
              <a:rPr lang="ru-RU" dirty="0"/>
              <a:t>, Конотоп, Жмеринка, </a:t>
            </a:r>
            <a:r>
              <a:rPr lang="ru-RU" dirty="0" err="1"/>
              <a:t>Козятин</a:t>
            </a:r>
            <a:r>
              <a:rPr lang="ru-RU" dirty="0"/>
              <a:t>);</a:t>
            </a:r>
            <a:endParaRPr lang="en-US" dirty="0"/>
          </a:p>
          <a:p>
            <a:pPr marL="0" indent="0" algn="ctr">
              <a:buNone/>
            </a:pPr>
            <a:r>
              <a:rPr lang="ru-RU" b="1" dirty="0"/>
              <a:t>6) </a:t>
            </a:r>
            <a:r>
              <a:rPr lang="ru-RU" dirty="0" err="1"/>
              <a:t>місцеві</a:t>
            </a:r>
            <a:r>
              <a:rPr lang="ru-RU" dirty="0"/>
              <a:t> </a:t>
            </a:r>
            <a:r>
              <a:rPr lang="ru-RU" dirty="0" err="1"/>
              <a:t>господарсько-організаційні</a:t>
            </a:r>
            <a:r>
              <a:rPr lang="ru-RU" dirty="0"/>
              <a:t> </a:t>
            </a:r>
            <a:r>
              <a:rPr lang="ru-RU" dirty="0" err="1"/>
              <a:t>центри</a:t>
            </a:r>
            <a:r>
              <a:rPr lang="ru-RU" dirty="0"/>
              <a:t> (</a:t>
            </a:r>
            <a:r>
              <a:rPr lang="ru-RU" dirty="0" err="1"/>
              <a:t>переважно</a:t>
            </a:r>
            <a:r>
              <a:rPr lang="ru-RU" dirty="0"/>
              <a:t> </a:t>
            </a:r>
            <a:r>
              <a:rPr lang="ru-RU" dirty="0" err="1"/>
              <a:t>райцентри</a:t>
            </a:r>
            <a:r>
              <a:rPr lang="ru-RU" dirty="0"/>
              <a:t>, </a:t>
            </a:r>
            <a:r>
              <a:rPr lang="ru-RU" dirty="0" err="1"/>
              <a:t>малі</a:t>
            </a:r>
            <a:r>
              <a:rPr lang="ru-RU" dirty="0"/>
              <a:t> </a:t>
            </a:r>
            <a:r>
              <a:rPr lang="ru-RU" dirty="0" err="1"/>
              <a:t>міста</a:t>
            </a:r>
            <a:r>
              <a:rPr lang="ru-RU" dirty="0"/>
              <a:t>);</a:t>
            </a:r>
            <a:endParaRPr lang="en-US" dirty="0"/>
          </a:p>
          <a:p>
            <a:pPr marL="0" indent="0" algn="ctr">
              <a:buNone/>
            </a:pPr>
            <a:r>
              <a:rPr lang="ru-RU" b="1" dirty="0"/>
              <a:t>7) </a:t>
            </a:r>
            <a:r>
              <a:rPr lang="ru-RU" dirty="0" err="1"/>
              <a:t>міста-курорти</a:t>
            </a:r>
            <a:r>
              <a:rPr lang="ru-RU" dirty="0"/>
              <a:t> (</a:t>
            </a:r>
            <a:r>
              <a:rPr lang="ru-RU" dirty="0" err="1"/>
              <a:t>Трускавець</a:t>
            </a:r>
            <a:r>
              <a:rPr lang="ru-RU" dirty="0"/>
              <a:t>, </a:t>
            </a:r>
            <a:r>
              <a:rPr lang="ru-RU" dirty="0" err="1"/>
              <a:t>Моршин</a:t>
            </a:r>
            <a:r>
              <a:rPr lang="ru-RU" dirty="0"/>
              <a:t>, Миргород);</a:t>
            </a:r>
            <a:endParaRPr lang="en-US" dirty="0"/>
          </a:p>
          <a:p>
            <a:pPr marL="0" indent="0" algn="ctr">
              <a:buNone/>
            </a:pPr>
            <a:r>
              <a:rPr lang="ru-RU" b="1" dirty="0"/>
              <a:t>8) </a:t>
            </a:r>
            <a:r>
              <a:rPr lang="ru-RU" dirty="0" err="1"/>
              <a:t>міста</a:t>
            </a:r>
            <a:r>
              <a:rPr lang="ru-RU" dirty="0"/>
              <a:t> — </a:t>
            </a:r>
            <a:r>
              <a:rPr lang="ru-RU" dirty="0" err="1"/>
              <a:t>туристичні</a:t>
            </a:r>
            <a:r>
              <a:rPr lang="ru-RU" dirty="0"/>
              <a:t> </a:t>
            </a:r>
            <a:r>
              <a:rPr lang="ru-RU" dirty="0" err="1"/>
              <a:t>центри</a:t>
            </a:r>
            <a:r>
              <a:rPr lang="ru-RU" dirty="0"/>
              <a:t>, </a:t>
            </a:r>
            <a:r>
              <a:rPr lang="ru-RU" dirty="0" err="1"/>
              <a:t>центри</a:t>
            </a:r>
            <a:r>
              <a:rPr lang="ru-RU" dirty="0"/>
              <a:t> </a:t>
            </a:r>
            <a:r>
              <a:rPr lang="ru-RU" dirty="0" err="1"/>
              <a:t>паломництва</a:t>
            </a:r>
            <a:r>
              <a:rPr lang="ru-RU" dirty="0"/>
              <a:t> (Хотин, Новгород-</a:t>
            </a:r>
            <a:r>
              <a:rPr lang="ru-RU" dirty="0" err="1"/>
              <a:t>Сіверський</a:t>
            </a:r>
            <a:r>
              <a:rPr lang="ru-RU" dirty="0"/>
              <a:t>, Вилкове, </a:t>
            </a:r>
            <a:r>
              <a:rPr lang="ru-RU" dirty="0" err="1"/>
              <a:t>Почаїв</a:t>
            </a:r>
            <a:r>
              <a:rPr lang="ru-RU" dirty="0"/>
              <a:t>).</a:t>
            </a:r>
            <a:endParaRPr lang="en-US" dirty="0"/>
          </a:p>
          <a:p>
            <a:pPr algn="ctr"/>
            <a:endParaRPr lang="en-US" dirty="0"/>
          </a:p>
        </p:txBody>
      </p:sp>
      <p:pic>
        <p:nvPicPr>
          <p:cNvPr id="13314" name="Picture 2" descr="Партнер Тур Груп » Почаїв – Джерело Св.Анни – Кременець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234" y="5074410"/>
            <a:ext cx="2736625" cy="1491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Вугільний порятунок: чому ТЕС переходять на газове вугілля замість ..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7318" y="5136696"/>
            <a:ext cx="2228784" cy="1476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8" name="Picture 6" descr="Здание Верховного Совета Украины — Википедия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6576" y="5090625"/>
            <a:ext cx="2337254" cy="1569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38253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93648" y="630065"/>
            <a:ext cx="10058400" cy="4050792"/>
          </a:xfrm>
        </p:spPr>
        <p:txBody>
          <a:bodyPr/>
          <a:lstStyle/>
          <a:p>
            <a:pPr marL="0" indent="0" algn="ctr">
              <a:buNone/>
            </a:pPr>
            <a:r>
              <a:rPr lang="ru-RU" i="1" dirty="0"/>
              <a:t>В </a:t>
            </a:r>
            <a:r>
              <a:rPr lang="ru-RU" i="1" dirty="0" err="1"/>
              <a:t>Україні</a:t>
            </a:r>
            <a:r>
              <a:rPr lang="ru-RU" i="1" dirty="0"/>
              <a:t> у 2015 р. </a:t>
            </a:r>
            <a:r>
              <a:rPr lang="ru-RU" i="1" dirty="0" err="1"/>
              <a:t>налічувалося</a:t>
            </a:r>
            <a:r>
              <a:rPr lang="ru-RU" i="1" dirty="0"/>
              <a:t> 1345 </a:t>
            </a:r>
            <a:r>
              <a:rPr lang="ru-RU" i="1" dirty="0" err="1"/>
              <a:t>міських</a:t>
            </a:r>
            <a:r>
              <a:rPr lang="ru-RU" i="1" dirty="0"/>
              <a:t> </a:t>
            </a:r>
            <a:r>
              <a:rPr lang="ru-RU" i="1" dirty="0" err="1"/>
              <a:t>поселень</a:t>
            </a:r>
            <a:r>
              <a:rPr lang="ru-RU" i="1" dirty="0"/>
              <a:t>, </a:t>
            </a:r>
            <a:r>
              <a:rPr lang="ru-RU" i="1" dirty="0" err="1"/>
              <a:t>із</a:t>
            </a:r>
            <a:r>
              <a:rPr lang="ru-RU" i="1" dirty="0"/>
              <a:t> них 460 </a:t>
            </a:r>
            <a:r>
              <a:rPr lang="ru-RU" i="1" dirty="0" err="1"/>
              <a:t>міст</a:t>
            </a:r>
            <a:r>
              <a:rPr lang="ru-RU" i="1" dirty="0"/>
              <a:t> </a:t>
            </a:r>
            <a:r>
              <a:rPr lang="ru-RU" dirty="0"/>
              <a:t> та 885 селищ </a:t>
            </a:r>
            <a:r>
              <a:rPr lang="ru-RU" dirty="0" err="1"/>
              <a:t>міського</a:t>
            </a:r>
            <a:r>
              <a:rPr lang="ru-RU" dirty="0"/>
              <a:t> типу.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12290" name="Picture 2" descr="Жителі ОРДО розповіли, що нині відбувається в Донецьку після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5888" y="1616289"/>
            <a:ext cx="8161111" cy="4631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29187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80733" y="923980"/>
            <a:ext cx="10058400" cy="4050792"/>
          </a:xfrm>
        </p:spPr>
        <p:txBody>
          <a:bodyPr/>
          <a:lstStyle/>
          <a:p>
            <a:pPr marL="0" indent="0" algn="ctr">
              <a:buNone/>
            </a:pPr>
            <a:r>
              <a:rPr lang="ru-RU" i="1" dirty="0" smtClean="0"/>
              <a:t>В </a:t>
            </a:r>
            <a:r>
              <a:rPr lang="ru-RU" i="1" dirty="0" err="1"/>
              <a:t>Україні</a:t>
            </a:r>
            <a:r>
              <a:rPr lang="ru-RU" i="1" dirty="0"/>
              <a:t> на 2015 р. </a:t>
            </a:r>
            <a:r>
              <a:rPr lang="ru-RU" i="1" dirty="0" err="1"/>
              <a:t>налічувалося</a:t>
            </a:r>
            <a:r>
              <a:rPr lang="ru-RU" i="1" dirty="0"/>
              <a:t> 28 388 </a:t>
            </a:r>
            <a:r>
              <a:rPr lang="ru-RU" i="1" dirty="0" err="1"/>
              <a:t>сільських</a:t>
            </a:r>
            <a:r>
              <a:rPr lang="ru-RU" i="1" dirty="0"/>
              <a:t> </a:t>
            </a:r>
            <a:r>
              <a:rPr lang="ru-RU" i="1" dirty="0" err="1"/>
              <a:t>населених</a:t>
            </a:r>
            <a:r>
              <a:rPr lang="ru-RU" i="1" dirty="0"/>
              <a:t> </a:t>
            </a:r>
            <a:r>
              <a:rPr lang="ru-RU" i="1" dirty="0" err="1"/>
              <a:t>пунктів</a:t>
            </a:r>
            <a:r>
              <a:rPr lang="uk-UA" i="1" dirty="0"/>
              <a:t>.</a:t>
            </a:r>
            <a:endParaRPr lang="en-US" dirty="0"/>
          </a:p>
          <a:p>
            <a:pPr marL="0" indent="0" algn="ctr">
              <a:buNone/>
            </a:pPr>
            <a:r>
              <a:rPr lang="ru-RU" dirty="0" err="1"/>
              <a:t>Сільські</a:t>
            </a:r>
            <a:r>
              <a:rPr lang="ru-RU" dirty="0"/>
              <a:t> </a:t>
            </a:r>
            <a:r>
              <a:rPr lang="ru-RU" dirty="0" err="1"/>
              <a:t>поселення</a:t>
            </a:r>
            <a:r>
              <a:rPr lang="ru-RU" dirty="0"/>
              <a:t> </a:t>
            </a:r>
            <a:r>
              <a:rPr lang="ru-RU" dirty="0" err="1"/>
              <a:t>поділяють</a:t>
            </a:r>
            <a:r>
              <a:rPr lang="ru-RU" dirty="0"/>
              <a:t> за </a:t>
            </a:r>
            <a:r>
              <a:rPr lang="ru-RU" dirty="0" err="1"/>
              <a:t>кількістю</a:t>
            </a:r>
            <a:r>
              <a:rPr lang="ru-RU" dirty="0"/>
              <a:t> людей у селах </a:t>
            </a:r>
            <a:r>
              <a:rPr lang="ru-RU" dirty="0" smtClean="0"/>
              <a:t>на:</a:t>
            </a:r>
          </a:p>
          <a:p>
            <a:pPr marL="457200" indent="-457200" algn="ctr">
              <a:buAutoNum type="arabicPeriod"/>
            </a:pPr>
            <a:r>
              <a:rPr lang="ru-RU" b="1" i="1" dirty="0" err="1"/>
              <a:t>М</a:t>
            </a:r>
            <a:r>
              <a:rPr lang="ru-RU" b="1" i="1" dirty="0" err="1" smtClean="0"/>
              <a:t>алі</a:t>
            </a:r>
            <a:r>
              <a:rPr lang="ru-RU" b="1" i="1" dirty="0" smtClean="0"/>
              <a:t> </a:t>
            </a:r>
            <a:r>
              <a:rPr lang="ru-RU" b="1" dirty="0"/>
              <a:t>— до </a:t>
            </a:r>
            <a:r>
              <a:rPr lang="ru-RU" b="1" dirty="0" smtClean="0"/>
              <a:t>500</a:t>
            </a:r>
            <a:r>
              <a:rPr lang="ru-RU" dirty="0"/>
              <a:t> </a:t>
            </a:r>
            <a:r>
              <a:rPr lang="ru-RU" b="1" dirty="0" err="1" smtClean="0"/>
              <a:t>жителів</a:t>
            </a:r>
            <a:r>
              <a:rPr lang="ru-RU" b="1" dirty="0" smtClean="0"/>
              <a:t>. </a:t>
            </a:r>
          </a:p>
          <a:p>
            <a:pPr marL="457200" indent="-457200" algn="ctr">
              <a:buAutoNum type="arabicPeriod"/>
            </a:pPr>
            <a:r>
              <a:rPr lang="ru-RU" b="1" i="1" dirty="0" err="1" smtClean="0"/>
              <a:t>Середні</a:t>
            </a:r>
            <a:r>
              <a:rPr lang="ru-RU" b="1" i="1" dirty="0" smtClean="0"/>
              <a:t> </a:t>
            </a:r>
            <a:r>
              <a:rPr lang="ru-RU" b="1" dirty="0"/>
              <a:t>— 500—1000 </a:t>
            </a:r>
            <a:r>
              <a:rPr lang="ru-RU" b="1" dirty="0" err="1" smtClean="0"/>
              <a:t>жителів</a:t>
            </a:r>
            <a:r>
              <a:rPr lang="ru-RU" b="1" dirty="0" smtClean="0"/>
              <a:t>.</a:t>
            </a:r>
          </a:p>
          <a:p>
            <a:pPr marL="457200" indent="-457200" algn="ctr">
              <a:buAutoNum type="arabicPeriod"/>
            </a:pPr>
            <a:r>
              <a:rPr lang="ru-RU" b="1" dirty="0" err="1"/>
              <a:t>В</a:t>
            </a:r>
            <a:r>
              <a:rPr lang="ru-RU" b="1" i="1" dirty="0" err="1" smtClean="0"/>
              <a:t>еликі</a:t>
            </a:r>
            <a:r>
              <a:rPr lang="ru-RU" b="1" i="1" dirty="0" smtClean="0"/>
              <a:t> </a:t>
            </a:r>
            <a:r>
              <a:rPr lang="ru-RU" b="1" dirty="0"/>
              <a:t>— </a:t>
            </a:r>
            <a:r>
              <a:rPr lang="ru-RU" b="1" dirty="0" err="1"/>
              <a:t>понад</a:t>
            </a:r>
            <a:r>
              <a:rPr lang="ru-RU" b="1" dirty="0"/>
              <a:t> 1000 </a:t>
            </a:r>
            <a:r>
              <a:rPr lang="ru-RU" b="1" dirty="0" err="1"/>
              <a:t>жителів</a:t>
            </a:r>
            <a:r>
              <a:rPr lang="ru-RU" dirty="0"/>
              <a:t>.</a:t>
            </a:r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</p:txBody>
      </p:sp>
      <p:pic>
        <p:nvPicPr>
          <p:cNvPr id="11266" name="Picture 2" descr="Українські села зникають через зменшення інвестицій (інфографіка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4" y="3295732"/>
            <a:ext cx="5635625" cy="2882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В Карпатах село прозвали &quot;украинскими Афинами&quot;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7907" y="3287711"/>
            <a:ext cx="4595389" cy="2898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8165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832539"/>
          </a:xfrm>
        </p:spPr>
        <p:txBody>
          <a:bodyPr/>
          <a:lstStyle/>
          <a:p>
            <a:pPr algn="ctr"/>
            <a:r>
              <a:rPr lang="uk-UA" dirty="0" smtClean="0"/>
              <a:t>Висновки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52777" y="1762179"/>
            <a:ext cx="11092542" cy="4910763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ru-RU" sz="2400" dirty="0" smtClean="0"/>
              <a:t>Густота </a:t>
            </a:r>
            <a:r>
              <a:rPr lang="ru-RU" sz="2400" dirty="0" err="1"/>
              <a:t>населення</a:t>
            </a:r>
            <a:r>
              <a:rPr lang="ru-RU" sz="2400" dirty="0"/>
              <a:t> </a:t>
            </a:r>
            <a:r>
              <a:rPr lang="ru-RU" sz="2400" dirty="0" err="1"/>
              <a:t>окремих</a:t>
            </a:r>
            <a:r>
              <a:rPr lang="ru-RU" sz="2400" dirty="0"/>
              <a:t> </a:t>
            </a:r>
            <a:r>
              <a:rPr lang="ru-RU" sz="2400" dirty="0" err="1"/>
              <a:t>регіонів</a:t>
            </a:r>
            <a:r>
              <a:rPr lang="ru-RU" sz="2400" dirty="0"/>
              <a:t> і </a:t>
            </a:r>
            <a:r>
              <a:rPr lang="ru-RU" sz="2400" dirty="0" err="1"/>
              <a:t>країн</a:t>
            </a:r>
            <a:r>
              <a:rPr lang="ru-RU" sz="2400" dirty="0"/>
              <a:t> </a:t>
            </a:r>
            <a:r>
              <a:rPr lang="ru-RU" sz="2400" dirty="0" err="1"/>
              <a:t>залежить</a:t>
            </a:r>
            <a:r>
              <a:rPr lang="ru-RU" sz="2400" dirty="0"/>
              <a:t> </a:t>
            </a:r>
            <a:r>
              <a:rPr lang="ru-RU" sz="2400" dirty="0" err="1"/>
              <a:t>від</a:t>
            </a:r>
            <a:r>
              <a:rPr lang="ru-RU" sz="2400" dirty="0"/>
              <a:t> </a:t>
            </a:r>
            <a:r>
              <a:rPr lang="ru-RU" sz="2400" dirty="0" err="1"/>
              <a:t>природних</a:t>
            </a:r>
            <a:r>
              <a:rPr lang="ru-RU" sz="2400" dirty="0"/>
              <a:t>, </a:t>
            </a:r>
            <a:r>
              <a:rPr lang="ru-RU" sz="2400" dirty="0" err="1"/>
              <a:t>історичних</a:t>
            </a:r>
            <a:r>
              <a:rPr lang="ru-RU" sz="2400" dirty="0"/>
              <a:t>, </a:t>
            </a:r>
            <a:r>
              <a:rPr lang="ru-RU" sz="2400" dirty="0" err="1"/>
              <a:t>соціально-економічних</a:t>
            </a:r>
            <a:r>
              <a:rPr lang="ru-RU" sz="2400" dirty="0"/>
              <a:t> та </a:t>
            </a:r>
            <a:r>
              <a:rPr lang="ru-RU" sz="2400" dirty="0" err="1"/>
              <a:t>демографічних</a:t>
            </a:r>
            <a:r>
              <a:rPr lang="ru-RU" sz="2400" dirty="0"/>
              <a:t> </a:t>
            </a:r>
            <a:r>
              <a:rPr lang="ru-RU" sz="2400" dirty="0" err="1" smtClean="0"/>
              <a:t>чинників</a:t>
            </a:r>
            <a:r>
              <a:rPr lang="ru-RU" sz="2400" dirty="0" smtClean="0"/>
              <a:t>.</a:t>
            </a:r>
          </a:p>
          <a:p>
            <a:pPr marL="457200" indent="-457200">
              <a:buAutoNum type="arabicPeriod"/>
            </a:pPr>
            <a:r>
              <a:rPr lang="ru-RU" sz="2400" dirty="0" err="1" smtClean="0"/>
              <a:t>Найбільш</a:t>
            </a:r>
            <a:r>
              <a:rPr lang="ru-RU" sz="2400" dirty="0" smtClean="0"/>
              <a:t> </a:t>
            </a:r>
            <a:r>
              <a:rPr lang="ru-RU" sz="2400" dirty="0" err="1"/>
              <a:t>населеними</a:t>
            </a:r>
            <a:r>
              <a:rPr lang="ru-RU" sz="2400" dirty="0"/>
              <a:t> у </a:t>
            </a:r>
            <a:r>
              <a:rPr lang="ru-RU" sz="2400" dirty="0" err="1"/>
              <a:t>світі</a:t>
            </a:r>
            <a:r>
              <a:rPr lang="ru-RU" sz="2400" dirty="0"/>
              <a:t> є </a:t>
            </a:r>
            <a:r>
              <a:rPr lang="ru-RU" sz="2400" dirty="0" err="1"/>
              <a:t>території</a:t>
            </a:r>
            <a:r>
              <a:rPr lang="ru-RU" sz="2400" dirty="0"/>
              <a:t> </a:t>
            </a:r>
            <a:r>
              <a:rPr lang="ru-RU" sz="2400" dirty="0" err="1"/>
              <a:t>помірного</a:t>
            </a:r>
            <a:r>
              <a:rPr lang="ru-RU" sz="2400" dirty="0"/>
              <a:t> (</a:t>
            </a:r>
            <a:r>
              <a:rPr lang="ru-RU" sz="2400" dirty="0" err="1"/>
              <a:t>крім</a:t>
            </a:r>
            <a:r>
              <a:rPr lang="ru-RU" sz="2400" dirty="0"/>
              <a:t> </a:t>
            </a:r>
            <a:r>
              <a:rPr lang="ru-RU" sz="2400" dirty="0" err="1"/>
              <a:t>північних</a:t>
            </a:r>
            <a:r>
              <a:rPr lang="ru-RU" sz="2400" dirty="0"/>
              <a:t> </a:t>
            </a:r>
            <a:r>
              <a:rPr lang="ru-RU" sz="2400" dirty="0" err="1"/>
              <a:t>районів</a:t>
            </a:r>
            <a:r>
              <a:rPr lang="ru-RU" sz="2400" dirty="0"/>
              <a:t>), </a:t>
            </a:r>
            <a:r>
              <a:rPr lang="ru-RU" sz="2400" dirty="0" err="1"/>
              <a:t>субтропічного</a:t>
            </a:r>
            <a:r>
              <a:rPr lang="ru-RU" sz="2400" dirty="0"/>
              <a:t> й </a:t>
            </a:r>
            <a:r>
              <a:rPr lang="ru-RU" sz="2400" dirty="0" err="1"/>
              <a:t>субекваторіального</a:t>
            </a:r>
            <a:r>
              <a:rPr lang="ru-RU" sz="2400" dirty="0"/>
              <a:t> </a:t>
            </a:r>
            <a:r>
              <a:rPr lang="ru-RU" sz="2400" dirty="0" err="1"/>
              <a:t>поясів</a:t>
            </a:r>
            <a:r>
              <a:rPr lang="ru-RU" sz="2400" dirty="0"/>
              <a:t>, </a:t>
            </a:r>
            <a:r>
              <a:rPr lang="ru-RU" sz="2400" dirty="0" err="1"/>
              <a:t>серед</a:t>
            </a:r>
            <a:r>
              <a:rPr lang="ru-RU" sz="2400" dirty="0"/>
              <a:t> </a:t>
            </a:r>
            <a:r>
              <a:rPr lang="ru-RU" sz="2400" dirty="0" err="1"/>
              <a:t>регіонів</a:t>
            </a:r>
            <a:r>
              <a:rPr lang="ru-RU" sz="2400" dirty="0"/>
              <a:t> — </a:t>
            </a:r>
            <a:r>
              <a:rPr lang="ru-RU" sz="2400" dirty="0" err="1"/>
              <a:t>Східна</a:t>
            </a:r>
            <a:r>
              <a:rPr lang="ru-RU" sz="2400" dirty="0"/>
              <a:t> й </a:t>
            </a:r>
            <a:r>
              <a:rPr lang="ru-RU" sz="2400" dirty="0" err="1"/>
              <a:t>Південна</a:t>
            </a:r>
            <a:r>
              <a:rPr lang="ru-RU" sz="2400" dirty="0"/>
              <a:t> </a:t>
            </a:r>
            <a:r>
              <a:rPr lang="ru-RU" sz="2400" dirty="0" err="1"/>
              <a:t>Азія</a:t>
            </a:r>
            <a:r>
              <a:rPr lang="ru-RU" sz="2400" dirty="0"/>
              <a:t> та </a:t>
            </a:r>
            <a:r>
              <a:rPr lang="ru-RU" sz="2400" dirty="0" err="1"/>
              <a:t>Західна</a:t>
            </a:r>
            <a:r>
              <a:rPr lang="ru-RU" sz="2400" dirty="0"/>
              <a:t> </a:t>
            </a:r>
            <a:r>
              <a:rPr lang="ru-RU" sz="2400" dirty="0" err="1" smtClean="0"/>
              <a:t>Європа</a:t>
            </a:r>
            <a:r>
              <a:rPr lang="ru-RU" sz="2400" dirty="0" smtClean="0"/>
              <a:t>.</a:t>
            </a:r>
          </a:p>
          <a:p>
            <a:pPr marL="457200" indent="-457200">
              <a:buAutoNum type="arabicPeriod"/>
            </a:pPr>
            <a:r>
              <a:rPr lang="ru-RU" sz="2400" dirty="0" smtClean="0"/>
              <a:t>Густота </a:t>
            </a:r>
            <a:r>
              <a:rPr lang="ru-RU" sz="2400" dirty="0" err="1"/>
              <a:t>населення</a:t>
            </a:r>
            <a:r>
              <a:rPr lang="ru-RU" sz="2400" dirty="0"/>
              <a:t> </a:t>
            </a:r>
            <a:r>
              <a:rPr lang="ru-RU" sz="2400" dirty="0" err="1"/>
              <a:t>України</a:t>
            </a:r>
            <a:r>
              <a:rPr lang="ru-RU" sz="2400" dirty="0"/>
              <a:t> </a:t>
            </a:r>
            <a:r>
              <a:rPr lang="ru-RU" sz="2400" dirty="0" err="1"/>
              <a:t>значно</a:t>
            </a:r>
            <a:r>
              <a:rPr lang="ru-RU" sz="2400" dirty="0"/>
              <a:t> </a:t>
            </a:r>
            <a:r>
              <a:rPr lang="ru-RU" sz="2400" dirty="0" err="1"/>
              <a:t>більша</a:t>
            </a:r>
            <a:r>
              <a:rPr lang="ru-RU" sz="2400" dirty="0"/>
              <a:t> за </a:t>
            </a:r>
            <a:r>
              <a:rPr lang="ru-RU" sz="2400" dirty="0" err="1"/>
              <a:t>середній</a:t>
            </a:r>
            <a:r>
              <a:rPr lang="ru-RU" sz="2400" dirty="0"/>
              <a:t> </a:t>
            </a:r>
            <a:r>
              <a:rPr lang="ru-RU" sz="2400" dirty="0" err="1"/>
              <a:t>показник</a:t>
            </a:r>
            <a:r>
              <a:rPr lang="ru-RU" sz="2400" dirty="0"/>
              <a:t> у </a:t>
            </a:r>
            <a:r>
              <a:rPr lang="ru-RU" sz="2400" dirty="0" err="1"/>
              <a:t>світі</a:t>
            </a:r>
            <a:r>
              <a:rPr lang="ru-RU" sz="2400" dirty="0"/>
              <a:t> та становить 74 </a:t>
            </a:r>
            <a:r>
              <a:rPr lang="ru-RU" sz="2400" dirty="0" smtClean="0"/>
              <a:t>особи/км</a:t>
            </a:r>
            <a:r>
              <a:rPr lang="ru-RU" sz="2400" baseline="30000" dirty="0" smtClean="0"/>
              <a:t>2</a:t>
            </a:r>
            <a:r>
              <a:rPr lang="ru-RU" sz="2400" dirty="0" smtClean="0"/>
              <a:t>.</a:t>
            </a:r>
          </a:p>
          <a:p>
            <a:pPr marL="457200" indent="-457200">
              <a:buAutoNum type="arabicPeriod"/>
            </a:pPr>
            <a:r>
              <a:rPr lang="ru-RU" sz="2400" dirty="0" err="1" smtClean="0"/>
              <a:t>Значними</a:t>
            </a:r>
            <a:r>
              <a:rPr lang="ru-RU" sz="2400" dirty="0" smtClean="0"/>
              <a:t> </a:t>
            </a:r>
            <a:r>
              <a:rPr lang="ru-RU" sz="2400" dirty="0"/>
              <a:t>є </a:t>
            </a:r>
            <a:r>
              <a:rPr lang="ru-RU" sz="2400" dirty="0" err="1"/>
              <a:t>внутрішні</a:t>
            </a:r>
            <a:r>
              <a:rPr lang="ru-RU" sz="2400" dirty="0"/>
              <a:t> </a:t>
            </a:r>
            <a:r>
              <a:rPr lang="ru-RU" sz="2400" dirty="0" err="1"/>
              <a:t>відмінності</a:t>
            </a:r>
            <a:r>
              <a:rPr lang="ru-RU" sz="2400" dirty="0"/>
              <a:t> в </a:t>
            </a:r>
            <a:r>
              <a:rPr lang="ru-RU" sz="2400" dirty="0" err="1"/>
              <a:t>густоті</a:t>
            </a:r>
            <a:r>
              <a:rPr lang="ru-RU" sz="2400" dirty="0"/>
              <a:t> </a:t>
            </a:r>
            <a:r>
              <a:rPr lang="ru-RU" sz="2400" dirty="0" err="1"/>
              <a:t>населення</a:t>
            </a:r>
            <a:r>
              <a:rPr lang="ru-RU" sz="2400" dirty="0"/>
              <a:t> </a:t>
            </a:r>
            <a:r>
              <a:rPr lang="ru-RU" sz="2400" dirty="0" err="1"/>
              <a:t>України</a:t>
            </a:r>
            <a:r>
              <a:rPr lang="ru-RU" sz="2400" dirty="0"/>
              <a:t>. </a:t>
            </a:r>
            <a:r>
              <a:rPr lang="ru-RU" sz="2400" dirty="0" err="1"/>
              <a:t>Якщо</a:t>
            </a:r>
            <a:r>
              <a:rPr lang="ru-RU" sz="2400" dirty="0"/>
              <a:t> </a:t>
            </a:r>
            <a:r>
              <a:rPr lang="ru-RU" sz="2400" dirty="0" err="1"/>
              <a:t>загалом</a:t>
            </a:r>
            <a:r>
              <a:rPr lang="ru-RU" sz="2400" dirty="0"/>
              <a:t> </a:t>
            </a:r>
            <a:r>
              <a:rPr lang="ru-RU" sz="2400" dirty="0" err="1"/>
              <a:t>цей</a:t>
            </a:r>
            <a:r>
              <a:rPr lang="ru-RU" sz="2400" dirty="0"/>
              <a:t> </a:t>
            </a:r>
            <a:r>
              <a:rPr lang="ru-RU" sz="2400" dirty="0" err="1"/>
              <a:t>показник</a:t>
            </a:r>
            <a:r>
              <a:rPr lang="ru-RU" sz="2400" dirty="0"/>
              <a:t> </a:t>
            </a:r>
            <a:r>
              <a:rPr lang="ru-RU" sz="2400" dirty="0" err="1"/>
              <a:t>найбільший</a:t>
            </a:r>
            <a:r>
              <a:rPr lang="ru-RU" sz="2400" dirty="0"/>
              <a:t> на </a:t>
            </a:r>
            <a:r>
              <a:rPr lang="ru-RU" sz="2400" dirty="0" err="1"/>
              <a:t>сході</a:t>
            </a:r>
            <a:r>
              <a:rPr lang="ru-RU" sz="2400" dirty="0"/>
              <a:t> </a:t>
            </a:r>
            <a:r>
              <a:rPr lang="ru-RU" sz="2400" dirty="0" err="1"/>
              <a:t>країни</a:t>
            </a:r>
            <a:r>
              <a:rPr lang="ru-RU" sz="2400" dirty="0"/>
              <a:t>, то </a:t>
            </a:r>
            <a:r>
              <a:rPr lang="ru-RU" sz="2400" dirty="0" err="1"/>
              <a:t>серед</a:t>
            </a:r>
            <a:r>
              <a:rPr lang="ru-RU" sz="2400" dirty="0"/>
              <a:t> </a:t>
            </a:r>
            <a:r>
              <a:rPr lang="ru-RU" sz="2400" dirty="0" err="1"/>
              <a:t>окремих</a:t>
            </a:r>
            <a:r>
              <a:rPr lang="ru-RU" sz="2400" dirty="0"/>
              <a:t> </a:t>
            </a:r>
            <a:r>
              <a:rPr lang="ru-RU" sz="2400" dirty="0" err="1"/>
              <a:t>регіонів</a:t>
            </a:r>
            <a:r>
              <a:rPr lang="ru-RU" sz="2400" dirty="0"/>
              <a:t> </a:t>
            </a:r>
            <a:r>
              <a:rPr lang="ru-RU" sz="2400" dirty="0" err="1"/>
              <a:t>виділяються</a:t>
            </a:r>
            <a:r>
              <a:rPr lang="ru-RU" sz="2400" dirty="0"/>
              <a:t> </a:t>
            </a:r>
            <a:r>
              <a:rPr lang="ru-RU" sz="2400" dirty="0" err="1"/>
              <a:t>Львівська</a:t>
            </a:r>
            <a:r>
              <a:rPr lang="ru-RU" sz="2400" dirty="0"/>
              <a:t> й </a:t>
            </a:r>
            <a:r>
              <a:rPr lang="ru-RU" sz="2400" dirty="0" err="1"/>
              <a:t>Чернігівська</a:t>
            </a:r>
            <a:r>
              <a:rPr lang="ru-RU" sz="2400" dirty="0"/>
              <a:t> </a:t>
            </a:r>
            <a:r>
              <a:rPr lang="ru-RU" sz="2400" dirty="0" err="1"/>
              <a:t>області</a:t>
            </a:r>
            <a:r>
              <a:rPr lang="ru-RU" sz="2400" dirty="0" smtClean="0"/>
              <a:t>.</a:t>
            </a:r>
          </a:p>
          <a:p>
            <a:pPr marL="457200" indent="-457200">
              <a:buAutoNum type="arabicPeriod"/>
            </a:pPr>
            <a:endParaRPr lang="ru-RU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3350698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Дерево">
  <a:themeElements>
    <a:clrScheme name="Дерево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Дерево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Дерево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Дерево</Template>
  <TotalTime>288</TotalTime>
  <Words>993</Words>
  <Application>Microsoft Office PowerPoint</Application>
  <PresentationFormat>Широкоэкранный</PresentationFormat>
  <Paragraphs>60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Calibri</vt:lpstr>
      <vt:lpstr>Cambria</vt:lpstr>
      <vt:lpstr>Rockwell</vt:lpstr>
      <vt:lpstr>Rockwell Condensed</vt:lpstr>
      <vt:lpstr>Wingdings</vt:lpstr>
      <vt:lpstr>Дерево</vt:lpstr>
      <vt:lpstr>Густота населення у світі та Україні. Міське і сільське населення</vt:lpstr>
      <vt:lpstr>Презентация PowerPoint</vt:lpstr>
      <vt:lpstr>Презентация PowerPoint</vt:lpstr>
      <vt:lpstr>Розміщення населення</vt:lpstr>
      <vt:lpstr>Закономірності розміщення населення:</vt:lpstr>
      <vt:lpstr>Презентация PowerPoint</vt:lpstr>
      <vt:lpstr>Презентация PowerPoint</vt:lpstr>
      <vt:lpstr>Густота населення України </vt:lpstr>
      <vt:lpstr>Презентация PowerPoint</vt:lpstr>
      <vt:lpstr>До малозаселених належать такі території: </vt:lpstr>
      <vt:lpstr>Презентация PowerPoint</vt:lpstr>
      <vt:lpstr>Міське і сільське населення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Висновки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Владелец</dc:creator>
  <cp:lastModifiedBy>Владелец</cp:lastModifiedBy>
  <cp:revision>35</cp:revision>
  <dcterms:created xsi:type="dcterms:W3CDTF">2020-03-18T15:16:14Z</dcterms:created>
  <dcterms:modified xsi:type="dcterms:W3CDTF">2020-04-14T13:18:02Z</dcterms:modified>
</cp:coreProperties>
</file>