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57" r:id="rId2"/>
    <p:sldId id="258" r:id="rId3"/>
    <p:sldId id="259" r:id="rId4"/>
    <p:sldId id="263" r:id="rId5"/>
    <p:sldId id="277" r:id="rId6"/>
    <p:sldId id="268" r:id="rId7"/>
    <p:sldId id="262" r:id="rId8"/>
    <p:sldId id="261" r:id="rId9"/>
    <p:sldId id="276" r:id="rId10"/>
    <p:sldId id="264" r:id="rId11"/>
    <p:sldId id="272" r:id="rId12"/>
    <p:sldId id="273" r:id="rId13"/>
    <p:sldId id="270" r:id="rId14"/>
    <p:sldId id="274" r:id="rId15"/>
    <p:sldId id="269" r:id="rId16"/>
    <p:sldId id="265" r:id="rId17"/>
    <p:sldId id="271" r:id="rId18"/>
    <p:sldId id="275" r:id="rId19"/>
    <p:sldId id="266" r:id="rId20"/>
    <p:sldId id="26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7C6944-3055-4A42-988B-A6A91B424C9C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42723B-D376-47B1-920C-E8352B4A3B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205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2723B-D376-47B1-920C-E8352B4A3B6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659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A643E-9240-4FFD-9945-2160D285E3D8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85A47-9276-4CE2-8839-8FE0E4EE3D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A643E-9240-4FFD-9945-2160D285E3D8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85A47-9276-4CE2-8839-8FE0E4EE3DB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A643E-9240-4FFD-9945-2160D285E3D8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85A47-9276-4CE2-8839-8FE0E4EE3D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A643E-9240-4FFD-9945-2160D285E3D8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85A47-9276-4CE2-8839-8FE0E4EE3DB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A643E-9240-4FFD-9945-2160D285E3D8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85A47-9276-4CE2-8839-8FE0E4EE3D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A643E-9240-4FFD-9945-2160D285E3D8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85A47-9276-4CE2-8839-8FE0E4EE3D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A643E-9240-4FFD-9945-2160D285E3D8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85A47-9276-4CE2-8839-8FE0E4EE3D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A643E-9240-4FFD-9945-2160D285E3D8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85A47-9276-4CE2-8839-8FE0E4EE3DB6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A643E-9240-4FFD-9945-2160D285E3D8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85A47-9276-4CE2-8839-8FE0E4EE3DB6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A643E-9240-4FFD-9945-2160D285E3D8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85A47-9276-4CE2-8839-8FE0E4EE3D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A643E-9240-4FFD-9945-2160D285E3D8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85A47-9276-4CE2-8839-8FE0E4EE3DB6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FCDA643E-9240-4FFD-9945-2160D285E3D8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1885A47-9276-4CE2-8839-8FE0E4EE3DB6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1842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k.wikipedia.org/wiki/1916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42219" y="2938463"/>
            <a:ext cx="66675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506496"/>
          </a:xfrm>
        </p:spPr>
        <p:txBody>
          <a:bodyPr>
            <a:normAutofit fontScale="90000"/>
          </a:bodyPr>
          <a:lstStyle/>
          <a:p>
            <a:r>
              <a:rPr lang="uk-UA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клас. Географія: материки і океани.</a:t>
            </a:r>
            <a:br>
              <a:rPr lang="uk-UA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</a:t>
            </a:r>
            <a:r>
              <a:rPr lang="uk-UA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 - дослідження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87624" y="4653136"/>
            <a:ext cx="69127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i="1" dirty="0">
                <a:solidFill>
                  <a:srgbClr val="0000FF"/>
                </a:solidFill>
                <a:latin typeface="Times New Roman"/>
                <a:ea typeface="Calibri"/>
              </a:rPr>
              <a:t>Особливості формування клімату Євразії. Особливості прояву </a:t>
            </a:r>
            <a:r>
              <a:rPr lang="uk-UA" sz="3200" b="1" i="1" dirty="0" err="1">
                <a:solidFill>
                  <a:srgbClr val="0000FF"/>
                </a:solidFill>
                <a:latin typeface="Times New Roman"/>
                <a:ea typeface="Calibri"/>
              </a:rPr>
              <a:t>кліматотвірних</a:t>
            </a:r>
            <a:r>
              <a:rPr lang="uk-UA" sz="3200" b="1" i="1" dirty="0">
                <a:solidFill>
                  <a:srgbClr val="0000FF"/>
                </a:solidFill>
                <a:latin typeface="Times New Roman"/>
                <a:ea typeface="Calibri"/>
              </a:rPr>
              <a:t> чинників</a:t>
            </a:r>
            <a:endParaRPr lang="ru-RU" sz="3200" b="1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7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71600" y="980728"/>
            <a:ext cx="7408333" cy="5688632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16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1.Оболонка </a:t>
            </a:r>
            <a:r>
              <a:rPr lang="uk-UA" sz="16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Землі, в якій формується клімат та погода </a:t>
            </a:r>
            <a:r>
              <a:rPr lang="uk-UA" sz="16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…</a:t>
            </a:r>
            <a:endParaRPr lang="ru-RU" sz="1200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16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2.Переміщення повітря в горизонтальному напрямку під впливом різниці в атмосферному тиску </a:t>
            </a:r>
            <a:r>
              <a:rPr lang="uk-UA" sz="16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…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uk-UA" sz="16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    3</a:t>
            </a:r>
            <a:r>
              <a:rPr lang="uk-UA" sz="16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. Стан нижнього шару атмосфери в даний час в даному </a:t>
            </a:r>
            <a:r>
              <a:rPr lang="uk-UA" sz="16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місці… 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uk-UA" sz="16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    4</a:t>
            </a:r>
            <a:r>
              <a:rPr lang="uk-UA" sz="16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. Прилад для вимірювання атмосферного тиску </a:t>
            </a:r>
            <a:r>
              <a:rPr lang="uk-UA" sz="16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…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uk-UA" sz="16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   5</a:t>
            </a:r>
            <a:r>
              <a:rPr lang="uk-UA" sz="16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. Багаторічний режим (стан) погоди в певній </a:t>
            </a:r>
            <a:r>
              <a:rPr lang="uk-UA" sz="16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місцевості… </a:t>
            </a:r>
            <a:endParaRPr lang="ru-RU" sz="1200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uk-UA" sz="16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    6</a:t>
            </a:r>
            <a:r>
              <a:rPr lang="uk-UA" sz="16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. Вологий і жаркий кліматичний </a:t>
            </a:r>
            <a:r>
              <a:rPr lang="uk-UA" sz="16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пояс…</a:t>
            </a:r>
            <a:endParaRPr lang="ru-RU" sz="1200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uk-UA" sz="16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    7</a:t>
            </a:r>
            <a:r>
              <a:rPr lang="uk-UA" sz="16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. Сухий і жаркий кліматичний </a:t>
            </a:r>
            <a:r>
              <a:rPr lang="uk-UA" sz="16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пояс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uk-UA" sz="16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   8.Сукупність </a:t>
            </a:r>
            <a:r>
              <a:rPr lang="uk-UA" sz="16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рухів повітря у нижній частині атмосфери (тропосфері) </a:t>
            </a:r>
            <a:r>
              <a:rPr lang="uk-UA" sz="16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…</a:t>
            </a:r>
            <a:endParaRPr lang="ru-RU" sz="1200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uk-UA" sz="16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   9</a:t>
            </a:r>
            <a:r>
              <a:rPr lang="uk-UA" sz="16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. В</a:t>
            </a:r>
            <a:r>
              <a:rPr lang="ru-RU" sz="1600" dirty="0" err="1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еликий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об'єм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повітря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в </a:t>
            </a:r>
            <a:r>
              <a:rPr lang="ru-RU" sz="1600" dirty="0" err="1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тропосфері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з </a:t>
            </a:r>
            <a:r>
              <a:rPr lang="ru-RU" sz="1600" dirty="0" err="1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певними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порівняно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стабільними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       </a:t>
            </a:r>
            <a:r>
              <a:rPr lang="ru-RU" sz="1600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властивостями</a:t>
            </a:r>
            <a:r>
              <a:rPr lang="ru-RU" sz="16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(температура, </a:t>
            </a:r>
            <a:r>
              <a:rPr lang="ru-RU" sz="1600" dirty="0" err="1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вологість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тощо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), </a:t>
            </a:r>
            <a:r>
              <a:rPr lang="ru-RU" sz="1600" dirty="0" err="1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що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рухається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як </a:t>
            </a:r>
            <a:r>
              <a:rPr lang="ru-RU" sz="1600" dirty="0" err="1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одне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ціле</a:t>
            </a:r>
            <a:r>
              <a:rPr lang="ru-RU" sz="16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…</a:t>
            </a:r>
            <a:endParaRPr lang="ru-RU" sz="1200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uk-UA" sz="16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   10</a:t>
            </a:r>
            <a:r>
              <a:rPr lang="uk-UA" sz="16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. </a:t>
            </a:r>
            <a:r>
              <a:rPr lang="uk-UA"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Пост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i</a:t>
            </a:r>
            <a:r>
              <a:rPr lang="uk-UA" sz="16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йн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i</a:t>
            </a:r>
            <a:r>
              <a:rPr lang="uk-UA"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в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i</a:t>
            </a:r>
            <a:r>
              <a:rPr lang="uk-UA"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три, як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i</a:t>
            </a:r>
            <a:r>
              <a:rPr lang="uk-UA"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виникають м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i</a:t>
            </a:r>
            <a:r>
              <a:rPr lang="uk-UA"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ж троп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i</a:t>
            </a:r>
            <a:r>
              <a:rPr lang="uk-UA" sz="16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чним</a:t>
            </a:r>
            <a:r>
              <a:rPr lang="uk-UA"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високим та </a:t>
            </a:r>
            <a:r>
              <a:rPr lang="uk-UA" sz="16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   екватор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i</a:t>
            </a:r>
            <a:r>
              <a:rPr lang="uk-UA" sz="16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альним</a:t>
            </a:r>
            <a:r>
              <a:rPr lang="uk-UA"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низьким поясами атмосферного тиску в П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i</a:t>
            </a:r>
            <a:r>
              <a:rPr lang="uk-UA" sz="16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вн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i</a:t>
            </a:r>
            <a:r>
              <a:rPr lang="uk-UA" sz="16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чн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i</a:t>
            </a:r>
            <a:r>
              <a:rPr lang="uk-UA"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й 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i</a:t>
            </a:r>
            <a:r>
              <a:rPr lang="uk-UA"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П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i</a:t>
            </a:r>
            <a:r>
              <a:rPr lang="uk-UA" sz="16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вденн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i</a:t>
            </a:r>
            <a:r>
              <a:rPr lang="uk-UA"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й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 </a:t>
            </a:r>
            <a:r>
              <a:rPr lang="uk-UA"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півкулях</a:t>
            </a:r>
            <a:r>
              <a:rPr lang="uk-UA" sz="16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...</a:t>
            </a: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52128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3600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Міні-вікторина «Географічна мозаїка»</a:t>
            </a:r>
            <a:r>
              <a:rPr lang="ru-RU" sz="3600" dirty="0">
                <a:solidFill>
                  <a:srgbClr val="C00000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3600" dirty="0">
                <a:solidFill>
                  <a:srgbClr val="C00000"/>
                </a:solidFill>
                <a:latin typeface="Calibri"/>
                <a:ea typeface="Calibri"/>
                <a:cs typeface="Times New Roman"/>
              </a:rPr>
            </a:br>
            <a:endParaRPr lang="ru-RU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08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1.Знайдіть </a:t>
            </a:r>
            <a:r>
              <a:rPr lang="uk-UA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зайве слово в ланцюжку</a:t>
            </a:r>
            <a:endParaRPr lang="ru-RU" sz="18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2.Те, що залишиться об</a:t>
            </a:r>
            <a:r>
              <a:rPr lang="ru-RU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’</a:t>
            </a:r>
            <a:r>
              <a:rPr lang="uk-UA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єднайте однією </a:t>
            </a:r>
            <a:r>
              <a:rPr lang="uk-UA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назвою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ru-RU" sz="1800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uk-UA" b="1" dirty="0">
                <a:latin typeface="Times New Roman"/>
                <a:ea typeface="Calibri"/>
                <a:cs typeface="Times New Roman"/>
              </a:rPr>
              <a:t>Географічна широта,   абсолютна висота,   підстильна поверхня,   циркуляція атмосфери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74320" lvl="0" indent="-274320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</a:pPr>
            <a:r>
              <a:rPr lang="uk-UA" sz="3200" dirty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Гра «Зайвий в ланцюжку»</a:t>
            </a:r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endParaRPr lang="ru-RU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1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44" y="1484784"/>
            <a:ext cx="8712968" cy="5163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98" y="5157192"/>
            <a:ext cx="3296639" cy="1021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501008"/>
            <a:ext cx="2016224" cy="2997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0868" y="188640"/>
            <a:ext cx="757502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2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Загальні риси клімату Євразії</a:t>
            </a:r>
          </a:p>
          <a:p>
            <a:pPr algn="ctr"/>
            <a:r>
              <a:rPr lang="uk-UA" sz="32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Євразія </a:t>
            </a:r>
            <a:r>
              <a:rPr lang="uk-UA" sz="3200" dirty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– материк кліматичних </a:t>
            </a:r>
            <a:r>
              <a:rPr lang="uk-UA" sz="32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контрастів</a:t>
            </a:r>
            <a:endParaRPr lang="ru-RU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8640960" cy="5478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260648"/>
            <a:ext cx="864096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Новий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обеліск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гори </a:t>
            </a:r>
            <a:r>
              <a:rPr lang="ru-RU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Березової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Московському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тракті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під'їзді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м. Первоуральск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боку 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Єкатеринбурга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 ° 52'13 "пн. ш. 60 ° 02'52  </a:t>
            </a:r>
            <a:r>
              <a:rPr lang="ru-RU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</a:t>
            </a:r>
          </a:p>
        </p:txBody>
      </p:sp>
    </p:spTree>
    <p:extLst>
      <p:ext uri="{BB962C8B-B14F-4D97-AF65-F5344CB8AC3E}">
        <p14:creationId xmlns:p14="http://schemas.microsoft.com/office/powerpoint/2010/main" val="3296969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2060848"/>
            <a:ext cx="7848873" cy="4353347"/>
          </a:xfrm>
        </p:spPr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uk-UA" sz="3200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Дослідити </a:t>
            </a:r>
            <a:r>
              <a:rPr lang="uk-UA" sz="3200" dirty="0">
                <a:solidFill>
                  <a:srgbClr val="0000F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як впливають </a:t>
            </a:r>
            <a:r>
              <a:rPr lang="uk-UA" sz="3200" dirty="0" err="1">
                <a:solidFill>
                  <a:srgbClr val="0000F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кліматотвірні</a:t>
            </a:r>
            <a:r>
              <a:rPr lang="uk-UA" sz="3200" dirty="0">
                <a:solidFill>
                  <a:srgbClr val="0000F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чинники на формування клімату Євразії, поглибити вміння досліджувати фізичну та кліматичну карти, працювати з контурною картою, </a:t>
            </a:r>
            <a:r>
              <a:rPr lang="uk-UA" sz="3200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аналізувати</a:t>
            </a:r>
            <a:r>
              <a:rPr lang="uk-UA" sz="3200" dirty="0">
                <a:solidFill>
                  <a:srgbClr val="0000F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порівнювати, робити </a:t>
            </a:r>
            <a:r>
              <a:rPr lang="uk-UA" sz="3200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висновки, висловлювати свої судження</a:t>
            </a:r>
            <a:endParaRPr lang="ru-RU" sz="3200" dirty="0">
              <a:solidFill>
                <a:srgbClr val="0000F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930432"/>
          </a:xfrm>
        </p:spPr>
        <p:txBody>
          <a:bodyPr>
            <a:normAutofit/>
          </a:bodyPr>
          <a:lstStyle/>
          <a:p>
            <a:r>
              <a:rPr lang="uk-UA" sz="3600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Наша мета:</a:t>
            </a:r>
            <a:endParaRPr lang="ru-RU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43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936104"/>
          </a:xfrm>
        </p:spPr>
        <p:txBody>
          <a:bodyPr>
            <a:normAutofit/>
          </a:bodyPr>
          <a:lstStyle/>
          <a:p>
            <a:r>
              <a:rPr lang="uk-UA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 кліматичних поясів Євразії</a:t>
            </a:r>
            <a:endParaRPr lang="ru-RU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TWO\Desktop\17.03.17 Семінар Географія\DSCN255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908720"/>
            <a:ext cx="6192688" cy="5716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33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1085964"/>
              </p:ext>
            </p:extLst>
          </p:nvPr>
        </p:nvGraphicFramePr>
        <p:xfrm>
          <a:off x="755576" y="2564904"/>
          <a:ext cx="7848873" cy="3505200"/>
        </p:xfrm>
        <a:graphic>
          <a:graphicData uri="http://schemas.openxmlformats.org/drawingml/2006/table">
            <a:tbl>
              <a:tblPr firstRow="1" firstCol="1" bandRow="1"/>
              <a:tblGrid>
                <a:gridCol w="3245566"/>
                <a:gridCol w="1504437"/>
                <a:gridCol w="1390442"/>
                <a:gridCol w="1708428"/>
              </a:tblGrid>
              <a:tr h="12714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Ізотерми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 Північним полярним колом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Помірні широти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 південь від </a:t>
                      </a:r>
                      <a:r>
                        <a:rPr lang="uk-UA" sz="20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північного</a:t>
                      </a:r>
                      <a:r>
                        <a:rPr lang="uk-UA" sz="2000" b="1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uk-UA" sz="20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тропіка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04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Середня </a:t>
                      </a:r>
                      <a:r>
                        <a:rPr lang="en-US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r>
                        <a:rPr lang="ru-RU" sz="2000" b="1" baseline="30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 </a:t>
                      </a:r>
                      <a:r>
                        <a:rPr lang="uk-UA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січня </a:t>
                      </a:r>
                      <a:r>
                        <a:rPr lang="uk-UA" sz="20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r>
                        <a:rPr lang="uk-UA" sz="2000" b="1" baseline="30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</a:t>
                      </a:r>
                      <a:r>
                        <a:rPr lang="uk-UA" sz="2000" b="1" baseline="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сх</a:t>
                      </a:r>
                      <a:r>
                        <a:rPr lang="uk-UA" sz="2000" b="1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.д</a:t>
                      </a:r>
                      <a:r>
                        <a:rPr lang="uk-UA" sz="20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effectLst/>
                          <a:latin typeface="Times New Roman"/>
                          <a:ea typeface="Calibri"/>
                        </a:rPr>
                        <a:t>-30</a:t>
                      </a:r>
                      <a:r>
                        <a:rPr lang="uk-UA" sz="2000" baseline="30000" dirty="0" smtClean="0">
                          <a:effectLst/>
                          <a:latin typeface="Times New Roman"/>
                          <a:ea typeface="Calibri"/>
                        </a:rPr>
                        <a:t>0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-25</a:t>
                      </a:r>
                      <a:r>
                        <a:rPr lang="uk-UA" sz="2000" b="1" baseline="30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+25</a:t>
                      </a:r>
                      <a:r>
                        <a:rPr lang="uk-UA" sz="2000" b="1" baseline="30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04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Середня </a:t>
                      </a:r>
                      <a:r>
                        <a:rPr lang="en-US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r>
                        <a:rPr lang="ru-RU" sz="2000" b="1" baseline="30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</a:t>
                      </a:r>
                      <a:r>
                        <a:rPr lang="uk-UA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липня</a:t>
                      </a:r>
                      <a:r>
                        <a:rPr lang="uk-UA" sz="2000" b="1" baseline="30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endParaRPr lang="uk-UA" sz="2000" b="1" baseline="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uk-UA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r>
                        <a:rPr lang="uk-UA" sz="2000" b="1" baseline="30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</a:t>
                      </a:r>
                      <a:r>
                        <a:rPr lang="uk-UA" sz="2000" b="1" baseline="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сх</a:t>
                      </a:r>
                      <a:r>
                        <a:rPr lang="uk-UA" sz="2000" b="1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.д</a:t>
                      </a:r>
                      <a:r>
                        <a:rPr lang="uk-UA" sz="20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r>
                        <a:rPr lang="uk-UA" sz="2000" b="1" baseline="30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+15</a:t>
                      </a:r>
                      <a:r>
                        <a:rPr lang="uk-UA" sz="2000" b="1" baseline="30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+25</a:t>
                      </a:r>
                      <a:r>
                        <a:rPr lang="uk-UA" sz="2000" b="1" baseline="30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584176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3600" dirty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Зміна середніх  температур повітря січня й липня уздовж </a:t>
            </a:r>
            <a:r>
              <a:rPr lang="uk-UA" sz="36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меридіана  </a:t>
            </a:r>
            <a:r>
              <a:rPr lang="uk-UA" sz="3600" dirty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100° сх. д. </a:t>
            </a:r>
            <a: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endParaRPr lang="ru-RU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19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1252728"/>
          </a:xfrm>
        </p:spPr>
        <p:txBody>
          <a:bodyPr>
            <a:normAutofit/>
          </a:bodyPr>
          <a:lstStyle/>
          <a:p>
            <a:r>
              <a:rPr lang="uk-UA" sz="4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Кліматична карта</a:t>
            </a:r>
            <a:endParaRPr lang="ru-RU" sz="4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TWO\Desktop\9HxfzRRM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96752"/>
            <a:ext cx="6840760" cy="5179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8959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116632"/>
            <a:ext cx="8229600" cy="930432"/>
          </a:xfrm>
        </p:spPr>
        <p:txBody>
          <a:bodyPr>
            <a:normAutofit/>
          </a:bodyPr>
          <a:lstStyle/>
          <a:p>
            <a:r>
              <a:rPr lang="uk-UA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Середньорічна кількість опадів</a:t>
            </a:r>
            <a:endParaRPr lang="ru-RU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8" name="Picture 4" descr="C:\Users\TWO\Desktop\17.03.17 Семінар Географія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56792"/>
            <a:ext cx="7344816" cy="492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982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296144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ЯПОНІЮ ОБРУШИВСЯ ПОТУЖНИЙ ТАЙФУН "РОКЕ", Є ЖЕРТВИ І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ПОРАНЕНІ 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5969256" cy="4476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726823" y="2780928"/>
            <a:ext cx="222144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</a:t>
            </a:r>
            <a:r>
              <a:rPr lang="ru-RU" sz="32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вересня</a:t>
            </a:r>
            <a:endParaRPr lang="ru-RU" sz="32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2011 року,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2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08:38 </a:t>
            </a:r>
            <a:endParaRPr lang="ru-RU" sz="3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41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283968" y="2492896"/>
            <a:ext cx="4709372" cy="38414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Тайфун </a:t>
            </a:r>
            <a:r>
              <a:rPr lang="ru-RU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Маон</a:t>
            </a:r>
            <a:r>
              <a:rPr lang="ru-RU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8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найсильніший</a:t>
            </a:r>
            <a:r>
              <a:rPr lang="ru-RU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шести </a:t>
            </a:r>
            <a:r>
              <a:rPr lang="ru-RU" sz="28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тайфунів</a:t>
            </a:r>
            <a:r>
              <a:rPr lang="ru-RU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сезону </a:t>
            </a:r>
            <a:r>
              <a:rPr lang="ru-RU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приніс</a:t>
            </a:r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Японії</a:t>
            </a:r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проливні</a:t>
            </a:r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зливи</a:t>
            </a:r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повені</a:t>
            </a:r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зсуви</a:t>
            </a:r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Швидкість</a:t>
            </a:r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вітру</a:t>
            </a:r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епіцентрі</a:t>
            </a:r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тайфуну </a:t>
            </a:r>
            <a:r>
              <a:rPr lang="ru-RU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досягає</a:t>
            </a:r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35 </a:t>
            </a:r>
            <a:r>
              <a:rPr lang="ru-RU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метрів</a:t>
            </a:r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секунду</a:t>
            </a:r>
            <a:endParaRPr lang="ru-RU" sz="28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ru-RU" sz="5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липня</a:t>
            </a:r>
            <a:r>
              <a:rPr lang="ru-RU" sz="5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2011, </a:t>
            </a:r>
            <a:r>
              <a:rPr lang="ru-RU" sz="5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09:38</a:t>
            </a:r>
            <a:endParaRPr lang="ru-RU" sz="5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38" y="2814079"/>
            <a:ext cx="3898970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353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88640"/>
            <a:ext cx="8363272" cy="1728192"/>
          </a:xfrm>
        </p:spPr>
        <p:txBody>
          <a:bodyPr>
            <a:noAutofit/>
          </a:bodyPr>
          <a:lstStyle/>
          <a:p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Дістатися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вертольоті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дорозі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укоченого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снігу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Край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неймовірно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суворий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взимку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температура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нижче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50°С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060848"/>
            <a:ext cx="6878608" cy="4506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854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684776"/>
          </a:xfrm>
        </p:spPr>
        <p:txBody>
          <a:bodyPr>
            <a:normAutofit fontScale="90000"/>
          </a:bodyPr>
          <a:lstStyle/>
          <a:p>
            <a:r>
              <a:rPr lang="ru-RU" sz="3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Тут </a:t>
            </a:r>
            <a:r>
              <a:rPr lang="ru-RU" sz="31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майже</a:t>
            </a:r>
            <a:r>
              <a:rPr lang="ru-RU" sz="3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ніколи</a:t>
            </a:r>
            <a:r>
              <a:rPr lang="ru-RU" sz="3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31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буває</a:t>
            </a:r>
            <a:r>
              <a:rPr lang="ru-RU" sz="3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вітру</a:t>
            </a:r>
            <a:r>
              <a:rPr lang="ru-RU" sz="3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1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взимку</a:t>
            </a:r>
            <a:r>
              <a:rPr lang="ru-RU" sz="3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стоїть</a:t>
            </a:r>
            <a:r>
              <a:rPr lang="ru-RU" sz="3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ясна і </a:t>
            </a:r>
            <a:r>
              <a:rPr lang="ru-RU" sz="31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сонячна</a:t>
            </a:r>
            <a:r>
              <a:rPr lang="ru-RU" sz="3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погода. </a:t>
            </a:r>
            <a:r>
              <a:rPr lang="ru-RU" sz="31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3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сухості</a:t>
            </a:r>
            <a:r>
              <a:rPr lang="ru-RU" sz="3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</a:t>
            </a:r>
            <a:r>
              <a:rPr lang="ru-RU" sz="3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сніг</a:t>
            </a:r>
            <a:r>
              <a:rPr lang="ru-RU" sz="3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випаровується</a:t>
            </a:r>
            <a:r>
              <a:rPr lang="ru-RU" sz="3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1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3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3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1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3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3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3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холодніше</a:t>
            </a:r>
            <a:r>
              <a:rPr lang="ru-RU" sz="3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060848"/>
            <a:ext cx="6768752" cy="4058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317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756784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3200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Дослідження кліматичних умов </a:t>
            </a:r>
            <a:r>
              <a:rPr lang="uk-UA" sz="3200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вздовж</a:t>
            </a:r>
            <a:br>
              <a:rPr lang="uk-UA" sz="3200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</a:br>
            <a:r>
              <a:rPr lang="uk-UA" sz="3200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200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50</a:t>
            </a:r>
            <a:r>
              <a:rPr lang="uk-UA" sz="3200" b="1" baseline="30000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0</a:t>
            </a:r>
            <a:r>
              <a:rPr lang="uk-UA" sz="3200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200" b="1" dirty="0" err="1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пн.ш</a:t>
            </a:r>
            <a:r>
              <a:rPr lang="uk-UA" sz="3200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.</a:t>
            </a:r>
            <a:r>
              <a:rPr lang="ru-RU" sz="3200" b="1" dirty="0">
                <a:solidFill>
                  <a:srgbClr val="C00000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3200" b="1" dirty="0">
                <a:solidFill>
                  <a:srgbClr val="C00000"/>
                </a:solidFill>
                <a:latin typeface="Calibri"/>
                <a:ea typeface="Calibri"/>
                <a:cs typeface="Times New Roman"/>
              </a:rPr>
            </a:b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70" y="1916832"/>
            <a:ext cx="8712418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916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4293096"/>
            <a:ext cx="3528392" cy="2134471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uk-UA" sz="26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ІІ група.</a:t>
            </a: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uk-UA" sz="2600" dirty="0" smtClean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Дайте </a:t>
            </a:r>
            <a:r>
              <a:rPr lang="uk-UA" sz="2600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географічне пояснення вислову: “Західний вітер у руці </a:t>
            </a:r>
            <a:r>
              <a:rPr lang="uk-UA" sz="2600" dirty="0" smtClean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воду </a:t>
            </a:r>
            <a:r>
              <a:rPr lang="uk-UA" sz="2600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несе ”</a:t>
            </a:r>
            <a:endParaRPr lang="ru-RU" sz="2100" dirty="0">
              <a:solidFill>
                <a:srgbClr val="0000FF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5192" y="170129"/>
            <a:ext cx="8229600" cy="1146456"/>
          </a:xfrm>
        </p:spPr>
        <p:txBody>
          <a:bodyPr>
            <a:normAutofit/>
          </a:bodyPr>
          <a:lstStyle/>
          <a:p>
            <a:r>
              <a:rPr lang="uk-UA" sz="4000" b="1" dirty="0">
                <a:solidFill>
                  <a:srgbClr val="C00000"/>
                </a:solidFill>
                <a:latin typeface="Times New Roman"/>
                <a:ea typeface="+mn-ea"/>
                <a:cs typeface="+mn-cs"/>
              </a:rPr>
              <a:t>Робота в групах</a:t>
            </a:r>
            <a:endParaRPr lang="ru-RU" sz="6600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17" y="1340768"/>
            <a:ext cx="4262875" cy="26642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04047" y="1412776"/>
            <a:ext cx="3600400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>
                <a:srgbClr val="31B6FD"/>
              </a:buClr>
              <a:buSzPct val="100000"/>
            </a:pPr>
            <a:r>
              <a:rPr lang="uk-UA" sz="2000" dirty="0">
                <a:latin typeface="Times New Roman"/>
                <a:ea typeface="Calibri"/>
                <a:cs typeface="Times New Roman"/>
              </a:rPr>
              <a:t>І група. </a:t>
            </a:r>
            <a:endParaRPr lang="uk-UA" sz="2000" dirty="0" smtClean="0">
              <a:latin typeface="Times New Roman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>
                <a:srgbClr val="31B6FD"/>
              </a:buClr>
              <a:buSzPct val="100000"/>
            </a:pPr>
            <a:r>
              <a:rPr lang="uk-UA" sz="2000" dirty="0" smtClean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Як </a:t>
            </a:r>
            <a:r>
              <a:rPr lang="uk-UA" sz="2000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змінився б  клімат </a:t>
            </a:r>
            <a:r>
              <a:rPr lang="uk-UA" sz="2000" dirty="0" smtClean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Євразії                                                        за </a:t>
            </a:r>
            <a:r>
              <a:rPr lang="uk-UA" sz="2000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відсутності гірської системи Гімалаїв?</a:t>
            </a:r>
            <a:endParaRPr lang="ru-RU" sz="1600" dirty="0">
              <a:solidFill>
                <a:srgbClr val="0000FF"/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3" y="3447182"/>
            <a:ext cx="4032449" cy="30360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219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1252728"/>
          </a:xfrm>
        </p:spPr>
        <p:txBody>
          <a:bodyPr>
            <a:normAutofit fontScale="90000"/>
          </a:bodyPr>
          <a:lstStyle/>
          <a:p>
            <a:pPr marL="274320" lvl="0" indent="-274320">
              <a:spcBef>
                <a:spcPct val="20000"/>
              </a:spcBef>
            </a:pPr>
            <a:r>
              <a:rPr lang="uk-UA" sz="2400" dirty="0" smtClean="0">
                <a:solidFill>
                  <a:srgbClr val="073E87"/>
                </a:solidFill>
                <a:ea typeface="+mn-ea"/>
                <a:cs typeface="+mn-cs"/>
              </a:rPr>
              <a:t> </a:t>
            </a:r>
            <a:br>
              <a:rPr lang="uk-UA" sz="2400" dirty="0" smtClean="0">
                <a:solidFill>
                  <a:srgbClr val="073E87"/>
                </a:solidFill>
                <a:ea typeface="+mn-ea"/>
                <a:cs typeface="+mn-cs"/>
              </a:rPr>
            </a:br>
            <a:r>
              <a:rPr lang="uk-UA" sz="2400" dirty="0">
                <a:solidFill>
                  <a:srgbClr val="073E87"/>
                </a:solidFill>
                <a:ea typeface="+mn-ea"/>
                <a:cs typeface="+mn-cs"/>
              </a:rPr>
              <a:t/>
            </a:r>
            <a:br>
              <a:rPr lang="uk-UA" sz="2400" dirty="0">
                <a:solidFill>
                  <a:srgbClr val="073E87"/>
                </a:solidFill>
                <a:ea typeface="+mn-ea"/>
                <a:cs typeface="+mn-cs"/>
              </a:rPr>
            </a:br>
            <a:r>
              <a:rPr lang="uk-UA" sz="2400" dirty="0" smtClean="0">
                <a:solidFill>
                  <a:srgbClr val="073E87"/>
                </a:solidFill>
                <a:ea typeface="+mn-ea"/>
                <a:cs typeface="+mn-cs"/>
              </a:rPr>
              <a:t/>
            </a:r>
            <a:br>
              <a:rPr lang="uk-UA" sz="2400" dirty="0" smtClean="0">
                <a:solidFill>
                  <a:srgbClr val="073E87"/>
                </a:solidFill>
                <a:ea typeface="+mn-ea"/>
                <a:cs typeface="+mn-cs"/>
              </a:rPr>
            </a:br>
            <a:r>
              <a:rPr lang="uk-UA" sz="2400" dirty="0">
                <a:solidFill>
                  <a:srgbClr val="073E87"/>
                </a:solidFill>
                <a:ea typeface="+mn-ea"/>
                <a:cs typeface="+mn-cs"/>
              </a:rPr>
              <a:t/>
            </a:r>
            <a:br>
              <a:rPr lang="uk-UA" sz="2400" dirty="0">
                <a:solidFill>
                  <a:srgbClr val="073E87"/>
                </a:solidFill>
                <a:ea typeface="+mn-ea"/>
                <a:cs typeface="+mn-cs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6832"/>
            <a:ext cx="4608512" cy="39836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04048" y="2996952"/>
            <a:ext cx="35283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ІІІ  група</a:t>
            </a:r>
          </a:p>
          <a:p>
            <a:pPr algn="ctr"/>
            <a:r>
              <a:rPr lang="uk-UA" sz="2000" dirty="0" smtClean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Рік </a:t>
            </a:r>
            <a:r>
              <a:rPr lang="uk-UA" sz="2000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 </a:t>
            </a:r>
            <a:r>
              <a:rPr lang="uk-UA" sz="2000" dirty="0" err="1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Черапунджі</a:t>
            </a:r>
            <a:r>
              <a:rPr lang="uk-UA" sz="2000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endParaRPr lang="uk-UA" sz="2000" dirty="0" smtClean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r>
              <a:rPr lang="uk-UA" sz="2000" dirty="0" smtClean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можна </a:t>
            </a:r>
            <a:r>
              <a:rPr lang="uk-UA" sz="2000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описати так: </a:t>
            </a:r>
            <a:endParaRPr lang="uk-UA" sz="2000" dirty="0" smtClean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r>
              <a:rPr lang="uk-UA" sz="2000" dirty="0" smtClean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</a:t>
            </a: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’</a:t>
            </a:r>
            <a:r>
              <a:rPr lang="uk-UA" sz="2000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ять «мокрих»  </a:t>
            </a:r>
            <a:r>
              <a:rPr lang="uk-UA" sz="2000" dirty="0" smtClean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місяців </a:t>
            </a:r>
            <a:r>
              <a:rPr lang="uk-UA" sz="2000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і сім «сухих» </a:t>
            </a:r>
            <a:r>
              <a:rPr lang="uk-UA" sz="2000" dirty="0" smtClean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місяців</a:t>
            </a:r>
            <a:r>
              <a:rPr lang="uk-UA" sz="2000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</a:t>
            </a:r>
            <a:endParaRPr lang="uk-UA" sz="2000" dirty="0" smtClean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endParaRPr lang="uk-UA" sz="2000" dirty="0" smtClean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r>
              <a:rPr lang="uk-UA" sz="2000" dirty="0" smtClean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Чому </a:t>
            </a:r>
            <a:r>
              <a:rPr lang="uk-UA" sz="2000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так?</a:t>
            </a:r>
            <a:r>
              <a:rPr lang="ru-RU" sz="2000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ru-RU" sz="2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67924" y="548680"/>
            <a:ext cx="38641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b="1" dirty="0">
                <a:solidFill>
                  <a:srgbClr val="C00000"/>
                </a:solidFill>
                <a:latin typeface="Times New Roman"/>
                <a:ea typeface="+mj-ea"/>
                <a:cs typeface="+mj-cs"/>
              </a:rPr>
              <a:t>Робота в групах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260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2132856"/>
            <a:ext cx="4032448" cy="352270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uk-UA" sz="22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І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V</a:t>
            </a:r>
            <a:r>
              <a:rPr lang="uk-UA" sz="22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22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група                               </a:t>
            </a:r>
            <a:r>
              <a:rPr lang="uk-UA" sz="2200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Видатний </a:t>
            </a:r>
            <a:r>
              <a:rPr lang="uk-UA" sz="2200" dirty="0">
                <a:solidFill>
                  <a:srgbClr val="0000F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кліматолог </a:t>
            </a:r>
            <a:r>
              <a:rPr lang="uk-UA" sz="2200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</a:t>
            </a:r>
            <a:r>
              <a:rPr lang="uk-UA" sz="2200" dirty="0">
                <a:solidFill>
                  <a:srgbClr val="0000F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І. </a:t>
            </a:r>
            <a:r>
              <a:rPr lang="uk-UA" sz="2200" dirty="0" err="1">
                <a:solidFill>
                  <a:srgbClr val="0000F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Воєйков</a:t>
            </a:r>
            <a:r>
              <a:rPr lang="uk-UA" sz="2200" dirty="0">
                <a:solidFill>
                  <a:srgbClr val="0000F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зазначав, що теплі морські течії являються "трубами водяного опалення" планети. Як ви думаєте, чи можливо це підтвердити конкретними прикладами </a:t>
            </a:r>
            <a:endParaRPr lang="ru-RU" sz="2200" dirty="0">
              <a:solidFill>
                <a:srgbClr val="0000F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930432"/>
          </a:xfrm>
        </p:spPr>
        <p:txBody>
          <a:bodyPr/>
          <a:lstStyle/>
          <a:p>
            <a:r>
              <a:rPr lang="uk-UA" sz="4000" b="1" dirty="0">
                <a:solidFill>
                  <a:srgbClr val="C00000"/>
                </a:solidFill>
                <a:latin typeface="Times New Roman"/>
              </a:rPr>
              <a:t>Робота в групах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412775"/>
            <a:ext cx="3225946" cy="39197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572000" y="5229200"/>
            <a:ext cx="431327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Воє́йков Олекса́ндр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vi-V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Іва́нович 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vi-VN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tooltip="1842"/>
              </a:rPr>
              <a:t>1842</a:t>
            </a:r>
            <a:r>
              <a:rPr lang="uk-UA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vi-VN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 tooltip="1916"/>
              </a:rPr>
              <a:t>1916</a:t>
            </a:r>
            <a:r>
              <a:rPr lang="uk-UA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                                                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vi-V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осійський метеоролог,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</a:t>
            </a:r>
            <a:r>
              <a:rPr lang="vi-V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кліматолог і географ, 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4214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412776"/>
            <a:ext cx="8352928" cy="5256584"/>
          </a:xfrm>
        </p:spPr>
        <p:txBody>
          <a:bodyPr>
            <a:normAutofit fontScale="62500" lnSpcReduction="20000"/>
          </a:bodyPr>
          <a:lstStyle/>
          <a:p>
            <a:pPr marL="0" lv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2600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1. «Полюс </a:t>
            </a:r>
            <a:r>
              <a:rPr lang="uk-UA" sz="2600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холоду» Північної півкулі розташувався на архіпелазі </a:t>
            </a:r>
            <a:r>
              <a:rPr lang="uk-UA" sz="2600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Шпіцберген </a:t>
            </a:r>
          </a:p>
          <a:p>
            <a:pPr marL="0" lv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2600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2.Під </a:t>
            </a:r>
            <a:r>
              <a:rPr lang="uk-UA" sz="2600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впливом мусонної циркуляції перебувають південна та східна частини Євразії </a:t>
            </a:r>
            <a:endParaRPr lang="ru-RU" sz="2600" dirty="0">
              <a:solidFill>
                <a:srgbClr val="C00000"/>
              </a:solidFill>
              <a:latin typeface="Calibri"/>
              <a:ea typeface="Calibri"/>
              <a:cs typeface="Times New Roman"/>
            </a:endParaRPr>
          </a:p>
          <a:p>
            <a:pPr marL="0" lv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2600" dirty="0" smtClean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3.В </a:t>
            </a:r>
            <a:r>
              <a:rPr lang="uk-UA" sz="2600" dirty="0" err="1" smtClean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помірнх</a:t>
            </a:r>
            <a:r>
              <a:rPr lang="uk-UA" sz="2600" dirty="0" smtClean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 широтах </a:t>
            </a:r>
            <a:r>
              <a:rPr lang="uk-UA" sz="2600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переважають стокові вітри </a:t>
            </a:r>
            <a:endParaRPr lang="ru-RU" sz="2600" dirty="0">
              <a:solidFill>
                <a:srgbClr val="0000FF"/>
              </a:solidFill>
              <a:latin typeface="Calibri"/>
              <a:ea typeface="Calibri"/>
              <a:cs typeface="Times New Roman"/>
            </a:endParaRPr>
          </a:p>
          <a:p>
            <a:pPr marL="0" lv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2600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4. Рельєф </a:t>
            </a:r>
            <a:r>
              <a:rPr lang="uk-UA" sz="2600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впливає на формування клімату </a:t>
            </a:r>
            <a:endParaRPr lang="ru-RU" sz="2600" dirty="0">
              <a:solidFill>
                <a:srgbClr val="C00000"/>
              </a:solidFill>
              <a:latin typeface="Calibri"/>
              <a:ea typeface="Calibri"/>
              <a:cs typeface="Times New Roman"/>
            </a:endParaRPr>
          </a:p>
          <a:p>
            <a:pPr marL="0" lv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600" dirty="0" smtClean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5.</a:t>
            </a:r>
            <a:r>
              <a:rPr lang="uk-UA" sz="2600" dirty="0" smtClean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uk-UA" sz="2600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«Полюсом дощу» земної кулі є поселення </a:t>
            </a:r>
            <a:r>
              <a:rPr lang="uk-UA" sz="2600" dirty="0" err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Оймякон</a:t>
            </a:r>
            <a:r>
              <a:rPr lang="uk-UA" sz="2600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. </a:t>
            </a:r>
            <a:endParaRPr lang="ru-RU" sz="2600" dirty="0">
              <a:solidFill>
                <a:srgbClr val="0000FF"/>
              </a:solidFill>
              <a:latin typeface="Calibri"/>
              <a:ea typeface="Calibri"/>
              <a:cs typeface="Times New Roman"/>
            </a:endParaRPr>
          </a:p>
          <a:p>
            <a:pPr marL="0" lv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2600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6. Центральні </a:t>
            </a:r>
            <a:r>
              <a:rPr lang="uk-UA" sz="2600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райони Азії отримують найменшу кількість вологи </a:t>
            </a:r>
            <a:endParaRPr lang="ru-RU" sz="2600" dirty="0">
              <a:solidFill>
                <a:srgbClr val="C00000"/>
              </a:solidFill>
              <a:latin typeface="Calibri"/>
              <a:ea typeface="Calibri"/>
              <a:cs typeface="Times New Roman"/>
            </a:endParaRPr>
          </a:p>
          <a:p>
            <a:pPr marL="0" lv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2600" dirty="0" smtClean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7. З </a:t>
            </a:r>
            <a:r>
              <a:rPr lang="uk-UA" sz="2600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просуванням з півночі на південь територією Євразії  температура повітря поступово зростає </a:t>
            </a:r>
            <a:endParaRPr lang="ru-RU" sz="2600" dirty="0">
              <a:solidFill>
                <a:srgbClr val="0000FF"/>
              </a:solidFill>
              <a:latin typeface="Calibri"/>
              <a:ea typeface="Calibri"/>
              <a:cs typeface="Times New Roman"/>
            </a:endParaRPr>
          </a:p>
          <a:p>
            <a:pPr marL="0" lv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2600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8. Найвищі  </a:t>
            </a:r>
            <a:r>
              <a:rPr lang="uk-UA" sz="2600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температури повітря протягом року спостерігаються за Північним полярним колом у холодному тепловому поясі. </a:t>
            </a:r>
            <a:endParaRPr lang="ru-RU" sz="2600" dirty="0">
              <a:solidFill>
                <a:srgbClr val="C00000"/>
              </a:solidFill>
              <a:latin typeface="Calibri"/>
              <a:ea typeface="Calibri"/>
              <a:cs typeface="Times New Roman"/>
            </a:endParaRPr>
          </a:p>
          <a:p>
            <a:pPr marL="0" lv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2600" dirty="0" smtClean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9. Улітку </a:t>
            </a:r>
            <a:r>
              <a:rPr lang="uk-UA" sz="2600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територія Азії сильно нагрівається й  над нею формується область низького атмосферного тиску – </a:t>
            </a:r>
            <a:r>
              <a:rPr lang="uk-UA" sz="2600" i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азіатський мінімум</a:t>
            </a:r>
            <a:r>
              <a:rPr lang="uk-UA" sz="2600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. </a:t>
            </a:r>
            <a:endParaRPr lang="ru-RU" sz="2600" dirty="0">
              <a:solidFill>
                <a:srgbClr val="0000FF"/>
              </a:solidFill>
              <a:latin typeface="Calibri"/>
              <a:ea typeface="Calibri"/>
              <a:cs typeface="Times New Roman"/>
            </a:endParaRPr>
          </a:p>
          <a:p>
            <a:pPr marL="0" lv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2600" i="1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10 . Північноатлантична </a:t>
            </a:r>
            <a:r>
              <a:rPr lang="uk-UA" sz="2600" i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течія</a:t>
            </a:r>
            <a:r>
              <a:rPr lang="uk-UA" sz="2600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взимку обігріває центральні райони Азії </a:t>
            </a:r>
            <a:endParaRPr lang="ru-RU" sz="2600" dirty="0">
              <a:solidFill>
                <a:srgbClr val="C00000"/>
              </a:solidFill>
              <a:latin typeface="Calibri"/>
              <a:ea typeface="Calibri"/>
              <a:cs typeface="Times New Roman"/>
            </a:endParaRPr>
          </a:p>
          <a:p>
            <a:pPr marL="0" lv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2600" dirty="0" smtClean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11. Уральські </a:t>
            </a:r>
            <a:r>
              <a:rPr lang="uk-UA" sz="2600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гори перешкоджають проникненню </a:t>
            </a:r>
            <a:r>
              <a:rPr lang="uk-UA" sz="2600" dirty="0" smtClean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вглиб </a:t>
            </a:r>
            <a:r>
              <a:rPr lang="uk-UA" sz="2600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Азії помірним повітряним масам з Атлантики. </a:t>
            </a:r>
            <a:endParaRPr lang="ru-RU" sz="2600" dirty="0">
              <a:solidFill>
                <a:srgbClr val="0000FF"/>
              </a:solidFill>
              <a:latin typeface="Calibri"/>
              <a:ea typeface="Calibri"/>
              <a:cs typeface="Times New Roman"/>
            </a:endParaRPr>
          </a:p>
          <a:p>
            <a:pPr marL="0" lv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600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12. На </a:t>
            </a:r>
            <a:r>
              <a:rPr lang="ru-RU" sz="2600" dirty="0" err="1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значних</a:t>
            </a:r>
            <a:r>
              <a:rPr lang="ru-RU" sz="2600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просторах </a:t>
            </a:r>
            <a:r>
              <a:rPr lang="ru-RU" sz="2600" dirty="0" err="1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Євразії</a:t>
            </a:r>
            <a:r>
              <a:rPr lang="ru-RU" sz="2600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600" dirty="0" err="1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зайнятих</a:t>
            </a:r>
            <a:r>
              <a:rPr lang="ru-RU" sz="2600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горами й </a:t>
            </a:r>
            <a:r>
              <a:rPr lang="ru-RU" sz="2600" dirty="0" err="1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плоскогір’ями</a:t>
            </a:r>
            <a:r>
              <a:rPr lang="ru-RU" sz="2600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600" dirty="0" err="1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простежується</a:t>
            </a:r>
            <a:r>
              <a:rPr lang="ru-RU" sz="2600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600" dirty="0" err="1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висотна</a:t>
            </a:r>
            <a:r>
              <a:rPr lang="ru-RU" sz="2600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600" dirty="0" err="1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кліматична</a:t>
            </a:r>
            <a:r>
              <a:rPr lang="ru-RU" sz="2600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600" dirty="0" err="1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поясність</a:t>
            </a:r>
            <a:r>
              <a:rPr lang="ru-RU" sz="2600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ru-RU" sz="2600" dirty="0">
              <a:solidFill>
                <a:srgbClr val="C00000"/>
              </a:solidFill>
              <a:latin typeface="Calibri"/>
              <a:ea typeface="Calibri"/>
              <a:cs typeface="Times New Roman"/>
            </a:endParaRPr>
          </a:p>
          <a:p>
            <a:pPr marL="228600">
              <a:lnSpc>
                <a:spcPct val="115000"/>
              </a:lnSpc>
              <a:spcAft>
                <a:spcPts val="1000"/>
              </a:spcAft>
            </a:pPr>
            <a:r>
              <a:rPr lang="uk-UA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 </a:t>
            </a:r>
            <a:endParaRPr lang="ru-RU" sz="1800" dirty="0">
              <a:solidFill>
                <a:srgbClr val="C00000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uk-UA" sz="4900" b="1" dirty="0">
                <a:solidFill>
                  <a:srgbClr val="C00000"/>
                </a:solidFill>
                <a:latin typeface="Times New Roman"/>
              </a:rPr>
              <a:t>«Вірю – не вірю»</a:t>
            </a: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6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4495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uk-UA" dirty="0" smtClean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Параграф </a:t>
            </a:r>
            <a:r>
              <a:rPr lang="uk-UA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47 </a:t>
            </a:r>
            <a:r>
              <a:rPr lang="uk-UA" dirty="0" smtClean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опрацювати. Нанести на контурну карту течії: </a:t>
            </a:r>
          </a:p>
          <a:p>
            <a:pPr marL="404495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uk-UA" dirty="0" smtClean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1.Північноатлантичну</a:t>
            </a:r>
          </a:p>
          <a:p>
            <a:pPr marL="404495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uk-UA" dirty="0" smtClean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2. </a:t>
            </a:r>
            <a:r>
              <a:rPr lang="uk-UA" dirty="0" err="1" smtClean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Куросіо</a:t>
            </a:r>
            <a:endParaRPr lang="uk-UA" dirty="0" smtClean="0">
              <a:solidFill>
                <a:srgbClr val="0000FF"/>
              </a:solidFill>
              <a:latin typeface="Times New Roman"/>
              <a:ea typeface="Calibri"/>
              <a:cs typeface="Times New Roman"/>
            </a:endParaRPr>
          </a:p>
          <a:p>
            <a:pPr marL="404495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uk-UA" dirty="0" smtClean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3.Курильську</a:t>
            </a:r>
          </a:p>
          <a:p>
            <a:pPr marL="861695" indent="-457200">
              <a:lnSpc>
                <a:spcPct val="115000"/>
              </a:lnSpc>
              <a:spcAft>
                <a:spcPts val="0"/>
              </a:spcAft>
              <a:buAutoNum type="arabicPeriod"/>
            </a:pPr>
            <a:endParaRPr lang="uk-UA" dirty="0" smtClean="0">
              <a:latin typeface="Times New Roman"/>
              <a:ea typeface="Calibri"/>
              <a:cs typeface="Times New Roman"/>
            </a:endParaRPr>
          </a:p>
          <a:p>
            <a:pPr marL="404495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uk-UA" dirty="0" smtClean="0">
                <a:solidFill>
                  <a:srgbClr val="FFFFFF"/>
                </a:solidFill>
                <a:latin typeface="Times New Roman"/>
                <a:ea typeface="Calibri"/>
                <a:cs typeface="Times New Roman"/>
              </a:rPr>
              <a:t>ф </a:t>
            </a:r>
            <a:r>
              <a:rPr lang="uk-UA" dirty="0">
                <a:solidFill>
                  <a:srgbClr val="FFFFFF"/>
                </a:solidFill>
                <a:latin typeface="Times New Roman"/>
                <a:ea typeface="Calibri"/>
                <a:cs typeface="Times New Roman"/>
              </a:rPr>
              <a:t>47</a:t>
            </a:r>
            <a:endParaRPr lang="ru-RU" sz="1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224136"/>
          </a:xfrm>
        </p:spPr>
        <p:txBody>
          <a:bodyPr>
            <a:normAutofit/>
          </a:bodyPr>
          <a:lstStyle/>
          <a:p>
            <a:pPr marL="678815" algn="just"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Домашнє </a:t>
            </a:r>
            <a:r>
              <a:rPr lang="uk-UA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завдання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06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908</TotalTime>
  <Words>737</Words>
  <Application>Microsoft Office PowerPoint</Application>
  <PresentationFormat>Экран (4:3)</PresentationFormat>
  <Paragraphs>90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Волна</vt:lpstr>
      <vt:lpstr>7 клас. Географія: материки і океани.                                    Урок - дослідження</vt:lpstr>
      <vt:lpstr>Міні-вікторина «Географічна мозаїка» </vt:lpstr>
      <vt:lpstr>Гра «Зайвий в ланцюжку» </vt:lpstr>
      <vt:lpstr>Презентация PowerPoint</vt:lpstr>
      <vt:lpstr>Презентация PowerPoint</vt:lpstr>
      <vt:lpstr>Наша мета:</vt:lpstr>
      <vt:lpstr>Карта кліматичних поясів Євразії</vt:lpstr>
      <vt:lpstr>Зміна середніх  температур повітря січня й липня уздовж меридіана  100° сх. д.  </vt:lpstr>
      <vt:lpstr>Кліматична карта</vt:lpstr>
      <vt:lpstr>Середньорічна кількість опадів</vt:lpstr>
      <vt:lpstr> НА ЯПОНІЮ ОБРУШИВСЯ ПОТУЖНИЙ ТАЙФУН "РОКЕ", Є ЖЕРТВИ І ПОРАНЕНІ </vt:lpstr>
      <vt:lpstr>20 липня 2011, 09:38</vt:lpstr>
      <vt:lpstr>Дістатися в це місце можна лише на вертольоті  чи по дорозі з укоченого снігу. Край неймовірно суворий: взимку температура нижче 50°С .</vt:lpstr>
      <vt:lpstr>Тут майже ніколи не буває вітру, взимку стоїть ясна і сонячна погода. Завдяки сухості повітря сніг випаровується і від цього у поверхні землі ще холодніше.</vt:lpstr>
      <vt:lpstr>Дослідження кліматичних умов вздовж  500 пн.ш. </vt:lpstr>
      <vt:lpstr>Робота в групах</vt:lpstr>
      <vt:lpstr>      </vt:lpstr>
      <vt:lpstr>Робота в групах</vt:lpstr>
      <vt:lpstr>«Вірю – не вірю» </vt:lpstr>
      <vt:lpstr>Домашнє завдання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 клас. Географія: материки і океани. Урок 49.  Загальні риси клімату Євразії</dc:title>
  <dc:creator>TWO</dc:creator>
  <cp:lastModifiedBy>TWO</cp:lastModifiedBy>
  <cp:revision>33</cp:revision>
  <dcterms:created xsi:type="dcterms:W3CDTF">2017-03-14T15:16:18Z</dcterms:created>
  <dcterms:modified xsi:type="dcterms:W3CDTF">2018-03-04T11:35:13Z</dcterms:modified>
</cp:coreProperties>
</file>