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5" autoAdjust="0"/>
    <p:restoredTop sz="94660"/>
  </p:normalViewPr>
  <p:slideViewPr>
    <p:cSldViewPr snapToGrid="0">
      <p:cViewPr varScale="1">
        <p:scale>
          <a:sx n="46" d="100"/>
          <a:sy n="46" d="100"/>
        </p:scale>
        <p:origin x="744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2DC7773-55DD-4584-99DB-0E2F177467A3}" type="datetimeFigureOut">
              <a:rPr lang="uk-UA" smtClean="0"/>
              <a:t>13.03.2021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62F4F45-7F9E-42A2-85CF-0D03B89FAA8A}" type="slidenum">
              <a:rPr lang="uk-UA" smtClean="0"/>
              <a:t>‹#›</a:t>
            </a:fld>
            <a:endParaRPr lang="uk-UA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22184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C7773-55DD-4584-99DB-0E2F177467A3}" type="datetimeFigureOut">
              <a:rPr lang="uk-UA" smtClean="0"/>
              <a:t>13.03.2021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F4F45-7F9E-42A2-85CF-0D03B89FAA8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8968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C7773-55DD-4584-99DB-0E2F177467A3}" type="datetimeFigureOut">
              <a:rPr lang="uk-UA" smtClean="0"/>
              <a:t>13.03.2021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F4F45-7F9E-42A2-85CF-0D03B89FAA8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55840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C7773-55DD-4584-99DB-0E2F177467A3}" type="datetimeFigureOut">
              <a:rPr lang="uk-UA" smtClean="0"/>
              <a:t>13.03.2021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F4F45-7F9E-42A2-85CF-0D03B89FAA8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38630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C7773-55DD-4584-99DB-0E2F177467A3}" type="datetimeFigureOut">
              <a:rPr lang="uk-UA" smtClean="0"/>
              <a:t>13.03.2021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F4F45-7F9E-42A2-85CF-0D03B89FAA8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20904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C7773-55DD-4584-99DB-0E2F177467A3}" type="datetimeFigureOut">
              <a:rPr lang="uk-UA" smtClean="0"/>
              <a:t>13.03.2021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F4F45-7F9E-42A2-85CF-0D03B89FAA8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0256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C7773-55DD-4584-99DB-0E2F177467A3}" type="datetimeFigureOut">
              <a:rPr lang="uk-UA" smtClean="0"/>
              <a:t>13.03.2021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F4F45-7F9E-42A2-85CF-0D03B89FAA8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76704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C7773-55DD-4584-99DB-0E2F177467A3}" type="datetimeFigureOut">
              <a:rPr lang="uk-UA" smtClean="0"/>
              <a:t>13.03.2021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F4F45-7F9E-42A2-85CF-0D03B89FAA8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047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C7773-55DD-4584-99DB-0E2F177467A3}" type="datetimeFigureOut">
              <a:rPr lang="uk-UA" smtClean="0"/>
              <a:t>13.03.2021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F4F45-7F9E-42A2-85CF-0D03B89FAA8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3056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C7773-55DD-4584-99DB-0E2F177467A3}" type="datetimeFigureOut">
              <a:rPr lang="uk-UA" smtClean="0"/>
              <a:t>13.03.2021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F4F45-7F9E-42A2-85CF-0D03B89FAA8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39410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C7773-55DD-4584-99DB-0E2F177467A3}" type="datetimeFigureOut">
              <a:rPr lang="uk-UA" smtClean="0"/>
              <a:t>13.03.2021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F4F45-7F9E-42A2-85CF-0D03B89FAA8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87732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C7773-55DD-4584-99DB-0E2F177467A3}" type="datetimeFigureOut">
              <a:rPr lang="uk-UA" smtClean="0"/>
              <a:t>13.03.2021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F4F45-7F9E-42A2-85CF-0D03B89FAA8A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663861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C7773-55DD-4584-99DB-0E2F177467A3}" type="datetimeFigureOut">
              <a:rPr lang="uk-UA" smtClean="0"/>
              <a:t>13.03.2021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F4F45-7F9E-42A2-85CF-0D03B89FAA8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834185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C7773-55DD-4584-99DB-0E2F177467A3}" type="datetimeFigureOut">
              <a:rPr lang="uk-UA" smtClean="0"/>
              <a:t>13.03.2021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F4F45-7F9E-42A2-85CF-0D03B89FAA8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34307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C7773-55DD-4584-99DB-0E2F177467A3}" type="datetimeFigureOut">
              <a:rPr lang="uk-UA" smtClean="0"/>
              <a:t>13.03.2021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F4F45-7F9E-42A2-85CF-0D03B89FAA8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288479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C7773-55DD-4584-99DB-0E2F177467A3}" type="datetimeFigureOut">
              <a:rPr lang="uk-UA" smtClean="0"/>
              <a:t>13.03.2021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F4F45-7F9E-42A2-85CF-0D03B89FAA8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560793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C7773-55DD-4584-99DB-0E2F177467A3}" type="datetimeFigureOut">
              <a:rPr lang="uk-UA" smtClean="0"/>
              <a:t>13.03.2021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F4F45-7F9E-42A2-85CF-0D03B89FAA8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44579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2DC7773-55DD-4584-99DB-0E2F177467A3}" type="datetimeFigureOut">
              <a:rPr lang="uk-UA" smtClean="0"/>
              <a:t>13.03.2021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62F4F45-7F9E-42A2-85CF-0D03B89FAA8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9029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uk-UA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художественного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uk-UA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разговорного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стилей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речи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38200" y="2265217"/>
            <a:ext cx="9178636" cy="3911745"/>
          </a:xfrm>
        </p:spPr>
        <p:txBody>
          <a:bodyPr>
            <a:normAutofit fontScale="92500" lnSpcReduction="20000"/>
          </a:bodyPr>
          <a:lstStyle/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 узнаете, каковы особенности разговорного и художественного стилей речи; </a:t>
            </a:r>
          </a:p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научитесь отличать тексты разговорного стиля от художественных, исправлять стилистические ошибки. )</a:t>
            </a:r>
            <a:endParaRPr lang="uk-UA" sz="3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44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стихотворение. Какая пора года описана в нём?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Расскажите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нравится ли вам это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 года. Чем?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Ф.И. Тютчев - Весенние воды | Еще в полях белеет снег | Стихи слушать -  YouTube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69027" y="2172404"/>
            <a:ext cx="7430430" cy="4179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479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0164" y="249382"/>
            <a:ext cx="11263745" cy="1588384"/>
          </a:xfrm>
        </p:spPr>
        <p:txBody>
          <a:bodyPr>
            <a:no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Рассмотрите репродукцию картины А.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Саврасова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«Весна». Сравните приметы весны, о которых говорится в стихотворении и которые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передаёт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картина. В чём сходство, различия?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А.К. Саврасов. ВЕСНА | izi.TRAVEL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706" y="1837766"/>
            <a:ext cx="7471749" cy="4277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060872" y="4779818"/>
            <a:ext cx="229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 </a:t>
            </a:r>
            <a:r>
              <a:rPr lang="uk-UA" sz="2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Саврасов</a:t>
            </a:r>
            <a:r>
              <a:rPr lang="uk-UA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Весна</a:t>
            </a:r>
          </a:p>
        </p:txBody>
      </p:sp>
    </p:spTree>
    <p:extLst>
      <p:ext uri="{BB962C8B-B14F-4D97-AF65-F5344CB8AC3E}">
        <p14:creationId xmlns:p14="http://schemas.microsoft.com/office/powerpoint/2010/main" val="273090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4855" y="0"/>
            <a:ext cx="11284526" cy="1837766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Рассмотрите таблицу. Укажите черты сходства и различия между разговорным и художественным стилями. 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82489360"/>
              </p:ext>
            </p:extLst>
          </p:nvPr>
        </p:nvGraphicFramePr>
        <p:xfrm>
          <a:off x="394854" y="1475508"/>
          <a:ext cx="10685896" cy="5001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2948">
                  <a:extLst>
                    <a:ext uri="{9D8B030D-6E8A-4147-A177-3AD203B41FA5}">
                      <a16:colId xmlns:a16="http://schemas.microsoft.com/office/drawing/2014/main" val="3415991044"/>
                    </a:ext>
                  </a:extLst>
                </a:gridCol>
                <a:gridCol w="5342948">
                  <a:extLst>
                    <a:ext uri="{9D8B030D-6E8A-4147-A177-3AD203B41FA5}">
                      <a16:colId xmlns:a16="http://schemas.microsoft.com/office/drawing/2014/main" val="3186340324"/>
                    </a:ext>
                  </a:extLst>
                </a:gridCol>
              </a:tblGrid>
              <a:tr h="915758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Разговорный стиль </a:t>
                      </a:r>
                      <a:endParaRPr lang="uk-UA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Художественный стиль </a:t>
                      </a:r>
                      <a:endParaRPr lang="uk-UA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563939"/>
                  </a:ext>
                </a:extLst>
              </a:tr>
              <a:tr h="1737504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Самый распространённый среди других стилей, так как используется в быту, в семье, при неофициальном общении.</a:t>
                      </a:r>
                      <a:endParaRPr lang="uk-UA" sz="2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Используется в языке художественной литературы.</a:t>
                      </a:r>
                      <a:endParaRPr lang="uk-UA" sz="2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038266"/>
                  </a:ext>
                </a:extLst>
              </a:tr>
              <a:tr h="915758">
                <a:tc>
                  <a:txBody>
                    <a:bodyPr/>
                    <a:lstStyle/>
                    <a:p>
                      <a:r>
                        <a:rPr lang="uk-UA" sz="2800" b="1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Основная</a:t>
                      </a:r>
                      <a:r>
                        <a:rPr lang="uk-UA" sz="2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роль - </a:t>
                      </a:r>
                      <a:r>
                        <a:rPr lang="uk-UA" sz="2800" b="1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общения</a:t>
                      </a:r>
                      <a:r>
                        <a:rPr lang="uk-UA" sz="2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endParaRPr lang="uk-UA" sz="2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b="1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Основная</a:t>
                      </a:r>
                      <a:r>
                        <a:rPr lang="uk-UA" sz="2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роль - </a:t>
                      </a:r>
                      <a:r>
                        <a:rPr lang="uk-UA" sz="2800" b="1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эстетическая</a:t>
                      </a:r>
                      <a:r>
                        <a:rPr lang="uk-UA" sz="2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uk-UA" sz="2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288730"/>
                  </a:ext>
                </a:extLst>
              </a:tr>
              <a:tr h="919855">
                <a:tc>
                  <a:txBody>
                    <a:bodyPr/>
                    <a:lstStyle/>
                    <a:p>
                      <a:r>
                        <a:rPr lang="uk-UA" sz="2800" b="1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Богатая</a:t>
                      </a:r>
                      <a:r>
                        <a:rPr lang="uk-UA" sz="2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2800" b="1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интонация</a:t>
                      </a:r>
                      <a:r>
                        <a:rPr lang="uk-UA" sz="2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uk-UA" sz="2800" b="1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использование</a:t>
                      </a:r>
                      <a:r>
                        <a:rPr lang="uk-UA" sz="2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2800" b="1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мимики</a:t>
                      </a:r>
                      <a:r>
                        <a:rPr lang="uk-UA" sz="2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uk-UA" sz="2800" b="1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жестов</a:t>
                      </a:r>
                      <a:r>
                        <a:rPr lang="uk-UA" sz="2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uk-UA" sz="2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 эмоциональность и </a:t>
                      </a:r>
                      <a:r>
                        <a:rPr lang="ru-RU" sz="2800" b="1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оценочность</a:t>
                      </a:r>
                      <a:r>
                        <a:rPr lang="ru-RU" sz="2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выразительность речи.</a:t>
                      </a:r>
                      <a:endParaRPr lang="uk-UA" sz="2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6052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6779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5370518"/>
              </p:ext>
            </p:extLst>
          </p:nvPr>
        </p:nvGraphicFramePr>
        <p:xfrm>
          <a:off x="249381" y="0"/>
          <a:ext cx="11305310" cy="658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2655">
                  <a:extLst>
                    <a:ext uri="{9D8B030D-6E8A-4147-A177-3AD203B41FA5}">
                      <a16:colId xmlns:a16="http://schemas.microsoft.com/office/drawing/2014/main" val="2022475982"/>
                    </a:ext>
                  </a:extLst>
                </a:gridCol>
                <a:gridCol w="5652655">
                  <a:extLst>
                    <a:ext uri="{9D8B030D-6E8A-4147-A177-3AD203B41FA5}">
                      <a16:colId xmlns:a16="http://schemas.microsoft.com/office/drawing/2014/main" val="3263802042"/>
                    </a:ext>
                  </a:extLst>
                </a:gridCol>
              </a:tblGrid>
              <a:tr h="1422977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Возможно нечёткое произношение слов: чек (вместо человек), </a:t>
                      </a:r>
                      <a:r>
                        <a:rPr lang="ru-RU" sz="24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здрасъте</a:t>
                      </a:r>
                      <a:r>
                        <a:rPr lang="ru-RU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(вместо здравствуйте), </a:t>
                      </a:r>
                      <a:r>
                        <a:rPr lang="ru-RU" sz="24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тада</a:t>
                      </a:r>
                      <a:r>
                        <a:rPr lang="ru-RU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(вместо тогда). </a:t>
                      </a:r>
                      <a:endParaRPr lang="uk-UA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Использование образов, метафор (солнце улыбнулось, весна шумит, лес проснулся). </a:t>
                      </a:r>
                      <a:endParaRPr lang="uk-UA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054064"/>
                  </a:ext>
                </a:extLst>
              </a:tr>
              <a:tr h="2092614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Существует чаще в виде диалога; многие слова пропускаются и «угадываются» из контекста:</a:t>
                      </a:r>
                    </a:p>
                    <a:p>
                      <a:r>
                        <a:rPr lang="ru-RU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Сколько вам билетов?  -Два. 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ru-RU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каком ряду? 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ru-RU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первом. </a:t>
                      </a:r>
                      <a:endParaRPr lang="uk-UA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Существует чаще в форме монолога. </a:t>
                      </a:r>
                      <a:endParaRPr lang="uk-UA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354749"/>
                  </a:ext>
                </a:extLst>
              </a:tr>
              <a:tr h="1422977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Использование разговорной и просторечной фразеологии (точить лясы, сунуть нос, разевать рот, ловить гав).</a:t>
                      </a:r>
                      <a:endParaRPr lang="uk-UA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Может использоваться разговорная и просторечная лексика и фразеология. </a:t>
                      </a:r>
                      <a:endParaRPr lang="uk-UA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299672"/>
                  </a:ext>
                </a:extLst>
              </a:tr>
              <a:tr h="1088159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Свободный порядок слов (В школу иду. Завели они собаку недавно.)</a:t>
                      </a:r>
                      <a:endParaRPr lang="uk-UA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Варианты авторского порядка слов разнообразны, подчинены общему замыслу. </a:t>
                      </a:r>
                      <a:endParaRPr lang="uk-UA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8976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582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7983" y="270164"/>
            <a:ext cx="10396882" cy="1151965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текст. Озаглавьте его.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каком стиле он написан?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5800" y="1641764"/>
            <a:ext cx="8562109" cy="3732821"/>
          </a:xfrm>
        </p:spPr>
        <p:txBody>
          <a:bodyPr>
            <a:noAutofit/>
          </a:bodyPr>
          <a:lstStyle/>
          <a:p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Было уже часов десять вечера, над садом светила полная луна... И теперь Наде - она вышла в сад на минутку - видно было, как в зале накрывали на стол для закуски, как в своём пышном шёлковом платье ходила бабушка; отец Андрей говорил о чём-то с матерью Нади, Ниной Ивановной, и теперь мать при вечернем освещении сквозь окно </a:t>
            </a: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почему-то 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казалась очень молодой..</a:t>
            </a:r>
            <a:endParaRPr lang="uk-UA" sz="2400" b="1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Луна над папиным садом, октябрь 2015: nina_balbine — LiveJourn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7909" y="1422129"/>
            <a:ext cx="2125189" cy="2448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946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5637" y="270164"/>
            <a:ext cx="872836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саду было тихо, прохладно, и тёмные </a:t>
            </a: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спокойные </a:t>
            </a: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тени лежали на земле. Слышно было, как </a:t>
            </a: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где-то </a:t>
            </a: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далеко, очень далеко, должно быть, за городом, кричали </a:t>
            </a: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лягушки</a:t>
            </a: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Чувствовался май, милый май! Дышалось глубоко, и хотелось думать, что не здесь, а где-то под небом, над деревьями, далеко за городом, в полях и лесах, развернулась теперь своя весенняя жизнь, </a:t>
            </a: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таинственная</a:t>
            </a: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прекрасная, богатая и святая, недоступная пониманию слабого, грешного человека. И хотелось почему-то плакать. </a:t>
            </a:r>
            <a:endParaRPr lang="ru-RU" sz="2800" b="1" i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А</a:t>
            </a: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Чехов</a:t>
            </a:r>
            <a:endParaRPr lang="uk-UA" sz="2800" b="1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Большая луна над полем стоковое изображение. изображение насчитывающей  большая - 4337581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1" y="3309664"/>
            <a:ext cx="2690568" cy="1792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0142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Весна в усадьбе. Картина художника А.В.Шевелева, продажа картин в Москве,  цены | Интернет магазин Арт Вернисаж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62" y="315188"/>
            <a:ext cx="6234546" cy="6047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793181" y="4530436"/>
            <a:ext cx="332509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Шевелёв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Весна в усадьбе</a:t>
            </a:r>
            <a:endParaRPr lang="uk-UA" sz="2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6" name="Picture 4" descr="Художник Александр Викторович Шевелев, красивые пейзажи картины, сельские пейзаж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0357" y="315188"/>
            <a:ext cx="2234334" cy="2234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393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5080" y="457200"/>
            <a:ext cx="22642101" cy="1546820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79141" y="1837765"/>
            <a:ext cx="11106615" cy="4027775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Легко ли по описанию представить себе сад, тишину ночи, состояние девушки? </a:t>
            </a: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Использует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 автор разговорную лексику? Почему? Какие средства художественной речи (метафоры, эпитеты, сравнения, синонимы и т.д.) автор использует для описания весенней ночи? Какие из них вы использовали бы для описания репродукции картины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Шевелёва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«Весна в усадьбе»? </a:t>
            </a:r>
            <a:endParaRPr lang="uk-UA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8" name="Picture 4" descr="Тишина ночи (Надежда Калиниченко 2) / Стихи.р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080" y="114636"/>
            <a:ext cx="6579219" cy="1723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8333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uk-UA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любознательных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Язык художественной литературы включает всё богатство литературного и общенародного языка: от просторечий до книжной лексики. </a:t>
            </a: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широко представлен в художественной речи разговорный стиль. Это объясняется самой структурой художественных произведений, которые включают в себя формы диалога и монолога. </a:t>
            </a: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По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Шанскому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352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Спишите предложения, укажите их принадлежность к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разговорному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художественному стилю.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Долины грозно потемнели от свинцовой мартовской воды (И.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Бунин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28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Наконец-то наступило утро. </a:t>
            </a:r>
            <a:endParaRPr lang="ru-RU" sz="28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Вечер был задумчив и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прекрасен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(И. Бунин). </a:t>
            </a:r>
            <a:endParaRPr lang="ru-RU" sz="28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Страшно большой дождь лил этой ночью. </a:t>
            </a:r>
            <a:endParaRPr lang="ru-RU" sz="28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Я сильно испугался грозы. </a:t>
            </a:r>
            <a:endParaRPr lang="uk-UA" sz="2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391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87037" y="-207818"/>
            <a:ext cx="11492344" cy="1205345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Запомните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87037" y="249382"/>
            <a:ext cx="11700164" cy="5860473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Разговорные слова не следует смешивать с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просторечными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то есть с такими, как, например, пузо, башка, дылда и т.п. Просторечия в отличие от разговорных слов не входят в состав литературного языка. </a:t>
            </a:r>
            <a:endParaRPr lang="ru-RU" sz="28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Подберите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данным просторечным выражениям разговорные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Лопать бутерброд, разбазаривать деньги, жарить на гармошке,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трещать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телефону. </a:t>
            </a:r>
            <a:endParaRPr lang="uk-UA" sz="2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5705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799" y="249382"/>
            <a:ext cx="10396883" cy="1226127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 по 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выбору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)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87036" y="1724892"/>
            <a:ext cx="11367655" cy="3649694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 Составьте и запишите предложения с данными словосочетаниями в художественном стиле речи: звонкая весна, весёлое лето, золотая осень, сердитая зима. </a:t>
            </a:r>
            <a:endParaRPr lang="ru-RU" sz="28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Составьте и запишите предложения в разговорном стиле с данными словами: весна, лето, осень, зима.</a:t>
            </a:r>
            <a:endParaRPr lang="uk-UA" sz="2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928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1273" y="935182"/>
            <a:ext cx="8312727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учебнику:</a:t>
            </a:r>
          </a:p>
          <a:p>
            <a:pPr algn="ctr"/>
            <a:endParaRPr lang="ru-RU" sz="32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Полякова 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Т.М.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язык (2-й год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 для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заведений с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яз. : учеб, для 6-го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заведений / Т.М. Полякова, Е.И.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Самонова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А.Н.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Приймак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— 2-е изд. — Киев : Генеза, 2017. — 240 с.</a:t>
            </a:r>
            <a:endParaRPr lang="uk-UA" sz="3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2" name="Picture 4" descr="НІЧЕНЬКА МІСЯЧНА. Стихи с русским переводом. ~ Поэзия (Лирика пейзажная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2600" y="191885"/>
            <a:ext cx="2452256" cy="1967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152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Главное мероприятие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Главное мероприятие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ое мероприятие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TM04033927[[fn=Главное мероприятие]]</Template>
  <TotalTime>125</TotalTime>
  <Words>806</Words>
  <Application>Microsoft Office PowerPoint</Application>
  <PresentationFormat>Широкоэкранный</PresentationFormat>
  <Paragraphs>54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Impact</vt:lpstr>
      <vt:lpstr>Times New Roman</vt:lpstr>
      <vt:lpstr>Главное мероприятие</vt:lpstr>
      <vt:lpstr>6 класс Особенности художественного и разговорного стилей речи</vt:lpstr>
      <vt:lpstr>Прочитайте стихотворение. Какая пора года описана в нём? Расскажите, нравится ли вам это время года. Чем?</vt:lpstr>
      <vt:lpstr>Рассмотрите репродукцию картины А. Саврасова «Весна». Сравните приметы весны, о которых говорится в стихотворении и которые передаёт картина. В чём сходство, различия?</vt:lpstr>
      <vt:lpstr>Рассмотрите таблицу. Укажите черты сходства и различия между разговорным и художественным стилями. </vt:lpstr>
      <vt:lpstr>Презентация PowerPoint</vt:lpstr>
      <vt:lpstr>Прочитайте текст. Озаглавьте его.  В каком стиле он написан?</vt:lpstr>
      <vt:lpstr>Презентация PowerPoint</vt:lpstr>
      <vt:lpstr>Презентация PowerPoint</vt:lpstr>
      <vt:lpstr>Презентация PowerPoint</vt:lpstr>
      <vt:lpstr>Для любознательных</vt:lpstr>
      <vt:lpstr>Спишите предложения, укажите их принадлежность к разговорному или художественному стилю.</vt:lpstr>
      <vt:lpstr>Запомните! </vt:lpstr>
      <vt:lpstr>Домашнее задание ( по выбору )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 класс Особенности художественного и разговорного стилей речи</dc:title>
  <dc:creator>Svitlana</dc:creator>
  <cp:lastModifiedBy>Svitlana</cp:lastModifiedBy>
  <cp:revision>22</cp:revision>
  <dcterms:created xsi:type="dcterms:W3CDTF">2021-03-13T17:14:13Z</dcterms:created>
  <dcterms:modified xsi:type="dcterms:W3CDTF">2021-03-13T19:38:27Z</dcterms:modified>
</cp:coreProperties>
</file>