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0" r:id="rId3"/>
    <p:sldId id="261" r:id="rId4"/>
    <p:sldId id="258" r:id="rId5"/>
    <p:sldId id="262" r:id="rId6"/>
    <p:sldId id="259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FC24C3E-1A37-408B-BF2E-83867726AC13}">
          <p14:sldIdLst>
            <p14:sldId id="257"/>
            <p14:sldId id="260"/>
            <p14:sldId id="261"/>
            <p14:sldId id="258"/>
            <p14:sldId id="262"/>
            <p14:sldId id="259"/>
            <p14:sldId id="263"/>
            <p14:sldId id="264"/>
          </p14:sldIdLst>
        </p14:section>
        <p14:section name="Раздел без заголовка" id="{87DB2587-99EF-409A-AC0F-4B7B0AECB082}">
          <p14:sldIdLst>
            <p14:sldId id="2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126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AA228-DFFC-4597-9621-86F5277C2EF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9542-2BE5-45FA-9EFD-BF46009FDA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15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AA228-DFFC-4597-9621-86F5277C2EF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9542-2BE5-45FA-9EFD-BF46009FDA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264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AA228-DFFC-4597-9621-86F5277C2EF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9542-2BE5-45FA-9EFD-BF46009FDA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32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AA228-DFFC-4597-9621-86F5277C2EF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9542-2BE5-45FA-9EFD-BF46009FDA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305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AA228-DFFC-4597-9621-86F5277C2EF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9542-2BE5-45FA-9EFD-BF46009FDA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009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AA228-DFFC-4597-9621-86F5277C2EF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9542-2BE5-45FA-9EFD-BF46009FDA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511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AA228-DFFC-4597-9621-86F5277C2EF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9542-2BE5-45FA-9EFD-BF46009FDA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2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AA228-DFFC-4597-9621-86F5277C2EF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9542-2BE5-45FA-9EFD-BF46009FDA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598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AA228-DFFC-4597-9621-86F5277C2EF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9542-2BE5-45FA-9EFD-BF46009FDA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334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AA228-DFFC-4597-9621-86F5277C2EF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9542-2BE5-45FA-9EFD-BF46009FDA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611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AA228-DFFC-4597-9621-86F5277C2EF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9542-2BE5-45FA-9EFD-BF46009FDA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856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AA228-DFFC-4597-9621-86F5277C2EF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59542-2BE5-45FA-9EFD-BF46009FDA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289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Сжатый пересказ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 научно-популярного текста-повествования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Урок развития связной речи в </a:t>
            </a:r>
            <a:r>
              <a:rPr lang="ru-RU" dirty="0" smtClean="0"/>
              <a:t>7 </a:t>
            </a:r>
            <a:r>
              <a:rPr lang="ru-RU" dirty="0" smtClean="0"/>
              <a:t>классе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1836" y="325680"/>
            <a:ext cx="8595986" cy="6137753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25144"/>
            <a:ext cx="2438400" cy="142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4416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3365" y="476672"/>
            <a:ext cx="8352928" cy="1305099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Важная информация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5696" y="1844824"/>
            <a:ext cx="6858000" cy="2304256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3500" b="1" dirty="0">
                <a:solidFill>
                  <a:srgbClr val="FF0000"/>
                </a:solidFill>
              </a:rPr>
              <a:t>Научный стиль </a:t>
            </a:r>
            <a:r>
              <a:rPr lang="ru-RU" dirty="0"/>
              <a:t>— это стиль, сферой использования которого является научная и научно-техническая деятельность, образование; он предназначен для информирования о результатах научных исследований, обоснование гипотез, классификации и систематизации знаний, влияния на интеллект читателя или (реже) слушателя.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81836" y="325680"/>
            <a:ext cx="8595986" cy="6137753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6" descr="https://i.pinimg.com/originals/cd/65/ce/cd65ce110e5d4b9ec015eacd8c25ab2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97152"/>
            <a:ext cx="2441391" cy="141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397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3365" y="476672"/>
            <a:ext cx="8352928" cy="1305099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Важная информация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07704" y="1990400"/>
            <a:ext cx="6569968" cy="3742856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Признаки научного стиля</a:t>
            </a:r>
            <a:r>
              <a:rPr lang="ru-RU" dirty="0"/>
              <a:t>: </a:t>
            </a:r>
            <a:endParaRPr lang="ru-RU" dirty="0" smtClean="0"/>
          </a:p>
          <a:p>
            <a:pPr algn="l"/>
            <a:r>
              <a:rPr lang="ru-RU" dirty="0" smtClean="0"/>
              <a:t>логичность</a:t>
            </a:r>
            <a:r>
              <a:rPr lang="ru-RU" dirty="0"/>
              <a:t>, четкость, точность, последовательность изложения. Главные признаки научного стиля: информативность, </a:t>
            </a:r>
            <a:r>
              <a:rPr lang="ru-RU" dirty="0" err="1" smtClean="0"/>
              <a:t>понятийность</a:t>
            </a:r>
            <a:r>
              <a:rPr lang="ru-RU" dirty="0" smtClean="0"/>
              <a:t> </a:t>
            </a:r>
            <a:r>
              <a:rPr lang="ru-RU" dirty="0"/>
              <a:t>и предметность, объективность, логическая последовательность, обобщенность, однозначность, точность, лаконичность, доказательность, убедительность, анализ, синтез, аргументация, объяснение причинно-следственных связей, выводы.</a:t>
            </a:r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1836" y="325680"/>
            <a:ext cx="8595986" cy="6137753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AutoShape 2" descr="https://avatars.mds.yandex.net/get-pdb/405705/5b7af343-f3ae-4452-88d8-653d88be6bfa/s1200?webp=fals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https://avatars.mds.yandex.net/get-pdb/405705/5b7af343-f3ae-4452-88d8-653d88be6bfa/s1200?webp=fals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4" name="Picture 6" descr="https://i.pinimg.com/originals/cd/65/ce/cd65ce110e5d4b9ec015eacd8c25ab2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29200"/>
            <a:ext cx="2441391" cy="141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19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3019" y="681256"/>
            <a:ext cx="7453619" cy="4907984"/>
          </a:xfrm>
        </p:spPr>
        <p:txBody>
          <a:bodyPr>
            <a:noAutofit/>
          </a:bodyPr>
          <a:lstStyle/>
          <a:p>
            <a:pPr algn="l"/>
            <a:r>
              <a:rPr lang="ru-RU" dirty="0" smtClean="0"/>
              <a:t>  Текст </a:t>
            </a:r>
            <a:r>
              <a:rPr lang="ru-RU" dirty="0"/>
              <a:t>«</a:t>
            </a:r>
            <a:r>
              <a:rPr lang="ru-RU" dirty="0" smtClean="0"/>
              <a:t>Кальций» </a:t>
            </a:r>
            <a:r>
              <a:rPr lang="ru-RU" dirty="0"/>
              <a:t>характеризуется логичностью, последовательностью изложения мыслей, убедительностью, наличием аргументации и причинно-следственных отношений. Высказывания </a:t>
            </a:r>
            <a:r>
              <a:rPr lang="ru-RU" dirty="0" smtClean="0"/>
              <a:t>понятны </a:t>
            </a:r>
            <a:r>
              <a:rPr lang="ru-RU" dirty="0"/>
              <a:t>читателям, хотя </a:t>
            </a:r>
            <a:r>
              <a:rPr lang="ru-RU" dirty="0" smtClean="0"/>
              <a:t>текст насыщен терминологией и </a:t>
            </a:r>
            <a:r>
              <a:rPr lang="ru-RU" dirty="0"/>
              <a:t>абстрактной лексикой. Содержит сложные предложения со вставленными конструкциями. </a:t>
            </a:r>
            <a:r>
              <a:rPr lang="ru-RU" dirty="0" smtClean="0"/>
              <a:t>Имеется </a:t>
            </a:r>
            <a:r>
              <a:rPr lang="ru-RU" dirty="0"/>
              <a:t>вывод. </a:t>
            </a:r>
            <a:endParaRPr lang="ru-RU" dirty="0" smtClean="0"/>
          </a:p>
          <a:p>
            <a:pPr algn="l"/>
            <a:r>
              <a:rPr lang="ru-RU" dirty="0" smtClean="0"/>
              <a:t>  Учитывая </a:t>
            </a:r>
            <a:r>
              <a:rPr lang="ru-RU" dirty="0"/>
              <a:t>вышеуказанные признаки, можно </a:t>
            </a:r>
            <a:r>
              <a:rPr lang="ru-RU" dirty="0" smtClean="0"/>
              <a:t>утверждать, </a:t>
            </a:r>
            <a:r>
              <a:rPr lang="ru-RU" dirty="0"/>
              <a:t>что этот текст принадлежит к научному стилю.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81836" y="325680"/>
            <a:ext cx="8595986" cy="6137753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89240"/>
            <a:ext cx="1959319" cy="1141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397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3365" y="476672"/>
            <a:ext cx="8352928" cy="1305099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Важная информация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8816" y="2348880"/>
            <a:ext cx="6569968" cy="2808312"/>
          </a:xfrm>
        </p:spPr>
        <p:txBody>
          <a:bodyPr>
            <a:noAutofit/>
          </a:bodyPr>
          <a:lstStyle/>
          <a:p>
            <a:pPr algn="l"/>
            <a:r>
              <a:rPr lang="ru-RU" sz="5400" b="1" dirty="0" smtClean="0">
                <a:solidFill>
                  <a:srgbClr val="FF0000"/>
                </a:solidFill>
              </a:rPr>
              <a:t>Сжатый пересказ </a:t>
            </a:r>
            <a:r>
              <a:rPr lang="ru-RU" dirty="0" smtClean="0"/>
              <a:t>– </a:t>
            </a:r>
          </a:p>
          <a:p>
            <a:pPr algn="l"/>
            <a:r>
              <a:rPr lang="ru-RU" sz="2800" dirty="0" smtClean="0"/>
              <a:t>это такой пересказ, при котором излагается </a:t>
            </a:r>
            <a:r>
              <a:rPr lang="ru-RU" sz="2800" dirty="0"/>
              <a:t>весь материал (опускаются отдельные детали, описания, носящие частный характер). </a:t>
            </a:r>
            <a:endParaRPr lang="ru-RU" sz="1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1836" y="325680"/>
            <a:ext cx="8595986" cy="6137753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36" y="5020900"/>
            <a:ext cx="2438400" cy="142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5895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0829" y="764704"/>
            <a:ext cx="6858000" cy="1593131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Прослушайте текст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5212" y="3278213"/>
            <a:ext cx="2740884" cy="1655762"/>
          </a:xfrm>
        </p:spPr>
        <p:txBody>
          <a:bodyPr/>
          <a:lstStyle/>
          <a:p>
            <a:r>
              <a:rPr lang="ru-RU" dirty="0" smtClean="0"/>
              <a:t>Для прослушивания нажмите на значок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1836" y="325680"/>
            <a:ext cx="8595986" cy="6137753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5" name="сжатый пересказ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04248" y="3293085"/>
            <a:ext cx="487363" cy="487363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941168"/>
            <a:ext cx="2438400" cy="142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3970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2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0829" y="476672"/>
            <a:ext cx="6858000" cy="1881163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Составьте план к тексту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1836" y="325680"/>
            <a:ext cx="8595986" cy="6137753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43808" y="2132856"/>
            <a:ext cx="409278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</a:rPr>
              <a:t>Примерный план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2840742"/>
            <a:ext cx="6021288" cy="3600400"/>
          </a:xfrm>
        </p:spPr>
        <p:txBody>
          <a:bodyPr>
            <a:normAutofit fontScale="77500" lnSpcReduction="20000"/>
          </a:bodyPr>
          <a:lstStyle/>
          <a:p>
            <a:endParaRPr lang="ru-RU" dirty="0"/>
          </a:p>
          <a:p>
            <a:pPr algn="l"/>
            <a:r>
              <a:rPr lang="ru-RU" sz="3400" dirty="0"/>
              <a:t>1. Влияние кальция на человеческий </a:t>
            </a:r>
            <a:r>
              <a:rPr lang="ru-RU" sz="3400" dirty="0" smtClean="0"/>
              <a:t>организм</a:t>
            </a:r>
            <a:endParaRPr lang="ru-RU" sz="3400" dirty="0"/>
          </a:p>
          <a:p>
            <a:pPr algn="l"/>
            <a:r>
              <a:rPr lang="ru-RU" sz="3400" dirty="0"/>
              <a:t>2. Суточная доза кальция больного </a:t>
            </a:r>
            <a:r>
              <a:rPr lang="ru-RU" sz="3400" dirty="0" smtClean="0"/>
              <a:t>человека</a:t>
            </a:r>
            <a:endParaRPr lang="ru-RU" sz="3400" dirty="0"/>
          </a:p>
          <a:p>
            <a:pPr algn="l"/>
            <a:r>
              <a:rPr lang="ru-RU" sz="3400" dirty="0"/>
              <a:t>3. Здоровый </a:t>
            </a:r>
            <a:r>
              <a:rPr lang="ru-RU" sz="3400" dirty="0" smtClean="0"/>
              <a:t>рацион</a:t>
            </a:r>
            <a:endParaRPr lang="ru-RU" sz="3400" dirty="0"/>
          </a:p>
          <a:p>
            <a:pPr algn="l"/>
            <a:r>
              <a:rPr lang="ru-RU" sz="3400" dirty="0"/>
              <a:t>4. Солнце — производитель витамина </a:t>
            </a:r>
            <a:r>
              <a:rPr lang="ru-RU" sz="3400" dirty="0" smtClean="0"/>
              <a:t>D</a:t>
            </a:r>
          </a:p>
          <a:p>
            <a:pPr algn="l"/>
            <a:r>
              <a:rPr lang="ru-RU" sz="3400" dirty="0" smtClean="0"/>
              <a:t> </a:t>
            </a:r>
            <a:r>
              <a:rPr lang="ru-RU" sz="3400" dirty="0"/>
              <a:t>5. Растения и солнце — помощники в обогащении организма кальцием</a:t>
            </a:r>
            <a:endParaRPr lang="ru-RU" sz="3400" dirty="0" smtClean="0"/>
          </a:p>
          <a:p>
            <a:pPr algn="l"/>
            <a:endParaRPr lang="ru-RU" sz="3400" dirty="0"/>
          </a:p>
        </p:txBody>
      </p:sp>
      <p:pic>
        <p:nvPicPr>
          <p:cNvPr id="9" name="Picture 6" descr="https://i.pinimg.com/originals/cd/65/ce/cd65ce110e5d4b9ec015eacd8c25ab2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36" y="5301208"/>
            <a:ext cx="1698082" cy="987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886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0829" y="764704"/>
            <a:ext cx="6858000" cy="1593131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Прослушайте текст</a:t>
            </a:r>
            <a:b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ещё раз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5212" y="3278213"/>
            <a:ext cx="2740884" cy="1655762"/>
          </a:xfrm>
        </p:spPr>
        <p:txBody>
          <a:bodyPr/>
          <a:lstStyle/>
          <a:p>
            <a:r>
              <a:rPr lang="ru-RU" dirty="0" smtClean="0"/>
              <a:t>Для прослушивания нажмите на значок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1836" y="325680"/>
            <a:ext cx="8595986" cy="6137753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5" name="сжатый пересказ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04248" y="3293085"/>
            <a:ext cx="487363" cy="487363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123728" y="4870302"/>
            <a:ext cx="6858000" cy="159313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Составьте выборочный пересказ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" name="Picture 6" descr="https://i.pinimg.com/originals/cd/65/ce/cd65ce110e5d4b9ec015eacd8c25ab2f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365104"/>
            <a:ext cx="2441391" cy="141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5075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2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476673"/>
            <a:ext cx="6858000" cy="86409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Текст для пересказа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5373" y="1340767"/>
            <a:ext cx="8208912" cy="5122665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ru-RU" dirty="0"/>
              <a:t>Кальций — очень важный элемент для здоровья человека.</a:t>
            </a:r>
          </a:p>
          <a:p>
            <a:pPr algn="l"/>
            <a:r>
              <a:rPr lang="ru-RU" dirty="0"/>
              <a:t>Почти 99 % кальция содержится в костях и зубах человека. Если человеку не хватает этого элемента, и кости, и зубы сразу начинают это чувствовать. Кальций из них начинает расходоваться на другие нужды организма, ведь он регулирует сердечную деятельность, участвует в </a:t>
            </a:r>
            <a:r>
              <a:rPr lang="ru-RU" dirty="0" smtClean="0"/>
              <a:t>сворачивании крови</a:t>
            </a:r>
            <a:r>
              <a:rPr lang="ru-RU" dirty="0"/>
              <a:t>, стимулирует иммунную систему и тому подобное. Усвоению его мешают жиры, недостаток витамина Б, </a:t>
            </a:r>
            <a:r>
              <a:rPr lang="ru-RU" dirty="0" smtClean="0"/>
              <a:t>растительные кислоты</a:t>
            </a:r>
            <a:r>
              <a:rPr lang="ru-RU" dirty="0"/>
              <a:t>, которые содержатся в продуктах питания. Таким образом, организм усваивает всего 20—ЗО % кальция, поступившего с пищей.</a:t>
            </a:r>
          </a:p>
          <a:p>
            <a:pPr algn="l"/>
            <a:r>
              <a:rPr lang="ru-RU" dirty="0"/>
              <a:t>Кальций нужен всем без исключения, взрослым и детям, людям преклонного возраста. Правда, в разных дозах. Особенно он необходим больным людям.</a:t>
            </a:r>
          </a:p>
          <a:p>
            <a:pPr algn="l"/>
            <a:r>
              <a:rPr lang="ru-RU" dirty="0"/>
              <a:t>Чтобы пополнить дефицит кальция, необходимо ввести в свой рацион такие растительные продукты, как овощи зеленого цвета, а именно: огурцы, капусту (особенно брокколи), кабачки, горох, салат-латук. А также апельсины, абрикосы, яблоки, груши, виноград, вишни, ананас, </a:t>
            </a:r>
            <a:r>
              <a:rPr lang="ru-RU" dirty="0" smtClean="0"/>
              <a:t>манго</a:t>
            </a:r>
            <a:r>
              <a:rPr lang="ru-RU" dirty="0"/>
              <a:t>, гранаты, дыни, семена подсолнечника, крыжовник, орехи, разные виды смородины (плоды и листья), миндаль, лук, редьку, проросшую пшеницу, клубнику. На кальций богаты молочные продукты, яйца, рыба (лососевые). Стоит помнить, что кальций из мяса, крупной рыбы, злаков усваивается трудно, поэтому потреблять эти продукты лучше с овощами и зеленью. Специалисты не советуют увлекаться шпинатом и фасолью, поскольку они содержат большое количество элементов, которые препятствуют усвоению кальция организмом. А вот витамин D, наоборот, ускоряет усвоение кальция. Поэтому как можно больше следует бывать на солнце, которое способствует выработке этого витамина. Итак, растения и солнце помогут обогатить организм кальцием.</a:t>
            </a:r>
          </a:p>
          <a:p>
            <a:pPr algn="l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1836" y="325680"/>
            <a:ext cx="8595986" cy="6137753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57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558</Words>
  <Application>Microsoft Office PowerPoint</Application>
  <PresentationFormat>Экран (4:3)</PresentationFormat>
  <Paragraphs>30</Paragraphs>
  <Slides>9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Сжатый пересказ  научно-популярного текста-повествования</vt:lpstr>
      <vt:lpstr>Важная информация</vt:lpstr>
      <vt:lpstr>Важная информация</vt:lpstr>
      <vt:lpstr>Презентация PowerPoint</vt:lpstr>
      <vt:lpstr>Важная информация</vt:lpstr>
      <vt:lpstr>Прослушайте текст</vt:lpstr>
      <vt:lpstr>Составьте план к тексту</vt:lpstr>
      <vt:lpstr>Прослушайте текст ещё раз</vt:lpstr>
      <vt:lpstr>Текст для пересказа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Сжатый пересказ текста научного стиля</dc:title>
  <dc:creator>Nata</dc:creator>
  <cp:lastModifiedBy>Svitlana</cp:lastModifiedBy>
  <cp:revision>6</cp:revision>
  <dcterms:created xsi:type="dcterms:W3CDTF">2020-04-17T05:28:29Z</dcterms:created>
  <dcterms:modified xsi:type="dcterms:W3CDTF">2022-03-21T11:43:15Z</dcterms:modified>
</cp:coreProperties>
</file>