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74" r:id="rId3"/>
    <p:sldId id="273" r:id="rId4"/>
    <p:sldId id="257" r:id="rId5"/>
    <p:sldId id="258" r:id="rId6"/>
    <p:sldId id="259" r:id="rId7"/>
    <p:sldId id="262" r:id="rId8"/>
    <p:sldId id="263" r:id="rId9"/>
    <p:sldId id="267" r:id="rId10"/>
    <p:sldId id="264" r:id="rId11"/>
    <p:sldId id="269" r:id="rId12"/>
    <p:sldId id="271" r:id="rId13"/>
    <p:sldId id="270" r:id="rId14"/>
    <p:sldId id="265" r:id="rId15"/>
    <p:sldId id="276" r:id="rId16"/>
    <p:sldId id="275" r:id="rId17"/>
    <p:sldId id="266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E6B16-F467-4B91-8DE0-D511DD11A08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C147A-B101-45EC-A399-C4589BA45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47A-B101-45EC-A399-C4589BA457C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47A-B101-45EC-A399-C4589BA457C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434" name="Rectangle 2"/>
          <p:cNvSpPr>
            <a:spLocks noChangeArrowheads="1"/>
          </p:cNvSpPr>
          <p:nvPr userDrawn="1"/>
        </p:nvSpPr>
        <p:spPr bwMode="auto">
          <a:xfrm>
            <a:off x="381000" y="457200"/>
            <a:ext cx="8229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Домашнее задание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Знать определение СПП с придаточным определительным. Выписать из художественной литературы 10 СПП с придаточными определительными, имеющими различные средства связи.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990600"/>
            <a:ext cx="8113776" cy="47244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1"/>
                </a:solidFill>
                <a:latin typeface="Monotype Corsiva" pitchFamily="66" charset="0"/>
              </a:rPr>
              <a:t>"Сложноподчиненное предложение с придаточными определительными».</a:t>
            </a:r>
            <a:br>
              <a:rPr lang="ru-RU" sz="5400" b="1" dirty="0" smtClean="0">
                <a:solidFill>
                  <a:schemeClr val="accent1"/>
                </a:solidFill>
                <a:latin typeface="Monotype Corsiva" pitchFamily="66" charset="0"/>
              </a:rPr>
            </a:br>
            <a:r>
              <a:rPr lang="ru-RU" sz="5400" dirty="0" smtClean="0">
                <a:latin typeface="Monotype Corsiva" pitchFamily="66" charset="0"/>
              </a:rPr>
              <a:t/>
            </a:r>
            <a:br>
              <a:rPr lang="ru-RU" sz="5400" dirty="0" smtClean="0">
                <a:latin typeface="Monotype Corsiva" pitchFamily="66" charset="0"/>
              </a:rPr>
            </a:br>
            <a:endParaRPr lang="ru-RU" sz="28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4800600"/>
            <a:ext cx="8336280" cy="141731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/>
                </a:solidFill>
                <a:latin typeface="Monotype Corsiva" pitchFamily="66" charset="0"/>
              </a:rPr>
              <a:t>РАЗМИНКА</a:t>
            </a:r>
            <a:br>
              <a:rPr lang="ru-RU" dirty="0" smtClean="0">
                <a:solidFill>
                  <a:schemeClr val="accent1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accent1"/>
                </a:solidFill>
                <a:latin typeface="Monotype Corsiva" pitchFamily="66" charset="0"/>
              </a:rPr>
              <a:t>Вставьте пропущенные буквы, раскройте скобки </a:t>
            </a:r>
            <a:br>
              <a:rPr lang="ru-RU" dirty="0" smtClean="0">
                <a:solidFill>
                  <a:schemeClr val="accent1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accent1"/>
                </a:solidFill>
                <a:latin typeface="Monotype Corsiva" pitchFamily="66" charset="0"/>
              </a:rPr>
              <a:t>и расставьте знаки препинания.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267200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 smtClean="0"/>
              <a:t>Пр..</a:t>
            </a:r>
            <a:r>
              <a:rPr lang="ru-RU" sz="3600" dirty="0" err="1" smtClean="0"/>
              <a:t>одол</a:t>
            </a:r>
            <a:r>
              <a:rPr lang="ru-RU" sz="3600" dirty="0" smtClean="0"/>
              <a:t>..</a:t>
            </a:r>
            <a:r>
              <a:rPr lang="ru-RU" sz="3600" dirty="0" err="1" smtClean="0"/>
              <a:t>вая</a:t>
            </a:r>
            <a:r>
              <a:rPr lang="ru-RU" sz="3600" dirty="0" smtClean="0"/>
              <a:t> с трудом (не) пр..</a:t>
            </a:r>
            <a:r>
              <a:rPr lang="ru-RU" sz="3600" dirty="0" err="1" smtClean="0"/>
              <a:t>вычное</a:t>
            </a:r>
            <a:r>
              <a:rPr lang="ru-RU" sz="3600" dirty="0" smtClean="0"/>
              <a:t> чу..</a:t>
            </a:r>
            <a:r>
              <a:rPr lang="ru-RU" sz="3600" dirty="0" err="1" smtClean="0"/>
              <a:t>ство</a:t>
            </a:r>
            <a:r>
              <a:rPr lang="ru-RU" sz="3600" dirty="0" smtClean="0"/>
              <a:t> страха мелкий служащий Пр..</a:t>
            </a:r>
            <a:r>
              <a:rPr lang="ru-RU" sz="3600" dirty="0" err="1" smtClean="0"/>
              <a:t>ображенский</a:t>
            </a:r>
            <a:r>
              <a:rPr lang="ru-RU" sz="3600" dirty="0" smtClean="0"/>
              <a:t> имеющий однако пр…</a:t>
            </a:r>
            <a:r>
              <a:rPr lang="ru-RU" sz="3600" dirty="0" err="1" smtClean="0"/>
              <a:t>вилегии</a:t>
            </a:r>
            <a:r>
              <a:rPr lang="ru-RU" sz="3600" dirty="0" smtClean="0"/>
              <a:t> </a:t>
            </a:r>
            <a:r>
              <a:rPr lang="ru-RU" sz="3600" dirty="0" err="1" smtClean="0"/>
              <a:t>пр</a:t>
            </a:r>
            <a:r>
              <a:rPr lang="ru-RU" sz="3600" dirty="0" smtClean="0"/>
              <a:t>…</a:t>
            </a:r>
            <a:r>
              <a:rPr lang="ru-RU" sz="3600" dirty="0" err="1" smtClean="0"/>
              <a:t>ближался</a:t>
            </a:r>
            <a:r>
              <a:rPr lang="ru-RU" sz="3600" dirty="0" smtClean="0"/>
              <a:t> к пр…</a:t>
            </a:r>
            <a:r>
              <a:rPr lang="ru-RU" sz="3600" dirty="0" err="1" smtClean="0"/>
              <a:t>ёмной</a:t>
            </a:r>
            <a:r>
              <a:rPr lang="ru-RU" sz="3600" dirty="0" smtClean="0"/>
              <a:t> господина д..ректора. В пр…</a:t>
            </a:r>
            <a:r>
              <a:rPr lang="ru-RU" sz="3600" dirty="0" err="1" smtClean="0"/>
              <a:t>ёмной</a:t>
            </a:r>
            <a:r>
              <a:rPr lang="ru-RU" sz="3600" dirty="0" smtClean="0"/>
              <a:t> как обычно было пр..брано и торжествен..о </a:t>
            </a:r>
            <a:r>
              <a:rPr lang="ru-RU" sz="3600" dirty="0" err="1" smtClean="0"/>
              <a:t>вос</a:t>
            </a:r>
            <a:r>
              <a:rPr lang="ru-RU" sz="3600" dirty="0" smtClean="0"/>
              <a:t>..едала секретарша Пр..</a:t>
            </a:r>
            <a:r>
              <a:rPr lang="ru-RU" sz="3600" dirty="0" err="1" smtClean="0"/>
              <a:t>тыкина</a:t>
            </a:r>
            <a:r>
              <a:rPr lang="ru-RU" sz="3600" dirty="0" smtClean="0"/>
              <a:t> называемая за глаза Пр..</a:t>
            </a:r>
            <a:r>
              <a:rPr lang="ru-RU" sz="3600" dirty="0" err="1" smtClean="0"/>
              <a:t>вратн</a:t>
            </a:r>
            <a:r>
              <a:rPr lang="ru-RU" sz="3600" dirty="0" smtClean="0"/>
              <a:t>..</a:t>
            </a:r>
            <a:r>
              <a:rPr lang="ru-RU" sz="3600" dirty="0" err="1" smtClean="0"/>
              <a:t>ц</a:t>
            </a:r>
            <a:r>
              <a:rPr lang="ru-RU" sz="3600" dirty="0" smtClean="0"/>
              <a:t>..</a:t>
            </a:r>
            <a:r>
              <a:rPr lang="ru-RU" sz="3600" dirty="0" err="1" smtClean="0"/>
              <a:t>й</a:t>
            </a:r>
            <a:r>
              <a:rPr lang="ru-RU" sz="3600" dirty="0" smtClean="0"/>
              <a:t>. Она зорко </a:t>
            </a:r>
            <a:r>
              <a:rPr lang="ru-RU" sz="3600" dirty="0" err="1" smtClean="0"/>
              <a:t>взгл</a:t>
            </a:r>
            <a:r>
              <a:rPr lang="ru-RU" sz="3600" dirty="0" smtClean="0"/>
              <a:t>..</a:t>
            </a:r>
            <a:r>
              <a:rPr lang="ru-RU" sz="3600" dirty="0" err="1" smtClean="0"/>
              <a:t>нула</a:t>
            </a:r>
            <a:r>
              <a:rPr lang="ru-RU" sz="3600" dirty="0" smtClean="0"/>
              <a:t> на пр..</a:t>
            </a:r>
            <a:r>
              <a:rPr lang="ru-RU" sz="3600" dirty="0" err="1" smtClean="0"/>
              <a:t>ш</a:t>
            </a:r>
            <a:r>
              <a:rPr lang="ru-RU" sz="3600" dirty="0" smtClean="0"/>
              <a:t>..</a:t>
            </a:r>
            <a:r>
              <a:rPr lang="ru-RU" sz="3600" dirty="0" err="1" smtClean="0"/>
              <a:t>блен</a:t>
            </a:r>
            <a:r>
              <a:rPr lang="ru-RU" sz="3600" dirty="0" smtClean="0"/>
              <a:t>..ого вида </a:t>
            </a:r>
            <a:r>
              <a:rPr lang="ru-RU" sz="3600" dirty="0" err="1" smtClean="0"/>
              <a:t>человеч</a:t>
            </a:r>
            <a:r>
              <a:rPr lang="ru-RU" sz="3600" dirty="0" smtClean="0"/>
              <a:t>..</a:t>
            </a:r>
            <a:r>
              <a:rPr lang="ru-RU" sz="3600" dirty="0" err="1" smtClean="0"/>
              <a:t>ка</a:t>
            </a:r>
            <a:r>
              <a:rPr lang="ru-RU" sz="3600" dirty="0" smtClean="0"/>
              <a:t> с пр.лизан..</a:t>
            </a:r>
            <a:r>
              <a:rPr lang="ru-RU" sz="3600" dirty="0" err="1" smtClean="0"/>
              <a:t>ыми</a:t>
            </a:r>
            <a:r>
              <a:rPr lang="ru-RU" sz="3600" dirty="0" smtClean="0"/>
              <a:t> волосёнками и пр…</a:t>
            </a:r>
            <a:r>
              <a:rPr lang="ru-RU" sz="3600" dirty="0" err="1" smtClean="0"/>
              <a:t>градила</a:t>
            </a:r>
            <a:r>
              <a:rPr lang="ru-RU" sz="3600" dirty="0" smtClean="0"/>
              <a:t> ему путь словно перед ней был пр…</a:t>
            </a:r>
            <a:r>
              <a:rPr lang="ru-RU" sz="3600" dirty="0" err="1" smtClean="0"/>
              <a:t>ступник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183880" cy="1051560"/>
          </a:xfrm>
        </p:spPr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Проверь себя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Пр</a:t>
            </a:r>
            <a:r>
              <a:rPr lang="ru-RU" i="1" dirty="0" smtClean="0">
                <a:solidFill>
                  <a:schemeClr val="accent1"/>
                </a:solidFill>
              </a:rPr>
              <a:t>е</a:t>
            </a:r>
            <a:r>
              <a:rPr lang="ru-RU" i="1" dirty="0" smtClean="0"/>
              <a:t>одол</a:t>
            </a:r>
            <a:r>
              <a:rPr lang="ru-RU" i="1" dirty="0" smtClean="0">
                <a:solidFill>
                  <a:schemeClr val="accent1"/>
                </a:solidFill>
              </a:rPr>
              <a:t>е</a:t>
            </a:r>
            <a:r>
              <a:rPr lang="ru-RU" i="1" dirty="0" smtClean="0"/>
              <a:t>вая с трудом </a:t>
            </a:r>
            <a:r>
              <a:rPr lang="ru-RU" i="1" dirty="0" smtClean="0">
                <a:solidFill>
                  <a:schemeClr val="accent1"/>
                </a:solidFill>
              </a:rPr>
              <a:t>не</a:t>
            </a:r>
            <a:r>
              <a:rPr lang="ru-RU" i="1" dirty="0" smtClean="0"/>
              <a:t>пр</a:t>
            </a:r>
            <a:r>
              <a:rPr lang="ru-RU" i="1" dirty="0" smtClean="0">
                <a:solidFill>
                  <a:schemeClr val="accent1"/>
                </a:solidFill>
              </a:rPr>
              <a:t>и</a:t>
            </a:r>
            <a:r>
              <a:rPr lang="ru-RU" i="1" dirty="0" smtClean="0"/>
              <a:t>вычное чу</a:t>
            </a:r>
            <a:r>
              <a:rPr lang="ru-RU" i="1" dirty="0" smtClean="0">
                <a:solidFill>
                  <a:schemeClr val="accent1"/>
                </a:solidFill>
              </a:rPr>
              <a:t>в</a:t>
            </a:r>
            <a:r>
              <a:rPr lang="ru-RU" i="1" dirty="0" smtClean="0"/>
              <a:t>ство страха, </a:t>
            </a:r>
            <a:r>
              <a:rPr lang="ru-RU" dirty="0" smtClean="0"/>
              <a:t>мелкий служащий Пр</a:t>
            </a:r>
            <a:r>
              <a:rPr lang="ru-RU" dirty="0" smtClean="0">
                <a:solidFill>
                  <a:schemeClr val="accent1"/>
                </a:solidFill>
              </a:rPr>
              <a:t>е</a:t>
            </a:r>
            <a:r>
              <a:rPr lang="ru-RU" dirty="0" smtClean="0"/>
              <a:t>ображенский, </a:t>
            </a:r>
            <a:r>
              <a:rPr lang="ru-RU" i="1" dirty="0" smtClean="0"/>
              <a:t>имеющий однако пр</a:t>
            </a:r>
            <a:r>
              <a:rPr lang="ru-RU" i="1" dirty="0" smtClean="0">
                <a:solidFill>
                  <a:schemeClr val="accent1"/>
                </a:solidFill>
              </a:rPr>
              <a:t>и</a:t>
            </a:r>
            <a:r>
              <a:rPr lang="ru-RU" i="1" dirty="0" smtClean="0"/>
              <a:t>вилегии, </a:t>
            </a:r>
            <a:r>
              <a:rPr lang="ru-RU" dirty="0" smtClean="0"/>
              <a:t>пр</a:t>
            </a:r>
            <a:r>
              <a:rPr lang="ru-RU" dirty="0" smtClean="0">
                <a:solidFill>
                  <a:schemeClr val="accent1"/>
                </a:solidFill>
              </a:rPr>
              <a:t>и</a:t>
            </a:r>
            <a:r>
              <a:rPr lang="ru-RU" dirty="0" smtClean="0"/>
              <a:t>ближался к пр</a:t>
            </a:r>
            <a:r>
              <a:rPr lang="ru-RU" dirty="0" smtClean="0">
                <a:solidFill>
                  <a:schemeClr val="accent1"/>
                </a:solidFill>
              </a:rPr>
              <a:t>и</a:t>
            </a:r>
            <a:r>
              <a:rPr lang="ru-RU" dirty="0" smtClean="0"/>
              <a:t>ёмной господина д</a:t>
            </a:r>
            <a:r>
              <a:rPr lang="ru-RU" dirty="0" smtClean="0">
                <a:solidFill>
                  <a:schemeClr val="accent1"/>
                </a:solidFill>
              </a:rPr>
              <a:t>и</a:t>
            </a:r>
            <a:r>
              <a:rPr lang="ru-RU" dirty="0" smtClean="0"/>
              <a:t>ректора. В пр</a:t>
            </a:r>
            <a:r>
              <a:rPr lang="ru-RU" dirty="0" smtClean="0">
                <a:solidFill>
                  <a:schemeClr val="accent1"/>
                </a:solidFill>
              </a:rPr>
              <a:t>и</a:t>
            </a:r>
            <a:r>
              <a:rPr lang="ru-RU" dirty="0" smtClean="0"/>
              <a:t>ёмной, как обычно, было пр</a:t>
            </a:r>
            <a:r>
              <a:rPr lang="ru-RU" dirty="0" smtClean="0">
                <a:solidFill>
                  <a:schemeClr val="accent1"/>
                </a:solidFill>
              </a:rPr>
              <a:t>и</a:t>
            </a:r>
            <a:r>
              <a:rPr lang="ru-RU" dirty="0" smtClean="0"/>
              <a:t>брано и торжестве</a:t>
            </a:r>
            <a:r>
              <a:rPr lang="ru-RU" dirty="0" smtClean="0">
                <a:solidFill>
                  <a:schemeClr val="accent1"/>
                </a:solidFill>
              </a:rPr>
              <a:t>нн</a:t>
            </a:r>
            <a:r>
              <a:rPr lang="ru-RU" dirty="0" smtClean="0"/>
              <a:t>о во</a:t>
            </a:r>
            <a:r>
              <a:rPr lang="ru-RU" dirty="0" smtClean="0">
                <a:solidFill>
                  <a:schemeClr val="accent1"/>
                </a:solidFill>
              </a:rPr>
              <a:t>сс</a:t>
            </a:r>
            <a:r>
              <a:rPr lang="ru-RU" dirty="0" smtClean="0"/>
              <a:t>едала секретарша </a:t>
            </a:r>
            <a:r>
              <a:rPr lang="ru-RU" dirty="0" err="1" smtClean="0"/>
              <a:t>Пр</a:t>
            </a:r>
            <a:r>
              <a:rPr lang="ru-RU" dirty="0" err="1" smtClean="0">
                <a:solidFill>
                  <a:schemeClr val="accent1"/>
                </a:solidFill>
              </a:rPr>
              <a:t>и</a:t>
            </a:r>
            <a:r>
              <a:rPr lang="ru-RU" dirty="0" err="1" smtClean="0"/>
              <a:t>тыкина</a:t>
            </a:r>
            <a:r>
              <a:rPr lang="ru-RU" dirty="0" smtClean="0"/>
              <a:t>, </a:t>
            </a:r>
            <a:r>
              <a:rPr lang="ru-RU" i="1" dirty="0" smtClean="0"/>
              <a:t>называемая за глаза Пр</a:t>
            </a:r>
            <a:r>
              <a:rPr lang="ru-RU" i="1" dirty="0" smtClean="0">
                <a:solidFill>
                  <a:schemeClr val="accent1"/>
                </a:solidFill>
              </a:rPr>
              <a:t>и</a:t>
            </a:r>
            <a:r>
              <a:rPr lang="ru-RU" i="1" dirty="0" smtClean="0"/>
              <a:t>вратн</a:t>
            </a:r>
            <a:r>
              <a:rPr lang="ru-RU" i="1" dirty="0" smtClean="0">
                <a:solidFill>
                  <a:schemeClr val="accent1"/>
                </a:solidFill>
              </a:rPr>
              <a:t>и</a:t>
            </a:r>
            <a:r>
              <a:rPr lang="ru-RU" i="1" dirty="0" smtClean="0"/>
              <a:t>ц</a:t>
            </a:r>
            <a:r>
              <a:rPr lang="ru-RU" i="1" dirty="0" smtClean="0">
                <a:solidFill>
                  <a:schemeClr val="accent1"/>
                </a:solidFill>
              </a:rPr>
              <a:t>е</a:t>
            </a:r>
            <a:r>
              <a:rPr lang="ru-RU" i="1" dirty="0" smtClean="0"/>
              <a:t>й</a:t>
            </a:r>
            <a:r>
              <a:rPr lang="ru-RU" dirty="0" smtClean="0"/>
              <a:t>. Она зорко взгл</a:t>
            </a:r>
            <a:r>
              <a:rPr lang="ru-RU" dirty="0" smtClean="0">
                <a:solidFill>
                  <a:schemeClr val="accent1"/>
                </a:solidFill>
              </a:rPr>
              <a:t>я</a:t>
            </a:r>
            <a:r>
              <a:rPr lang="ru-RU" dirty="0" smtClean="0"/>
              <a:t>нула на пр</a:t>
            </a:r>
            <a:r>
              <a:rPr lang="ru-RU" dirty="0" smtClean="0">
                <a:solidFill>
                  <a:schemeClr val="accent1"/>
                </a:solidFill>
              </a:rPr>
              <a:t>и</a:t>
            </a:r>
            <a:r>
              <a:rPr lang="ru-RU" dirty="0" smtClean="0"/>
              <a:t>шибле</a:t>
            </a:r>
            <a:r>
              <a:rPr lang="ru-RU" dirty="0" smtClean="0">
                <a:solidFill>
                  <a:schemeClr val="accent1"/>
                </a:solidFill>
              </a:rPr>
              <a:t>нн</a:t>
            </a:r>
            <a:r>
              <a:rPr lang="ru-RU" dirty="0" smtClean="0"/>
              <a:t>ого вида челове</a:t>
            </a:r>
            <a:r>
              <a:rPr lang="ru-RU" dirty="0" smtClean="0">
                <a:solidFill>
                  <a:schemeClr val="accent1"/>
                </a:solidFill>
              </a:rPr>
              <a:t>чк</a:t>
            </a:r>
            <a:r>
              <a:rPr lang="ru-RU" dirty="0" smtClean="0"/>
              <a:t>а с пр</a:t>
            </a:r>
            <a:r>
              <a:rPr lang="ru-RU" dirty="0" smtClean="0">
                <a:solidFill>
                  <a:schemeClr val="accent1"/>
                </a:solidFill>
              </a:rPr>
              <a:t>и</a:t>
            </a:r>
            <a:r>
              <a:rPr lang="ru-RU" dirty="0" smtClean="0"/>
              <a:t>лиза</a:t>
            </a:r>
            <a:r>
              <a:rPr lang="ru-RU" dirty="0" smtClean="0">
                <a:solidFill>
                  <a:schemeClr val="accent1"/>
                </a:solidFill>
              </a:rPr>
              <a:t>нн</a:t>
            </a:r>
            <a:r>
              <a:rPr lang="ru-RU" dirty="0" smtClean="0"/>
              <a:t>ыми волосёнками и пр</a:t>
            </a:r>
            <a:r>
              <a:rPr lang="ru-RU" dirty="0" smtClean="0">
                <a:solidFill>
                  <a:schemeClr val="accent1"/>
                </a:solidFill>
              </a:rPr>
              <a:t>е</a:t>
            </a:r>
            <a:r>
              <a:rPr lang="ru-RU" dirty="0" smtClean="0"/>
              <a:t>градила ему путь, </a:t>
            </a:r>
            <a:r>
              <a:rPr lang="ru-RU" i="1" dirty="0" smtClean="0"/>
              <a:t>словно перед ней был пр</a:t>
            </a:r>
            <a:r>
              <a:rPr lang="ru-RU" i="1" dirty="0" smtClean="0">
                <a:solidFill>
                  <a:schemeClr val="accent1"/>
                </a:solidFill>
              </a:rPr>
              <a:t>е</a:t>
            </a:r>
            <a:r>
              <a:rPr lang="ru-RU" i="1" dirty="0" smtClean="0"/>
              <a:t>ступник.</a:t>
            </a:r>
            <a:endParaRPr lang="ru-RU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4102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ВЕРНО ИЛИ НЕВЕРНО?</a:t>
            </a:r>
          </a:p>
          <a:p>
            <a:endParaRPr lang="ru-RU" b="1" dirty="0" smtClean="0"/>
          </a:p>
          <a:p>
            <a:r>
              <a:rPr lang="ru-RU" dirty="0" smtClean="0"/>
              <a:t>Союзы ЧТО, ЕСЛИ, ГДЕ – подчинительные союзы.</a:t>
            </a:r>
          </a:p>
          <a:p>
            <a:r>
              <a:rPr lang="ru-RU" dirty="0" smtClean="0"/>
              <a:t>Определение не отвечает на вопрос ЧЕЙ?</a:t>
            </a:r>
          </a:p>
          <a:p>
            <a:r>
              <a:rPr lang="ru-RU" dirty="0" smtClean="0"/>
              <a:t>Предложение – это синтаксическая единица.</a:t>
            </a:r>
          </a:p>
          <a:p>
            <a:r>
              <a:rPr lang="ru-RU" dirty="0" smtClean="0"/>
              <a:t>Сложноподчинённое предложение состоит из главного и придаточного предложения.</a:t>
            </a:r>
          </a:p>
          <a:p>
            <a:r>
              <a:rPr lang="ru-RU" dirty="0" smtClean="0"/>
              <a:t>ОДНАКО – подчинительный союз.</a:t>
            </a:r>
          </a:p>
          <a:p>
            <a:r>
              <a:rPr lang="ru-RU" dirty="0" smtClean="0"/>
              <a:t>Двусоставное предложение может быть определённо - личным.</a:t>
            </a:r>
          </a:p>
          <a:p>
            <a:r>
              <a:rPr lang="ru-RU" dirty="0" smtClean="0"/>
              <a:t>В сложносочинённом предложении все предложения равноправны.</a:t>
            </a:r>
          </a:p>
          <a:p>
            <a:r>
              <a:rPr lang="ru-RU" dirty="0" smtClean="0"/>
              <a:t>В предложении СДЕЛАНО ВСЁ, ЧТОБЫ Я МОГ ЖИТЬ СПОКОЙНО первая часть – придаточное предложение.</a:t>
            </a:r>
          </a:p>
          <a:p>
            <a:r>
              <a:rPr lang="ru-RU" dirty="0" smtClean="0"/>
              <a:t>Союзное слово не является членом предложения.</a:t>
            </a:r>
          </a:p>
          <a:p>
            <a:r>
              <a:rPr lang="ru-RU" dirty="0" smtClean="0"/>
              <a:t>Придаточное предложение может стоять только после главного предложения.</a:t>
            </a:r>
          </a:p>
          <a:p>
            <a:endParaRPr lang="ru-RU" dirty="0" smtClean="0"/>
          </a:p>
          <a:p>
            <a:r>
              <a:rPr lang="ru-RU" sz="4500" b="1" dirty="0" smtClean="0">
                <a:latin typeface="Monotype Corsiva" pitchFamily="66" charset="0"/>
              </a:rPr>
              <a:t>Если вы согласны с данным утверждением, поставьте рядом с ним цифру 1, если не согласны – поставьте 0. </a:t>
            </a:r>
            <a:endParaRPr lang="ru-RU" sz="45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b="1" i="1" dirty="0" smtClean="0">
                <a:solidFill>
                  <a:schemeClr val="accent1"/>
                </a:solidFill>
                <a:latin typeface="Monotype Corsiva" pitchFamily="66" charset="0"/>
              </a:rPr>
              <a:t>Проверь себя:</a:t>
            </a:r>
          </a:p>
          <a:p>
            <a:pPr algn="ctr">
              <a:buNone/>
            </a:pPr>
            <a:endParaRPr lang="ru-RU" sz="4000" b="1" i="1" dirty="0" smtClean="0">
              <a:latin typeface="Monotype Corsiva" pitchFamily="66" charset="0"/>
            </a:endParaRPr>
          </a:p>
          <a:p>
            <a:pPr lvl="8">
              <a:buNone/>
            </a:pPr>
            <a:r>
              <a:rPr lang="ru-RU" sz="5900" b="1" dirty="0" smtClean="0"/>
              <a:t>1011001000</a:t>
            </a:r>
            <a:endParaRPr lang="ru-RU" sz="59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153400" cy="5486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Восстановите схему</a:t>
            </a:r>
            <a:endParaRPr lang="ru-RU" dirty="0"/>
          </a:p>
        </p:txBody>
      </p:sp>
      <p:pic>
        <p:nvPicPr>
          <p:cNvPr id="4" name="Содержимое 3" descr="C:\Documents and Settings\Аня\Мои документы\img1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153399" cy="5029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457200"/>
            <a:ext cx="8260080" cy="6019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1"/>
                </a:solidFill>
                <a:latin typeface="Monotype Corsiva" pitchFamily="66" charset="0"/>
              </a:rPr>
              <a:t>Соедините части рассыпанного текста.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b="1" dirty="0" smtClean="0"/>
              <a:t>Простые предложения </a:t>
            </a:r>
            <a:r>
              <a:rPr lang="ru-RU" dirty="0" smtClean="0"/>
              <a:t>- 	…это такие сложные предложения, в которых одна часть по смыслу подчинена другой и связана с ней подчинительным союзом или союзным словом.</a:t>
            </a:r>
          </a:p>
          <a:p>
            <a:pPr>
              <a:buNone/>
            </a:pPr>
            <a:r>
              <a:rPr lang="ru-RU" b="1" dirty="0" smtClean="0"/>
              <a:t>Сложные предложения </a:t>
            </a:r>
            <a:r>
              <a:rPr lang="ru-RU" dirty="0" smtClean="0"/>
              <a:t>- 	… это такие сложные предложения, которые обходятся без союзов и союзных слов.</a:t>
            </a:r>
          </a:p>
          <a:p>
            <a:pPr>
              <a:buNone/>
            </a:pPr>
            <a:r>
              <a:rPr lang="ru-RU" b="1" dirty="0" smtClean="0"/>
              <a:t>Сложносочинённые предложения </a:t>
            </a:r>
            <a:r>
              <a:rPr lang="ru-RU" dirty="0" smtClean="0"/>
              <a:t>- 	…это предложения, в которых имеется только одна грамматическая основа.</a:t>
            </a:r>
          </a:p>
          <a:p>
            <a:pPr>
              <a:buNone/>
            </a:pPr>
            <a:r>
              <a:rPr lang="ru-RU" b="1" dirty="0" smtClean="0"/>
              <a:t>Сложноподчинённые предложения </a:t>
            </a:r>
            <a:r>
              <a:rPr lang="ru-RU" dirty="0" smtClean="0"/>
              <a:t>- 	… это предложения, состоящие из двух или нескольких простых предложений.</a:t>
            </a:r>
          </a:p>
          <a:p>
            <a:pPr>
              <a:buNone/>
            </a:pPr>
            <a:r>
              <a:rPr lang="ru-RU" b="1" dirty="0" smtClean="0"/>
              <a:t>Бессоюзные предложения</a:t>
            </a:r>
            <a:r>
              <a:rPr lang="ru-RU" dirty="0" smtClean="0"/>
              <a:t> - 	… это сложные предложения, в которых простые предложения равноправны по смыслу и связываются сочинительной связью.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i="1" dirty="0" smtClean="0"/>
              <a:t>(Не) </a:t>
            </a:r>
            <a:r>
              <a:rPr lang="ru-RU" sz="4000" i="1" dirty="0" err="1" smtClean="0"/>
              <a:t>пр.од.лимые</a:t>
            </a:r>
            <a:r>
              <a:rPr lang="ru-RU" sz="4000" i="1" dirty="0" smtClean="0"/>
              <a:t> пр.грады</a:t>
            </a:r>
          </a:p>
          <a:p>
            <a:r>
              <a:rPr lang="ru-RU" sz="4000" i="1" dirty="0" smtClean="0"/>
              <a:t>Звон (не) </a:t>
            </a:r>
            <a:r>
              <a:rPr lang="ru-RU" sz="4000" i="1" dirty="0" err="1" smtClean="0"/>
              <a:t>см.лкающий</a:t>
            </a:r>
            <a:r>
              <a:rPr lang="ru-RU" sz="4000" i="1" dirty="0" smtClean="0"/>
              <a:t> (н.) на минуту нарушал (после) </a:t>
            </a:r>
            <a:r>
              <a:rPr lang="ru-RU" sz="4000" i="1" dirty="0" err="1" smtClean="0"/>
              <a:t>обеде.ый</a:t>
            </a:r>
            <a:r>
              <a:rPr lang="ru-RU" sz="4000" i="1" dirty="0" smtClean="0"/>
              <a:t> сон.</a:t>
            </a:r>
          </a:p>
          <a:p>
            <a:r>
              <a:rPr lang="ru-RU" sz="4000" i="1" dirty="0" smtClean="0"/>
              <a:t>Ум одежда которая (н.) когда (н.) </a:t>
            </a:r>
            <a:r>
              <a:rPr lang="ru-RU" sz="4000" i="1" dirty="0" err="1" smtClean="0"/>
              <a:t>износ.тся</a:t>
            </a:r>
            <a:r>
              <a:rPr lang="ru-RU" sz="4000" i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b="1" i="1" dirty="0" smtClean="0">
                <a:latin typeface="Monotype Corsiva" pitchFamily="66" charset="0"/>
              </a:rPr>
              <a:t>Проверь себя:</a:t>
            </a:r>
          </a:p>
          <a:p>
            <a:pPr>
              <a:buNone/>
            </a:pPr>
            <a:endParaRPr lang="ru-RU" sz="3600" b="1" i="1" dirty="0" smtClean="0">
              <a:latin typeface="Monotype Corsiva" pitchFamily="66" charset="0"/>
            </a:endParaRPr>
          </a:p>
          <a:p>
            <a:r>
              <a:rPr lang="ru-RU" sz="3900" i="1" dirty="0" smtClean="0"/>
              <a:t>Непреодолимые преграды</a:t>
            </a:r>
          </a:p>
          <a:p>
            <a:r>
              <a:rPr lang="ru-RU" sz="3900" i="1" dirty="0" smtClean="0"/>
              <a:t>Звон, не смолкающий ни на минуту, нарушал послеобеденный сон.</a:t>
            </a:r>
          </a:p>
          <a:p>
            <a:r>
              <a:rPr lang="ru-RU" sz="3900" i="1" dirty="0" smtClean="0"/>
              <a:t>Ум – одежда, которая никогда </a:t>
            </a:r>
          </a:p>
          <a:p>
            <a:pPr>
              <a:buNone/>
            </a:pPr>
            <a:r>
              <a:rPr lang="ru-RU" sz="3900" i="1" dirty="0" smtClean="0"/>
              <a:t>не  износится.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530352"/>
            <a:ext cx="8153400" cy="5337048"/>
          </a:xfrm>
        </p:spPr>
        <p:txBody>
          <a:bodyPr>
            <a:normAutofit fontScale="85000" lnSpcReduction="20000"/>
          </a:bodyPr>
          <a:lstStyle/>
          <a:p>
            <a:r>
              <a:rPr lang="ru-RU" sz="3800" b="1" i="1" dirty="0" smtClean="0">
                <a:solidFill>
                  <a:schemeClr val="accent1"/>
                </a:solidFill>
              </a:rPr>
              <a:t>Определение</a:t>
            </a:r>
            <a:r>
              <a:rPr lang="ru-RU" b="1" i="1" dirty="0" smtClean="0"/>
              <a:t> – второстепенный член предложения.</a:t>
            </a:r>
            <a:endParaRPr lang="ru-RU" dirty="0" smtClean="0"/>
          </a:p>
          <a:p>
            <a:r>
              <a:rPr lang="ru-RU" b="1" i="1" dirty="0" smtClean="0"/>
              <a:t>Определение отвечает на вопросы КАКОЙ, КАКАЯ, КАКИЕ, ЧЕЙ.</a:t>
            </a:r>
            <a:endParaRPr lang="ru-RU" dirty="0" smtClean="0"/>
          </a:p>
          <a:p>
            <a:r>
              <a:rPr lang="ru-RU" b="1" i="1" dirty="0" smtClean="0"/>
              <a:t>Определение поясняет имя существительное.</a:t>
            </a:r>
            <a:endParaRPr lang="ru-RU" dirty="0" smtClean="0"/>
          </a:p>
          <a:p>
            <a:r>
              <a:rPr lang="ru-RU" b="1" i="1" dirty="0" smtClean="0"/>
              <a:t>Определение обозначает признак предмета.</a:t>
            </a:r>
            <a:endParaRPr lang="ru-RU" dirty="0" smtClean="0"/>
          </a:p>
          <a:p>
            <a:r>
              <a:rPr lang="ru-RU" b="1" i="1" dirty="0" smtClean="0"/>
              <a:t>Определение подчёркивается волнистой линией.</a:t>
            </a:r>
            <a:endParaRPr lang="ru-RU" dirty="0" smtClean="0"/>
          </a:p>
          <a:p>
            <a:r>
              <a:rPr lang="ru-RU" b="1" i="1" dirty="0" smtClean="0"/>
              <a:t>Определение бывает согласованным и несогласованным.</a:t>
            </a:r>
            <a:endParaRPr lang="ru-RU" dirty="0" smtClean="0"/>
          </a:p>
          <a:p>
            <a:r>
              <a:rPr lang="ru-RU" b="1" i="1" dirty="0" smtClean="0"/>
              <a:t>Эпитет – художественное определение.</a:t>
            </a:r>
            <a:endParaRPr lang="ru-RU" dirty="0" smtClean="0"/>
          </a:p>
          <a:p>
            <a:r>
              <a:rPr lang="ru-RU" b="1" i="1" dirty="0" smtClean="0"/>
              <a:t>Придаточное определительное отвечает на вопросы КАКОЙ?, КАКАЯ?, КАКИЕ?.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81000" y="381000"/>
          <a:ext cx="83820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025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ЗНАЛИ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УЗНАЛИ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ВЫЗЫВАЕТ СОМНЕНИЕ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ХОТИМ УЗНАТЬ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5743">
                <a:tc>
                  <a:txBody>
                    <a:bodyPr/>
                    <a:lstStyle/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отвечает на вопрос КАКОЙ, ЧЕЙ.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поясняет </a:t>
                      </a:r>
                      <a:r>
                        <a:rPr kumimoji="0" lang="ru-RU" sz="17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существитель-ное</a:t>
                      </a:r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указывает на признак предмета.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присоединяется к главному при помощи союзных слов КОТОРЫЙ, КАКОЙ, ЧТО, КУДА, ГДЕ…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Указательные слова служат для выделения определяемого существительного.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всегда стоят после главного предложения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Только ли союзными словами присоединяются ПО 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 главному?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Всегда ли после главного предложения стоит ПО?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Почему ПО стоит только после главного предложения?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Только ли</a:t>
                      </a:r>
                    </a:p>
                    <a:p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признак предмета указывают придаточные определитель-</a:t>
                      </a:r>
                    </a:p>
                    <a:p>
                      <a:r>
                        <a:rPr kumimoji="0" lang="ru-RU" sz="17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ные</a:t>
                      </a:r>
                      <a:r>
                        <a:rPr kumimoji="0" lang="ru-RU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14400" dirty="0" smtClean="0"/>
              <a:t>Улицы, где мы провели детство и юность, навсегда останутся в памяти.</a:t>
            </a:r>
          </a:p>
          <a:p>
            <a:pPr>
              <a:buNone/>
            </a:pPr>
            <a:r>
              <a:rPr lang="en-US" sz="14400" dirty="0" smtClean="0"/>
              <a:t>[</a:t>
            </a:r>
            <a:r>
              <a:rPr lang="ru-RU" sz="14400" dirty="0" smtClean="0"/>
              <a:t>.., (где), …</a:t>
            </a:r>
            <a:r>
              <a:rPr lang="en-US" sz="14400" dirty="0" smtClean="0"/>
              <a:t>]</a:t>
            </a:r>
            <a:r>
              <a:rPr lang="ru-RU" sz="14400" dirty="0" smtClean="0"/>
              <a:t>.</a:t>
            </a:r>
          </a:p>
          <a:p>
            <a:r>
              <a:rPr lang="ru-RU" sz="14400" dirty="0" smtClean="0"/>
              <a:t>Друг – это тот, кому можно доверять.</a:t>
            </a:r>
          </a:p>
          <a:p>
            <a:pPr>
              <a:buNone/>
            </a:pPr>
            <a:r>
              <a:rPr lang="en-US" sz="14400" dirty="0" smtClean="0"/>
              <a:t>[</a:t>
            </a:r>
            <a:r>
              <a:rPr lang="ru-RU" sz="14400" dirty="0" smtClean="0"/>
              <a:t>…тот</a:t>
            </a:r>
            <a:r>
              <a:rPr lang="en-US" sz="14400" dirty="0" smtClean="0"/>
              <a:t>]</a:t>
            </a:r>
            <a:r>
              <a:rPr lang="ru-RU" sz="14400" dirty="0" smtClean="0"/>
              <a:t>, (кому…).</a:t>
            </a:r>
          </a:p>
          <a:p>
            <a:pPr>
              <a:buNone/>
            </a:pPr>
            <a:r>
              <a:rPr lang="ru-RU" sz="14400" dirty="0" smtClean="0"/>
              <a:t>Город, в котором я живу, мне очень дорог.</a:t>
            </a:r>
          </a:p>
          <a:p>
            <a:pPr>
              <a:buNone/>
            </a:pPr>
            <a:r>
              <a:rPr lang="en-US" sz="14400" dirty="0" smtClean="0"/>
              <a:t>[</a:t>
            </a:r>
            <a:r>
              <a:rPr lang="ru-RU" sz="14400" dirty="0" smtClean="0"/>
              <a:t>..., (в котором…),…</a:t>
            </a:r>
            <a:r>
              <a:rPr lang="en-US" sz="14400" dirty="0" smtClean="0"/>
              <a:t>]</a:t>
            </a:r>
            <a:r>
              <a:rPr lang="ru-RU" sz="14400" dirty="0" smtClean="0"/>
              <a:t>.</a:t>
            </a:r>
          </a:p>
          <a:p>
            <a:pPr>
              <a:buNone/>
            </a:pPr>
            <a:endParaRPr lang="ru-RU" sz="4300" b="1" dirty="0" smtClean="0">
              <a:solidFill>
                <a:schemeClr val="accent1"/>
              </a:solidFill>
              <a:latin typeface="Monotype Corsiva" pitchFamily="66" charset="0"/>
            </a:endParaRPr>
          </a:p>
          <a:p>
            <a:pPr>
              <a:buNone/>
            </a:pPr>
            <a:endParaRPr lang="ru-RU" sz="4300" b="1" dirty="0" smtClean="0">
              <a:solidFill>
                <a:schemeClr val="accent1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ru-RU" sz="12800" b="1" dirty="0" smtClean="0">
                <a:solidFill>
                  <a:schemeClr val="accent1"/>
                </a:solidFill>
                <a:latin typeface="Monotype Corsiva" pitchFamily="66" charset="0"/>
              </a:rPr>
              <a:t>СПП с придаточными  определительными</a:t>
            </a:r>
            <a:endParaRPr lang="ru-RU" sz="12800" b="1" dirty="0">
              <a:solidFill>
                <a:schemeClr val="accent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530352"/>
            <a:ext cx="8153400" cy="495604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Замените простые предложения СПП с придаточными определительными:</a:t>
            </a:r>
          </a:p>
          <a:p>
            <a:pPr>
              <a:buNone/>
            </a:pPr>
            <a:endParaRPr lang="ru-RU" dirty="0" smtClean="0"/>
          </a:p>
          <a:p>
            <a:r>
              <a:rPr lang="ru-RU" sz="4600" b="1" dirty="0" smtClean="0"/>
              <a:t>После рекламной паузы вернемся к событиям этого матча.</a:t>
            </a:r>
          </a:p>
          <a:p>
            <a:r>
              <a:rPr lang="ru-RU" sz="4600" b="1" dirty="0" smtClean="0"/>
              <a:t>Найденный мной гриб оказался отличным боровиком.</a:t>
            </a:r>
          </a:p>
          <a:p>
            <a:r>
              <a:rPr lang="ru-RU" sz="4600" b="1" dirty="0" smtClean="0"/>
              <a:t>Цвета костюмов, сшитых </a:t>
            </a:r>
          </a:p>
          <a:p>
            <a:r>
              <a:rPr lang="ru-RU" sz="4600" b="1" dirty="0" smtClean="0"/>
              <a:t>для участников Олимпиады, соответствовали цветам национального флага</a:t>
            </a:r>
            <a:r>
              <a:rPr lang="ru-RU" sz="5700" dirty="0" smtClean="0"/>
              <a:t>.</a:t>
            </a:r>
            <a:endParaRPr lang="ru-RU" sz="5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81000" y="457200"/>
          <a:ext cx="83820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84721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Типы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придаточ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ных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предложе-ний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 чему в главном относит-</a:t>
                      </a:r>
                    </a:p>
                    <a:p>
                      <a:r>
                        <a:rPr kumimoji="0" lang="ru-RU" sz="2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ся</a:t>
                      </a:r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что </a:t>
                      </a:r>
                      <a:r>
                        <a:rPr kumimoji="0" lang="ru-RU" sz="2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поясня</a:t>
                      </a:r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r>
                        <a:rPr kumimoji="0" lang="ru-RU" sz="2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Какими союзами или союзными словами </a:t>
                      </a:r>
                      <a:r>
                        <a:rPr lang="ru-RU" sz="2400" dirty="0" err="1" smtClean="0">
                          <a:latin typeface="Calibri"/>
                          <a:ea typeface="Calibri"/>
                          <a:cs typeface="Times New Roman"/>
                        </a:rPr>
                        <a:t>присоеди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latin typeface="Calibri"/>
                          <a:ea typeface="Calibri"/>
                          <a:cs typeface="Times New Roman"/>
                        </a:rPr>
                        <a:t>няется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 какие вопросы отвечает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Место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придаточ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ного</a:t>
                      </a:r>
                      <a:endParaRPr kumimoji="0"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879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Определительные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 существительным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Союзные слова: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который, какой, где, куда, откуда, чей, что, когда; </a:t>
                      </a:r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союзы: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чтобы, как, словно, будто, точно…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Какой?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Только после главного </a:t>
                      </a:r>
                      <a:r>
                        <a:rPr kumimoji="0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предложе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r>
                        <a:rPr kumimoji="0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ния</a:t>
                      </a:r>
                      <a:endParaRPr kumimoji="0" lang="ru-RU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  <a:latin typeface="Monotype Corsiva" pitchFamily="66" charset="0"/>
              </a:rPr>
              <a:t>Укажите СПП с определительными придаточными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1) А он с нетерпением дожидался этого мгновения, с которого начиналась его самостоятельная жизнь. (И.Г.)</a:t>
            </a:r>
          </a:p>
          <a:p>
            <a:endParaRPr lang="ru-RU" dirty="0" smtClean="0"/>
          </a:p>
          <a:p>
            <a:r>
              <a:rPr lang="ru-RU" dirty="0" smtClean="0"/>
              <a:t>2) Лыжин стоял и думал о том, что вот он, Лыжин, уедет рано или поздно опять в Москву… (А.Ч.)</a:t>
            </a:r>
          </a:p>
          <a:p>
            <a:endParaRPr lang="ru-RU" dirty="0" smtClean="0"/>
          </a:p>
          <a:p>
            <a:r>
              <a:rPr lang="ru-RU" dirty="0" smtClean="0"/>
              <a:t>3) Я намерен был отправиться на заре к крепостным воротам, откуда Марья Ивановна должна была выехать, и там проститься с нею в последний раз (А.П.)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183880" cy="70104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1"/>
                </a:solidFill>
                <a:latin typeface="Monotype Corsiva" pitchFamily="66" charset="0"/>
              </a:rPr>
              <a:t>Прочитайте тексты, расставляя недостающие знаки препинания. Замените, где возможно, СПП с придаточными определительными синонимичными конструкциями..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6400" b="1" dirty="0" smtClean="0"/>
              <a:t>Чтение архивных рукописей дело которое на первый взгляд кажется необычайно скучным. Самоё слово «архив» вызывает представление о высоких старинных залах в которых хранятся </a:t>
            </a:r>
            <a:r>
              <a:rPr lang="ru-RU" sz="6400" b="1" dirty="0" err="1" smtClean="0"/>
              <a:t>полусъеденные</a:t>
            </a:r>
            <a:r>
              <a:rPr lang="ru-RU" sz="6400" b="1" dirty="0" smtClean="0"/>
              <a:t> крысами документы о стареньких архивариусах которые горбятся за столами... </a:t>
            </a:r>
          </a:p>
          <a:p>
            <a:pPr>
              <a:buNone/>
            </a:pPr>
            <a:endParaRPr lang="ru-RU" sz="6400" b="1" dirty="0" smtClean="0"/>
          </a:p>
          <a:p>
            <a:pPr>
              <a:buNone/>
            </a:pPr>
            <a:r>
              <a:rPr lang="ru-RU" sz="6400" b="1" dirty="0" smtClean="0"/>
              <a:t>Всё это разумеется вздор! Чтение рукописей это увлекательное и азартное дело. Это сложная игра в которой исследователь открывает такие её стороны которые были скрыты от современников — с намерением или случайно. Это искусство которое опирается более на чутьё и талант чем на правила и законы. </a:t>
            </a:r>
          </a:p>
          <a:p>
            <a:pPr>
              <a:buNone/>
            </a:pPr>
            <a:endParaRPr lang="ru-RU" sz="6400" b="1" dirty="0" smtClean="0"/>
          </a:p>
          <a:p>
            <a:pPr>
              <a:buNone/>
            </a:pPr>
            <a:r>
              <a:rPr lang="ru-RU" sz="6400" b="1" dirty="0" smtClean="0"/>
              <a:t>Вот запутанный и перемаранный черновик. В полном беспорядке лежат перед вами начатые и брошенные фразы строки в которых оставлены пробелы условные почти стенографические знаки заменяющие слова. </a:t>
            </a:r>
          </a:p>
          <a:p>
            <a:pPr>
              <a:buNone/>
            </a:pPr>
            <a:endParaRPr lang="ru-RU" sz="6400" b="1" dirty="0" smtClean="0"/>
          </a:p>
          <a:p>
            <a:pPr>
              <a:buNone/>
            </a:pPr>
            <a:r>
              <a:rPr lang="ru-RU" sz="6400" b="1" dirty="0" err="1" smtClean="0"/>
              <a:t>Подите</a:t>
            </a:r>
            <a:r>
              <a:rPr lang="ru-RU" sz="6400" b="1" dirty="0" smtClean="0"/>
              <a:t> разберитесь во всей этой паутине тысячу раз зачёркнутых и восстановленных слов во всех неясных мыслях едва дошедших до бумаги!</a:t>
            </a:r>
          </a:p>
          <a:p>
            <a:pPr>
              <a:buNone/>
            </a:pPr>
            <a:endParaRPr lang="ru-RU" sz="6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i="1" dirty="0" smtClean="0"/>
              <a:t>Домашнее задание </a:t>
            </a:r>
            <a:endParaRPr lang="ru-RU" sz="3600" i="1" dirty="0" smtClean="0"/>
          </a:p>
          <a:p>
            <a:r>
              <a:rPr lang="ru-RU" b="1" dirty="0" smtClean="0"/>
              <a:t>Знать определение СПП с придаточным определительным. </a:t>
            </a:r>
          </a:p>
          <a:p>
            <a:r>
              <a:rPr lang="ru-RU" b="1" dirty="0" smtClean="0"/>
              <a:t>Упражнение 327 ( с.187) </a:t>
            </a: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>
              <a:buNone/>
            </a:pPr>
            <a:endParaRPr lang="ru-RU" sz="4800" dirty="0" smtClean="0"/>
          </a:p>
          <a:p>
            <a:pPr algn="ctr">
              <a:buNone/>
            </a:pPr>
            <a:r>
              <a:rPr lang="ru-RU" sz="5400" b="1" dirty="0" smtClean="0">
                <a:latin typeface="Monotype Corsiva" pitchFamily="66" charset="0"/>
              </a:rPr>
              <a:t>Спасибо за работу!</a:t>
            </a:r>
            <a:endParaRPr lang="ru-RU" sz="5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315</TotalTime>
  <Words>866</Words>
  <Application>Microsoft Office PowerPoint</Application>
  <PresentationFormat>Экран (4:3)</PresentationFormat>
  <Paragraphs>127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Monotype Corsiva</vt:lpstr>
      <vt:lpstr>Times New Roman</vt:lpstr>
      <vt:lpstr>Verdana</vt:lpstr>
      <vt:lpstr>Wingdings 2</vt:lpstr>
      <vt:lpstr>Аспект</vt:lpstr>
      <vt:lpstr>"Сложноподчиненное предложение с придаточными определительными».  </vt:lpstr>
      <vt:lpstr>РАЗМИНКА Вставьте пропущенные буквы, раскройте скобки  и расставьте знаки препинания. </vt:lpstr>
      <vt:lpstr>Проверь себя</vt:lpstr>
      <vt:lpstr>Презентация PowerPoint</vt:lpstr>
      <vt:lpstr>Презентация PowerPoint</vt:lpstr>
      <vt:lpstr>Восстановите схему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Укажите СПП с определительными придаточными</vt:lpstr>
      <vt:lpstr>Прочитайте тексты, расставляя недостающие знаки препинания. Замените, где возможно, СПП с придаточными определительными синонимичными конструкциями..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"Сложноподчиненное предложение с придаточными определительными. Пунктуация. Синтаксическая синонимия" </dc:title>
  <cp:lastModifiedBy>Svitlana</cp:lastModifiedBy>
  <cp:revision>50</cp:revision>
  <dcterms:modified xsi:type="dcterms:W3CDTF">2022-03-29T06:18:07Z</dcterms:modified>
</cp:coreProperties>
</file>