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8" r:id="rId2"/>
    <p:sldId id="259" r:id="rId3"/>
    <p:sldId id="260" r:id="rId4"/>
    <p:sldId id="262" r:id="rId5"/>
    <p:sldId id="263" r:id="rId6"/>
    <p:sldId id="264" r:id="rId7"/>
    <p:sldId id="286" r:id="rId8"/>
    <p:sldId id="267" r:id="rId9"/>
    <p:sldId id="277" r:id="rId10"/>
    <p:sldId id="265" r:id="rId11"/>
    <p:sldId id="285" r:id="rId12"/>
    <p:sldId id="278" r:id="rId13"/>
    <p:sldId id="268" r:id="rId14"/>
    <p:sldId id="269" r:id="rId15"/>
    <p:sldId id="283" r:id="rId16"/>
    <p:sldId id="279" r:id="rId17"/>
    <p:sldId id="280" r:id="rId18"/>
    <p:sldId id="284" r:id="rId19"/>
    <p:sldId id="281" r:id="rId20"/>
    <p:sldId id="275" r:id="rId21"/>
    <p:sldId id="276" r:id="rId22"/>
    <p:sldId id="287" r:id="rId23"/>
    <p:sldId id="300" r:id="rId24"/>
    <p:sldId id="288" r:id="rId25"/>
    <p:sldId id="289" r:id="rId26"/>
    <p:sldId id="290" r:id="rId27"/>
    <p:sldId id="291" r:id="rId28"/>
    <p:sldId id="302" r:id="rId2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8" autoAdjust="0"/>
    <p:restoredTop sz="94638" autoAdjust="0"/>
  </p:normalViewPr>
  <p:slideViewPr>
    <p:cSldViewPr>
      <p:cViewPr>
        <p:scale>
          <a:sx n="90" d="100"/>
          <a:sy n="90" d="100"/>
        </p:scale>
        <p:origin x="-1229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6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A5742-EAF4-4B11-A140-E8F78FF27B55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8FE49-40E4-4A9A-B535-75D517D1983F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10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8FE49-40E4-4A9A-B535-75D517D1983F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9000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9000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Click="0" advTm="9000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Click="0" advTm="9000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  <p:transition advClick="0" advTm="9000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9000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9000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  <p:transition advClick="0" advTm="9000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9000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advClick="0" advTm="9000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D0EEFF8-8372-4982-BE1F-9751F9D4C1A7}" type="datetimeFigureOut">
              <a:rPr lang="uk-UA" smtClean="0"/>
              <a:pPr/>
              <a:t>19.03.2022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AD8BF7B-FC89-44FE-AF22-566F25CEAF2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 advTm="9000">
    <p:zoom dir="in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ax\Desktop\&#1044;&#1091;&#1088;&#1085;&#1103;\Kenny%20G%20-%20Spanish%20Nights(.mp3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ax\Desktop\&#1044;&#1091;&#1088;&#1085;&#1103;\Gorlova%20Svitlana.mp3" TargetMode="Externa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enny G - Spanish Nights(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 flipH="1">
            <a:off x="4143372" y="3276600"/>
            <a:ext cx="276228" cy="304800"/>
          </a:xfrm>
          <a:prstGeom prst="rect">
            <a:avLst/>
          </a:prstGeom>
        </p:spPr>
      </p:pic>
      <p:pic>
        <p:nvPicPr>
          <p:cNvPr id="8" name="Kenny G - Spanish Nights(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Содержимое 5" descr="05.jpg"/>
          <p:cNvPicPr>
            <a:picLocks noGrp="1" noChangeAspect="1"/>
          </p:cNvPicPr>
          <p:nvPr>
            <p:ph sz="quarter" idx="1"/>
          </p:nvPr>
        </p:nvPicPr>
        <p:blipFill>
          <a:blip r:embed="rId6"/>
          <a:stretch>
            <a:fillRect/>
          </a:stretch>
        </p:blipFill>
        <p:spPr>
          <a:xfrm>
            <a:off x="1" y="0"/>
            <a:ext cx="9143999" cy="7000900"/>
          </a:xfrm>
        </p:spPr>
      </p:pic>
      <p:pic>
        <p:nvPicPr>
          <p:cNvPr id="7" name="Рисунок 6" descr="f8040d19723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71602" y="500042"/>
            <a:ext cx="9100038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00034" y="1357298"/>
            <a:ext cx="821537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Василь Симоненко «Гей, 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нові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Колумби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й 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Магеллани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Kenny G - Spanish Nights(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64291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xit" presetSubtype="16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2000" mute="1" numSld="999">
                <p:cTn id="13" repeatCount="10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14" repeatCount="10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2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e927172c0620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57686" y="3214686"/>
            <a:ext cx="4286280" cy="34778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r"/>
            <a:r>
              <a:rPr lang="ru-RU" sz="2000" b="1" dirty="0" err="1" smtClean="0">
                <a:solidFill>
                  <a:srgbClr val="0000FF"/>
                </a:solidFill>
              </a:rPr>
              <a:t>Жоден</a:t>
            </a:r>
            <a:r>
              <a:rPr lang="ru-RU" sz="2000" b="1" dirty="0" smtClean="0">
                <a:solidFill>
                  <a:srgbClr val="0000FF"/>
                </a:solidFill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</a:rPr>
              <a:t>вітер</a:t>
            </a:r>
            <a:r>
              <a:rPr lang="ru-RU" sz="2000" b="1" dirty="0" smtClean="0">
                <a:solidFill>
                  <a:srgbClr val="0000FF"/>
                </a:solidFill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</a:rPr>
              <a:t>Сонця</a:t>
            </a:r>
            <a:r>
              <a:rPr lang="ru-RU" sz="2000" b="1" dirty="0" smtClean="0">
                <a:solidFill>
                  <a:srgbClr val="0000FF"/>
                </a:solidFill>
              </a:rPr>
              <a:t> не остудить. </a:t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smtClean="0">
                <a:solidFill>
                  <a:srgbClr val="0000FF"/>
                </a:solidFill>
              </a:rPr>
              <a:t/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err="1" smtClean="0">
                <a:solidFill>
                  <a:srgbClr val="0000FF"/>
                </a:solidFill>
              </a:rPr>
              <a:t>Півень</a:t>
            </a:r>
            <a:r>
              <a:rPr lang="ru-RU" sz="2000" b="1" dirty="0" smtClean="0">
                <a:solidFill>
                  <a:srgbClr val="0000FF"/>
                </a:solidFill>
              </a:rPr>
              <a:t> землю всю не </a:t>
            </a:r>
            <a:r>
              <a:rPr lang="ru-RU" sz="2000" b="1" dirty="0" err="1" smtClean="0">
                <a:solidFill>
                  <a:srgbClr val="0000FF"/>
                </a:solidFill>
              </a:rPr>
              <a:t>розгребе</a:t>
            </a:r>
            <a:r>
              <a:rPr lang="ru-RU" sz="2000" b="1" dirty="0" smtClean="0">
                <a:solidFill>
                  <a:srgbClr val="0000FF"/>
                </a:solidFill>
              </a:rPr>
              <a:t>! </a:t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smtClean="0">
                <a:solidFill>
                  <a:srgbClr val="0000FF"/>
                </a:solidFill>
              </a:rPr>
              <a:t/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err="1" smtClean="0">
                <a:solidFill>
                  <a:srgbClr val="0000FF"/>
                </a:solidFill>
              </a:rPr>
              <a:t>Україно</a:t>
            </a:r>
            <a:r>
              <a:rPr lang="ru-RU" sz="2000" b="1" dirty="0" smtClean="0">
                <a:solidFill>
                  <a:srgbClr val="0000FF"/>
                </a:solidFill>
              </a:rPr>
              <a:t>! Доки </a:t>
            </a:r>
            <a:r>
              <a:rPr lang="ru-RU" sz="2000" b="1" dirty="0" err="1" smtClean="0">
                <a:solidFill>
                  <a:srgbClr val="0000FF"/>
                </a:solidFill>
              </a:rPr>
              <a:t>жити</a:t>
            </a:r>
            <a:r>
              <a:rPr lang="ru-RU" sz="2000" b="1" dirty="0" smtClean="0">
                <a:solidFill>
                  <a:srgbClr val="0000FF"/>
                </a:solidFill>
              </a:rPr>
              <a:t> буду, </a:t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smtClean="0">
                <a:solidFill>
                  <a:srgbClr val="0000FF"/>
                </a:solidFill>
              </a:rPr>
              <a:t/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err="1" smtClean="0">
                <a:solidFill>
                  <a:srgbClr val="0000FF"/>
                </a:solidFill>
              </a:rPr>
              <a:t>Доти</a:t>
            </a:r>
            <a:r>
              <a:rPr lang="ru-RU" sz="2000" b="1" dirty="0" smtClean="0">
                <a:solidFill>
                  <a:srgbClr val="0000FF"/>
                </a:solidFill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</a:rPr>
              <a:t>відкриватиму</a:t>
            </a:r>
            <a:r>
              <a:rPr lang="ru-RU" sz="2000" b="1" dirty="0" smtClean="0">
                <a:solidFill>
                  <a:srgbClr val="0000FF"/>
                </a:solidFill>
              </a:rPr>
              <a:t> тебе.</a:t>
            </a:r>
          </a:p>
          <a:p>
            <a:pPr algn="r"/>
            <a:r>
              <a:rPr lang="ru-RU" sz="2000" b="1" dirty="0" smtClean="0">
                <a:solidFill>
                  <a:srgbClr val="0000FF"/>
                </a:solidFill>
              </a:rPr>
              <a:t>В. Симоненко </a:t>
            </a:r>
            <a:br>
              <a:rPr lang="ru-RU" sz="2000" b="1" dirty="0" smtClean="0">
                <a:solidFill>
                  <a:srgbClr val="0000FF"/>
                </a:solidFill>
              </a:rPr>
            </a:br>
            <a:endParaRPr lang="uk-UA" sz="2000" b="1" dirty="0">
              <a:solidFill>
                <a:srgbClr val="0000FF"/>
              </a:solidFill>
            </a:endParaRPr>
          </a:p>
        </p:txBody>
      </p:sp>
      <p:pic>
        <p:nvPicPr>
          <p:cNvPr id="8" name="Рисунок 7" descr="be0ebbeb12d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8059">
            <a:off x="5572132" y="357166"/>
            <a:ext cx="2924183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8" presetClass="entr" presetSubtype="0" ac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7" presetClass="exit" presetSubtype="4" fill="hold" nodeType="afterEffect">
                                  <p:stCondLst>
                                    <p:cond delay="4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1" presetClass="exit" presetSubtype="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 tmFilter="0,0; .5, 0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43042" y="142852"/>
            <a:ext cx="73581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Актуалізація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6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опорних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6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знань</a:t>
            </a:r>
            <a:endParaRPr lang="ru-RU" sz="36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6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</a:t>
            </a:r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</a:t>
            </a:r>
            <a:r>
              <a:rPr lang="ru-RU" sz="36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Ерудити</a:t>
            </a:r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071678"/>
            <a:ext cx="642942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1.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2071678"/>
            <a:ext cx="714380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6.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86116" y="2071678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7.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2071678"/>
            <a:ext cx="714380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2.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71670" y="2643182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4.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14612" y="2643182"/>
            <a:ext cx="642942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3.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357554" y="2643182"/>
            <a:ext cx="64294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4.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29058" y="2643182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6.</a:t>
            </a:r>
            <a:endParaRPr lang="uk-UA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2643182"/>
            <a:ext cx="714380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3.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071670" y="3214686"/>
            <a:ext cx="642942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4.</a:t>
            </a:r>
            <a:endParaRPr lang="uk-UA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714612" y="3214686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3.</a:t>
            </a:r>
            <a:endParaRPr lang="uk-UA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357554" y="3214686"/>
            <a:ext cx="642942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5.</a:t>
            </a:r>
            <a:endParaRPr lang="uk-UA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000496" y="3214686"/>
            <a:ext cx="64294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2.</a:t>
            </a:r>
            <a:endParaRPr lang="uk-UA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643438" y="3214686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5.</a:t>
            </a:r>
            <a:endParaRPr lang="uk-UA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071670" y="3786190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1.</a:t>
            </a:r>
            <a:endParaRPr lang="uk-UA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714612" y="3786190"/>
            <a:ext cx="642942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6.</a:t>
            </a:r>
            <a:endParaRPr lang="uk-UA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357554" y="3786190"/>
            <a:ext cx="642942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2.</a:t>
            </a:r>
            <a:endParaRPr lang="uk-UA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00496" y="3786190"/>
            <a:ext cx="642942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7.</a:t>
            </a:r>
            <a:endParaRPr lang="uk-UA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643438" y="3786190"/>
            <a:ext cx="64294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1.</a:t>
            </a:r>
            <a:endParaRPr lang="uk-UA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929058" y="2071678"/>
            <a:ext cx="64294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5.</a:t>
            </a:r>
            <a:endParaRPr lang="uk-UA" dirty="0"/>
          </a:p>
        </p:txBody>
      </p:sp>
      <p:sp>
        <p:nvSpPr>
          <p:cNvPr id="32" name="TextBox 31"/>
          <p:cNvSpPr txBox="1"/>
          <p:nvPr/>
        </p:nvSpPr>
        <p:spPr>
          <a:xfrm>
            <a:off x="500034" y="4643446"/>
            <a:ext cx="55219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Зелений </a:t>
            </a:r>
            <a:r>
              <a:rPr lang="uk-UA" sz="2800" b="1" dirty="0" err="1" smtClean="0">
                <a:solidFill>
                  <a:srgbClr val="C00000"/>
                </a:solidFill>
              </a:rPr>
              <a:t>–біографія</a:t>
            </a:r>
            <a:r>
              <a:rPr lang="uk-UA" sz="2800" b="1" dirty="0" smtClean="0">
                <a:solidFill>
                  <a:srgbClr val="C00000"/>
                </a:solidFill>
              </a:rPr>
              <a:t> письменника;</a:t>
            </a:r>
          </a:p>
          <a:p>
            <a:r>
              <a:rPr lang="uk-UA" sz="2800" b="1" dirty="0" smtClean="0">
                <a:solidFill>
                  <a:srgbClr val="C00000"/>
                </a:solidFill>
              </a:rPr>
              <a:t>Червоний – теорія літератури</a:t>
            </a:r>
          </a:p>
          <a:p>
            <a:r>
              <a:rPr lang="uk-UA" sz="2800" b="1" dirty="0" smtClean="0">
                <a:solidFill>
                  <a:srgbClr val="C00000"/>
                </a:solidFill>
              </a:rPr>
              <a:t>Синій - поезії</a:t>
            </a:r>
            <a:endParaRPr lang="uk-UA" sz="2800" b="1" dirty="0">
              <a:solidFill>
                <a:srgbClr val="C00000"/>
              </a:solidFill>
            </a:endParaRPr>
          </a:p>
        </p:txBody>
      </p:sp>
      <p:pic>
        <p:nvPicPr>
          <p:cNvPr id="29" name="Рисунок 28" descr="0_c2392_225be267_L.jp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24332">
            <a:off x="-48820" y="377789"/>
            <a:ext cx="2928958" cy="2076451"/>
          </a:xfrm>
          <a:prstGeom prst="rect">
            <a:avLst/>
          </a:prstGeom>
        </p:spPr>
      </p:pic>
      <p:pic>
        <p:nvPicPr>
          <p:cNvPr id="31" name="Рисунок 30" descr="ed5190e5be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071546"/>
            <a:ext cx="4071934" cy="4572032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39" presetClass="exit" presetSubtype="0" decel="10000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88" presetID="34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8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0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1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7" grpId="2" animBg="1"/>
      <p:bldP spid="28" grpId="0" animBg="1"/>
      <p:bldP spid="28" grpId="1" animBg="1"/>
      <p:bldP spid="30" grpId="0" animBg="1"/>
      <p:bldP spid="30" grpId="1" animBg="1"/>
      <p:bldP spid="32" grpId="0"/>
      <p:bldP spid="3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eto-nasekomyie-shablon-prevyu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31"/>
            <a:ext cx="9144000" cy="68339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7290" y="500042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0000FF"/>
                </a:solidFill>
              </a:rPr>
              <a:t>Біографія Василя Симоненка</a:t>
            </a:r>
            <a:endParaRPr lang="uk-UA" sz="3600" b="1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859340"/>
            <a:ext cx="77153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1</a:t>
            </a:r>
            <a:r>
              <a:rPr lang="uk-UA" sz="2400" b="1" dirty="0" smtClean="0"/>
              <a:t>. Як називалася перша збірка В. Симоненка? В якому році вона вийшла у світ?</a:t>
            </a:r>
          </a:p>
          <a:p>
            <a:r>
              <a:rPr lang="uk-UA" sz="2400" b="1" dirty="0" smtClean="0"/>
              <a:t>2. Як називав О. Гончар Симоненка?</a:t>
            </a:r>
          </a:p>
          <a:p>
            <a:r>
              <a:rPr lang="uk-UA" sz="2400" b="1" dirty="0" smtClean="0"/>
              <a:t>3. Скільки збірок вийшло за життя поета?</a:t>
            </a:r>
          </a:p>
          <a:p>
            <a:r>
              <a:rPr lang="uk-UA" sz="2400" b="1" dirty="0" smtClean="0"/>
              <a:t>4. У чому полягала громадянська мужність поета?</a:t>
            </a:r>
          </a:p>
          <a:p>
            <a:r>
              <a:rPr lang="uk-UA" sz="2400" b="1" dirty="0" smtClean="0"/>
              <a:t>5. Скільки років прожив В. Симоненко?</a:t>
            </a:r>
          </a:p>
          <a:p>
            <a:r>
              <a:rPr lang="uk-UA" sz="2400" b="1" dirty="0" smtClean="0"/>
              <a:t>6. Які слова </a:t>
            </a:r>
            <a:r>
              <a:rPr lang="uk-UA" sz="2400" b="1" dirty="0" err="1" smtClean="0"/>
              <a:t>викарбувано</a:t>
            </a:r>
            <a:r>
              <a:rPr lang="uk-UA" sz="2400" b="1" dirty="0" smtClean="0"/>
              <a:t> на могилі поета?</a:t>
            </a:r>
          </a:p>
          <a:p>
            <a:r>
              <a:rPr lang="uk-UA" sz="2400" b="1" dirty="0" smtClean="0"/>
              <a:t>7. Хто з поетів мав на Симоненка найбільший вплив?</a:t>
            </a: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xit" presetSubtype="0" fill="hold" grpId="1" nodeType="withEffect">
                                  <p:stCondLst>
                                    <p:cond delay="9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5" presetClass="exit" presetSubtype="0" fill="hold" grpId="1" nodeType="withEffect">
                                  <p:stCondLst>
                                    <p:cond delay="9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357167"/>
            <a:ext cx="82868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Запитання за поезіями «Лебеді материнства» і «Ти знаєш, що ти — людина?»</a:t>
            </a:r>
            <a:endParaRPr lang="uk-UA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1. Яку назву має пісня за поезією «Лебеді материнства»? Хто автор мелодії?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 Що вам сподобалось у цій пісні? Чому?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 Які слова свідчать про тривогу матері за долю сина?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 Сформулюйте головну думку вірша «Ти знаєш, що та — людина?».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 На яких цінностях акцентує увагу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В. Симоненко у вірші «Лебеді материнства»?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 Який випадок із життя поета став поштовхом до написання поезії «Ти знаєш, що ти — людина?»?</a:t>
            </a:r>
            <a:endParaRPr lang="uk-UA" sz="2400" b="1" dirty="0" smtClean="0">
              <a:latin typeface="Arial" pitchFamily="34" charset="0"/>
              <a:cs typeface="Arial" pitchFamily="34" charset="0"/>
            </a:endParaRPr>
          </a:p>
          <a:p>
            <a:endParaRPr lang="uk-UA" dirty="0"/>
          </a:p>
        </p:txBody>
      </p:sp>
      <p:pic>
        <p:nvPicPr>
          <p:cNvPr id="5" name="Рисунок 4" descr="5035258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454" y="0"/>
            <a:ext cx="1857388" cy="1485881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xit" presetSubtype="4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" presetID="34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fekbii4x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14810" cy="66437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86182" y="0"/>
            <a:ext cx="4857784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solidFill>
                  <a:srgbClr val="C00000"/>
                </a:solidFill>
              </a:rPr>
              <a:t>Теорія літератури</a:t>
            </a:r>
            <a:endParaRPr lang="uk-UA" sz="3600" dirty="0" smtClean="0">
              <a:solidFill>
                <a:srgbClr val="C00000"/>
              </a:solidFill>
            </a:endParaRPr>
          </a:p>
          <a:p>
            <a:r>
              <a:rPr lang="uk-UA" sz="2800" b="1" dirty="0" smtClean="0"/>
              <a:t>1. Дайте визначення композиції.</a:t>
            </a:r>
          </a:p>
          <a:p>
            <a:r>
              <a:rPr lang="uk-UA" sz="2800" b="1" dirty="0" smtClean="0"/>
              <a:t>2. Сюжет складається з таких елементів: ...</a:t>
            </a:r>
          </a:p>
          <a:p>
            <a:r>
              <a:rPr lang="uk-UA" sz="2800" b="1" dirty="0" smtClean="0"/>
              <a:t>3. </a:t>
            </a:r>
            <a:r>
              <a:rPr lang="uk-UA" sz="2800" b="1" dirty="0" err="1" smtClean="0"/>
              <a:t>Позасюжетні</a:t>
            </a:r>
            <a:r>
              <a:rPr lang="uk-UA" sz="2800" b="1" dirty="0" smtClean="0"/>
              <a:t> елементи </a:t>
            </a:r>
            <a:r>
              <a:rPr lang="uk-UA" sz="2800" b="1" dirty="0" err="1" smtClean="0"/>
              <a:t>—це</a:t>
            </a:r>
            <a:r>
              <a:rPr lang="uk-UA" sz="2800" b="1" dirty="0" smtClean="0"/>
              <a:t> пейзажі... </a:t>
            </a:r>
          </a:p>
          <a:p>
            <a:r>
              <a:rPr lang="uk-UA" sz="2800" b="1" dirty="0" smtClean="0"/>
              <a:t>4. Що єднає музику з лірикою?</a:t>
            </a:r>
          </a:p>
          <a:p>
            <a:r>
              <a:rPr lang="uk-UA" sz="2800" b="1" dirty="0" smtClean="0"/>
              <a:t>5. Які жанри лірики ви знаєте?</a:t>
            </a:r>
          </a:p>
          <a:p>
            <a:r>
              <a:rPr lang="uk-UA" sz="2800" b="1" dirty="0" smtClean="0"/>
              <a:t>6. Дайте визначення поняття «ліричний герой».</a:t>
            </a: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xit" presetSubtype="16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a1d2d76041ac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071538" y="714357"/>
            <a:ext cx="78581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Випереджаюче завдання</a:t>
            </a:r>
          </a:p>
          <a:p>
            <a:pPr algn="ctr">
              <a:lnSpc>
                <a:spcPct val="150000"/>
              </a:lnSpc>
            </a:pP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Довідкове бюро</a:t>
            </a:r>
          </a:p>
          <a:p>
            <a:pPr algn="ctr">
              <a:lnSpc>
                <a:spcPct val="150000"/>
              </a:lnSpc>
            </a:pP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Розповідь про видатних </a:t>
            </a:r>
          </a:p>
          <a:p>
            <a:pPr algn="ctr">
              <a:lnSpc>
                <a:spcPct val="150000"/>
              </a:lnSpc>
            </a:pPr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мореплавців</a:t>
            </a:r>
            <a:endParaRPr lang="uk-UA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Рисунок 7" descr="79998205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7456">
            <a:off x="5500694" y="4500570"/>
            <a:ext cx="3500462" cy="2214578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50"/>
                            </p:stCondLst>
                            <p:childTnLst>
                              <p:par>
                                <p:cTn id="12" presetID="21" presetClass="exit" presetSubtype="4" fill="hold" grpId="1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934668_Hristofor_Kolumb_v_SSH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19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1214422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rgbClr val="FF0000"/>
                </a:solidFill>
              </a:rPr>
              <a:t>(29.10.1451  - 20.05.1506) </a:t>
            </a:r>
            <a:endParaRPr lang="uk-UA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0904c7bbabet.jpg"/>
          <p:cNvPicPr>
            <a:picLocks noChangeAspect="1"/>
          </p:cNvPicPr>
          <p:nvPr/>
        </p:nvPicPr>
        <p:blipFill>
          <a:blip r:embed="rId2"/>
          <a:srcRect r="3125" b="625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8072494" cy="5126055"/>
          </a:xfrm>
        </p:spPr>
        <p:txBody>
          <a:bodyPr>
            <a:normAutofit/>
          </a:bodyPr>
          <a:lstStyle/>
          <a:p>
            <a:pPr algn="just"/>
            <a:r>
              <a:rPr lang="uk-UA" b="1" dirty="0" smtClean="0">
                <a:latin typeface="Calibri" pitchFamily="34" charset="0"/>
                <a:cs typeface="Calibri" pitchFamily="34" charset="0"/>
              </a:rPr>
              <a:t>Видатний мореплавець епохи  великих географічних відкриттів. Шукаючи шлях до Індії, Колумб здійснив  кілька плавань через Атлантичний океан. </a:t>
            </a:r>
          </a:p>
          <a:p>
            <a:pPr algn="just"/>
            <a:r>
              <a:rPr lang="uk-UA" b="1" dirty="0" smtClean="0">
                <a:latin typeface="Calibri" pitchFamily="34" charset="0"/>
                <a:cs typeface="Calibri" pitchFamily="34" charset="0"/>
              </a:rPr>
              <a:t>Про дитячі та юнацькі роки Колумба не збереглося відповідних даних. </a:t>
            </a:r>
            <a:r>
              <a:rPr lang="uk-UA" b="1" dirty="0" smtClean="0"/>
              <a:t>Припускають, що народився він у родині ткача в м. Генуї. Вже у підлітковому віці ходив у море. Цікавився морськими подорожами і мріяв досягти Індії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uk-UA" b="1" dirty="0" smtClean="0">
                <a:latin typeface="Calibri" pitchFamily="34" charset="0"/>
                <a:cs typeface="Calibri" pitchFamily="34" charset="0"/>
              </a:rPr>
              <a:t>У 1476-1485 рр. Колумб жив у Португалії, брав участь у португальських морських експедиціях.</a:t>
            </a:r>
          </a:p>
          <a:p>
            <a:endParaRPr lang="uk-UA" dirty="0"/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xit" presetSubtype="0" fill="hold" grpId="1" nodeType="after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55" presetClass="exit" presetSubtype="0" fill="hold" grpId="1" nodeType="after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55" presetClass="exit" presetSubtype="0" fill="hold" grpId="1" nodeType="after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travel_ma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BlueLinesSlaidPrew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ed5190e5be8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28"/>
            <a:ext cx="5072065" cy="657227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57620" y="928670"/>
            <a:ext cx="48577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dirty="0" smtClean="0">
                <a:latin typeface="Calibri" pitchFamily="34" charset="0"/>
                <a:cs typeface="Calibri" pitchFamily="34" charset="0"/>
              </a:rPr>
              <a:t>У 1484р. Колумб подав португальській королеві проект морської експедиції через Атлантичний океан з метою досягти берегів Азії.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uk-UA" sz="3000" b="1" dirty="0" smtClean="0">
                <a:latin typeface="Calibri" pitchFamily="34" charset="0"/>
                <a:cs typeface="Calibri" pitchFamily="34" charset="0"/>
              </a:rPr>
              <a:t>На батьківщині йому відмовляють, і він вирушає до Іспанії. Після укладання угоди виходить у плавання на трьох кораблях.</a:t>
            </a:r>
            <a:endParaRPr lang="uk-UA" sz="3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xit" presetSubtype="10" fill="hold" grpId="1" nodeType="after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0"/>
            <a:ext cx="9358346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714357"/>
            <a:ext cx="7758138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/>
              <a:t>     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 жовтня 1492 року побачили Нову землю (Індію, як думав Колумб). Це була Америка. Небезпечне плавання тривало 224 дні. Колумбу був подарований титул адмірала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моря-океана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герб, на якому герб Кастилії і лев Леона знаходилися поруч із зображеннями відкритих Колумбом островів. У наступну подорож мореплавець відправився на 17 кораблях, потім на трьох. Мав намір здійснити кругосвітню подорож, але це йому не вдалося. Після важких випробувань у 1504 р. повернувся на батьківщину.</a:t>
            </a:r>
          </a:p>
          <a:p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xit" presetSubtype="4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0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pic>
        <p:nvPicPr>
          <p:cNvPr id="3" name="Рисунок 2" descr="Magellan-Fern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285728"/>
            <a:ext cx="2671748" cy="535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14348" y="4714884"/>
            <a:ext cx="750099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4800" b="1" dirty="0" err="1" smtClean="0">
                <a:ln/>
                <a:solidFill>
                  <a:schemeClr val="accent3"/>
                </a:solidFill>
              </a:rPr>
              <a:t>Фернан</a:t>
            </a:r>
            <a:r>
              <a:rPr lang="uk-UA" sz="4800" b="1" dirty="0" smtClean="0">
                <a:ln/>
                <a:solidFill>
                  <a:schemeClr val="accent3"/>
                </a:solidFill>
              </a:rPr>
              <a:t> Магеллан </a:t>
            </a:r>
            <a:endParaRPr lang="en-US" sz="48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uk-UA" sz="4800" b="1" dirty="0" smtClean="0">
                <a:ln/>
                <a:solidFill>
                  <a:schemeClr val="accent3"/>
                </a:solidFill>
              </a:rPr>
              <a:t>(1470—1521 </a:t>
            </a:r>
            <a:r>
              <a:rPr lang="uk-UA" sz="4800" b="1" dirty="0" err="1" smtClean="0">
                <a:ln/>
                <a:solidFill>
                  <a:schemeClr val="accent3"/>
                </a:solidFill>
              </a:rPr>
              <a:t>pp</a:t>
            </a:r>
            <a:r>
              <a:rPr lang="uk-UA" sz="4800" b="1" dirty="0" smtClean="0">
                <a:ln/>
                <a:solidFill>
                  <a:schemeClr val="accent3"/>
                </a:solidFill>
              </a:rPr>
              <a:t>.).</a:t>
            </a:r>
            <a:endParaRPr lang="uk-UA" sz="48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4" presetClass="exit" presetSubtype="0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скачанные файлы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525963"/>
          </a:xfrm>
        </p:spPr>
        <p:txBody>
          <a:bodyPr/>
          <a:lstStyle/>
          <a:p>
            <a:pPr>
              <a:buNone/>
            </a:pPr>
            <a:r>
              <a:rPr lang="uk-UA" b="1" dirty="0" err="1" smtClean="0"/>
              <a:t>Магеллан-дворянин</a:t>
            </a:r>
            <a:r>
              <a:rPr lang="uk-UA" b="1" dirty="0" smtClean="0"/>
              <a:t> зі збіднілого</a:t>
            </a:r>
            <a:r>
              <a:rPr lang="en-US" b="1" dirty="0" smtClean="0"/>
              <a:t> </a:t>
            </a:r>
            <a:r>
              <a:rPr lang="uk-UA" b="1" dirty="0" smtClean="0"/>
              <a:t>шляхетного роду, брав участь у боях на суші та на морі, після поранення розробив проект плавання до Островів Пряностей. У Португалії не знаходить розуміння, тому перебирається до Іспанії.</a:t>
            </a:r>
            <a:endParaRPr lang="uk-UA" b="1" dirty="0"/>
          </a:p>
        </p:txBody>
      </p:sp>
      <p:pic>
        <p:nvPicPr>
          <p:cNvPr id="7" name="Рисунок 6" descr="fekbii4x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92" y="3748058"/>
            <a:ext cx="1857356" cy="3109942"/>
          </a:xfrm>
          <a:prstGeom prst="rect">
            <a:avLst/>
          </a:prstGeom>
        </p:spPr>
      </p:pic>
      <p:pic>
        <p:nvPicPr>
          <p:cNvPr id="8" name="Рисунок 7" descr="14828598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14290"/>
            <a:ext cx="1928826" cy="1428760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xit" presetSubtype="4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puteshestvie-magellana-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319876" y="214290"/>
            <a:ext cx="646696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Острів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Пряностей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xit" presetSubtype="16" fill="hold" grpId="1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Експедиція складалася з п'яти кораблів. Три</a:t>
            </a:r>
            <a:r>
              <a:rPr lang="en-US" b="1" dirty="0" smtClean="0"/>
              <a:t> </a:t>
            </a:r>
            <a:r>
              <a:rPr lang="uk-UA" b="1" dirty="0" smtClean="0"/>
              <a:t>кораблі дійшли до океану, в якому моряки жодного разу не потрапили у шторм. Тому Магеллан назвав його Тихим. Флотилія наближалася до </a:t>
            </a:r>
            <a:r>
              <a:rPr lang="uk-UA" b="1" dirty="0" err="1" smtClean="0"/>
              <a:t>Маріанських</a:t>
            </a:r>
            <a:r>
              <a:rPr lang="uk-UA" b="1" dirty="0" smtClean="0"/>
              <a:t>, а потім до </a:t>
            </a:r>
            <a:r>
              <a:rPr lang="uk-UA" b="1" dirty="0" err="1" smtClean="0"/>
              <a:t>Молуккських</a:t>
            </a:r>
            <a:r>
              <a:rPr lang="uk-UA" b="1" dirty="0" smtClean="0"/>
              <a:t> островів.</a:t>
            </a:r>
            <a:endParaRPr lang="uk-UA" b="1" dirty="0"/>
          </a:p>
        </p:txBody>
      </p:sp>
      <p:pic>
        <p:nvPicPr>
          <p:cNvPr id="5" name="Рисунок 4" descr="2e7fa4efc60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357562"/>
            <a:ext cx="7456787" cy="3500438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xit" presetSubtype="0" fill="hold" grpId="1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Y9RJTgK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12237_PH03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Магеллан, втрутившись у міжусобну війну тубільців, загинув у сутичці 27 квітня 1521 року. З його ім'ям пов'язане велике досягнення людства — перше кругосвітнє плавання.</a:t>
            </a:r>
          </a:p>
          <a:p>
            <a:endParaRPr lang="uk-UA" dirty="0"/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xit" presetSubtype="10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clean-blue-background-wallpapers_43569_852x48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2e7fa4efc60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3642">
            <a:off x="1" y="285728"/>
            <a:ext cx="6715140" cy="6572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28860" y="142852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0000FF"/>
                </a:solidFill>
              </a:rPr>
              <a:t>А як ви думаєте?…</a:t>
            </a:r>
            <a:endParaRPr lang="uk-UA" sz="4400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9" y="642918"/>
            <a:ext cx="478634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Чому Христофор Колумб і </a:t>
            </a:r>
            <a:r>
              <a:rPr lang="uk-UA" sz="2800" b="1" dirty="0" err="1" smtClean="0">
                <a:solidFill>
                  <a:srgbClr val="0000FF"/>
                </a:solidFill>
              </a:rPr>
              <a:t>Ферман</a:t>
            </a:r>
            <a:r>
              <a:rPr lang="uk-UA" sz="2800" b="1" dirty="0" smtClean="0">
                <a:solidFill>
                  <a:srgbClr val="0000FF"/>
                </a:solidFill>
              </a:rPr>
              <a:t> Магеллан</a:t>
            </a:r>
          </a:p>
          <a:p>
            <a:pPr>
              <a:lnSpc>
                <a:spcPct val="150000"/>
              </a:lnSpc>
            </a:pPr>
            <a:r>
              <a:rPr lang="uk-UA" sz="2800" b="1" dirty="0" smtClean="0">
                <a:solidFill>
                  <a:srgbClr val="0000FF"/>
                </a:solidFill>
              </a:rPr>
              <a:t>всесвітньовідомі?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Чи були ці відомі люди  мрійниками?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Які були у них мрії?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А чи вмієте ви мріяти? Які ваші мрії?</a:t>
            </a:r>
          </a:p>
          <a:p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xit" presetSubtype="10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4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21-021-SHablon-oformlenija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flowChartProcess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3857628"/>
            <a:ext cx="8143932" cy="20002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66CC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3929066"/>
            <a:ext cx="7572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Читання поезії</a:t>
            </a:r>
          </a:p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 </a:t>
            </a:r>
            <a:r>
              <a:rPr lang="uk-UA" sz="4000" b="1" dirty="0" err="1" smtClean="0">
                <a:solidFill>
                  <a:schemeClr val="bg1"/>
                </a:solidFill>
              </a:rPr>
              <a:t>“Гей</a:t>
            </a:r>
            <a:r>
              <a:rPr lang="uk-UA" sz="4000" b="1" dirty="0" smtClean="0">
                <a:solidFill>
                  <a:schemeClr val="bg1"/>
                </a:solidFill>
              </a:rPr>
              <a:t>, нові </a:t>
            </a:r>
            <a:r>
              <a:rPr lang="uk-UA" sz="4000" b="1" dirty="0" err="1" smtClean="0">
                <a:solidFill>
                  <a:schemeClr val="bg1"/>
                </a:solidFill>
              </a:rPr>
              <a:t>Колумби</a:t>
            </a:r>
            <a:r>
              <a:rPr lang="uk-UA" sz="4000" b="1" dirty="0" smtClean="0">
                <a:solidFill>
                  <a:schemeClr val="bg1"/>
                </a:solidFill>
              </a:rPr>
              <a:t> й </a:t>
            </a:r>
            <a:r>
              <a:rPr lang="uk-UA" sz="4000" b="1" dirty="0" err="1" smtClean="0">
                <a:solidFill>
                  <a:schemeClr val="bg1"/>
                </a:solidFill>
              </a:rPr>
              <a:t>Магелани</a:t>
            </a:r>
            <a:r>
              <a:rPr lang="uk-UA" sz="4000" b="1" dirty="0" smtClean="0">
                <a:solidFill>
                  <a:schemeClr val="bg1"/>
                </a:solidFill>
              </a:rPr>
              <a:t> ”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7" name="Gorlova Svitla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14285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f1e4de765b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2910" y="357166"/>
            <a:ext cx="807249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Словникова робота. 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Бухта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 — невелика глибока затока.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Каравела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 — старовинний вітрильний корабель з 3—4 щоглами.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Тужаві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— щільні, тугі, налиті,       пругкі.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Корито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 — дерев'яна довгаста посудина для годівлі або напування тварин.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xit" presetSubtype="0" fill="hold" grpId="1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 tmFilter="0,0; .5, 0; 1, 1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04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3.jpg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1" y="428604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Ідейно – художній аналіз поезії</a:t>
            </a:r>
          </a:p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“Гей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, нові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Колумби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й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Магеллани”</a:t>
            </a:r>
            <a:endParaRPr lang="uk-UA" sz="3600" b="1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57158" y="1928802"/>
            <a:ext cx="842968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До кого, на вашу думку,звертається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В. Симоненко у</a:t>
            </a:r>
            <a:r>
              <a:rPr kumimoji="0" lang="uk-UA" sz="2800" b="1" i="0" u="none" strike="noStrike" cap="none" normalizeH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поезії, називаючи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«нові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Колумби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й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Магеллани</a:t>
            </a:r>
            <a:r>
              <a:rPr lang="uk-UA" sz="2800" b="1" dirty="0" err="1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”</a:t>
            </a:r>
            <a:r>
              <a:rPr lang="uk-UA" sz="28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?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Яким настроєм пронизана поезія?</a:t>
            </a:r>
            <a:endParaRPr lang="uk-UA" sz="2800" b="1" dirty="0" smtClean="0">
              <a:solidFill>
                <a:srgbClr val="FFC000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  Які «духовні острови» закликає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   відкривати поет?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uk-UA" sz="2400" b="1" dirty="0" smtClean="0">
              <a:solidFill>
                <a:srgbClr val="FFC000"/>
              </a:solidFill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8" name="Рисунок 7" descr="88309603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86815">
            <a:off x="7175935" y="4866246"/>
            <a:ext cx="1672310" cy="2039461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xit" presetSubtype="1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7" presetClass="exit" presetSubtype="1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3009" grpId="0"/>
      <p:bldP spid="4300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785926"/>
            <a:ext cx="8643998" cy="4643469"/>
          </a:xfrm>
        </p:spPr>
        <p:txBody>
          <a:bodyPr>
            <a:noAutofit/>
          </a:bodyPr>
          <a:lstStyle/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30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Якими словами автор висловлює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30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свій </a:t>
            </a:r>
            <a:r>
              <a:rPr lang="uk-UA" sz="30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заклик?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30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Який художній засіб при цьому використовує В.Симоненко до друзів? Зачитайте.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30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428604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Ідейно – художній аналіз поезії</a:t>
            </a:r>
          </a:p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“Гей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, нові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Колумби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й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Магеллани”</a:t>
            </a:r>
            <a:endParaRPr lang="uk-UA" sz="3600" b="1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Рисунок 6" descr="lowe3usyr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3643314"/>
            <a:ext cx="4000529" cy="3071810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8" presetClass="exit" presetSubtype="0" decel="10000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8" presetClass="exit" presetSubtype="0" de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8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8" presetClass="exit" presetSubtype="0" de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8" presetClass="exit" presetSubtype="0" de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900"/>
            <a:ext cx="91440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0"/>
            <a:ext cx="7500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Ідейно – художній аналіз поезії</a:t>
            </a:r>
          </a:p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“Гей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, нові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Колумби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й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Магеллани”</a:t>
            </a:r>
            <a:endParaRPr lang="uk-UA" sz="3600" b="1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28596" y="1357298"/>
            <a:ext cx="77153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Що символізує кожне з понять: бухта</a:t>
            </a:r>
          </a:p>
          <a:p>
            <a:pPr mar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4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спокою, вітрила мрій, океан рідного</a:t>
            </a:r>
          </a:p>
          <a:p>
            <a:pPr mar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4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народу, якорі іржаві?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Який художній засіб при цьому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sz="24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використовує В. Симоненко?</a:t>
            </a:r>
            <a:endParaRPr lang="uk-UA" sz="2400" b="1" dirty="0" smtClean="0">
              <a:solidFill>
                <a:srgbClr val="FFC000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Як поет ставиться до такої людської риси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sz="24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риси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характеру як байдужість?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uk-UA" sz="24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А яке ваше ставлення?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Рисунок 8" descr="f8040d1972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2214554"/>
            <a:ext cx="3357554" cy="4357718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50"/>
                            </p:stCondLst>
                            <p:childTnLst>
                              <p:par>
                                <p:cTn id="69" presetID="21" presetClass="exit" presetSubtype="4" fill="hold" grpId="1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73" dur="10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76" dur="1000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79" dur="10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82" dur="10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85" dur="1000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88" dur="10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91" dur="1000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1" presetClass="exit" presetSubtype="4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94" dur="1000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1986" grpId="0" build="p"/>
      <p:bldP spid="41986" grpId="1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4348" y="0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Ідейно – художній аналіз поезії</a:t>
            </a:r>
          </a:p>
          <a:p>
            <a:pPr algn="ctr"/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“Гей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, нові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Колумби</a:t>
            </a:r>
            <a:r>
              <a:rPr lang="uk-UA" sz="3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й </a:t>
            </a:r>
            <a:r>
              <a:rPr lang="uk-UA" sz="3600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Магеллани”</a:t>
            </a:r>
            <a:endParaRPr lang="uk-UA" sz="3600" b="1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14282" y="1571612"/>
            <a:ext cx="778674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А яке ваше ставлення?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Знайдіть звертання. З якою метою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dirty="0" smtClean="0">
                <a:solidFill>
                  <a:srgbClr val="FFC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вони використанні у творі?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Яким чином ми, українці, можемо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   відкривати для себе Україну?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Яка головна думка твору?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Рисунок 8" descr="f258f1dd9653d983e019479f2cd466a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22453">
            <a:off x="6256701" y="3157177"/>
            <a:ext cx="2900858" cy="3429414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100"/>
                            </p:stCondLst>
                            <p:childTnLst>
                              <p:par>
                                <p:cTn id="16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xit" presetSubtype="16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0961" grpId="0"/>
      <p:bldP spid="40961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eopleMasterPr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8643998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b="1" i="1" dirty="0" smtClean="0">
                <a:solidFill>
                  <a:schemeClr val="bg1"/>
                </a:solidFill>
              </a:rPr>
              <a:t>Ідея: </a:t>
            </a:r>
            <a:r>
              <a:rPr lang="uk-UA" sz="4000" b="1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смисл життя  людини — пошуки, мандри, прагнення самоствердитися; заперечення байдужості, пасивності.</a:t>
            </a:r>
            <a:r>
              <a:rPr lang="uk-UA" sz="4000" b="1" i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uk-UA" sz="4000" b="1" i="1" dirty="0" smtClean="0">
                <a:latin typeface="Calibri" pitchFamily="34" charset="0"/>
                <a:cs typeface="Calibri" pitchFamily="34" charset="0"/>
              </a:rPr>
            </a:br>
            <a:endParaRPr lang="uk-UA" sz="4000" b="1" i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300"/>
                            </p:stCondLst>
                            <p:childTnLst>
                              <p:par>
                                <p:cTn id="12" presetID="17" presetClass="exit" presetSubtype="10" fill="hold" grpId="1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artinki-yshkolymnyie-fonyi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b="1" i="1" dirty="0" smtClean="0">
                <a:latin typeface="Calibri" pitchFamily="34" charset="0"/>
                <a:cs typeface="Calibri" pitchFamily="34" charset="0"/>
              </a:rPr>
              <a:t>Основна думка: створення руху вперед, романтичного пориву, пошуку відкриттів і </a:t>
            </a:r>
            <a:r>
              <a:rPr lang="uk-UA" sz="4000" b="1" i="1" dirty="0" err="1" smtClean="0">
                <a:latin typeface="Calibri" pitchFamily="34" charset="0"/>
                <a:cs typeface="Calibri" pitchFamily="34" charset="0"/>
              </a:rPr>
              <a:t>самовідкриттів</a:t>
            </a:r>
            <a:endParaRPr lang="uk-UA" sz="4000" b="1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 descr="9bf163606f7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0438"/>
            <a:ext cx="2571769" cy="1785950"/>
          </a:xfrm>
          <a:prstGeom prst="rect">
            <a:avLst/>
          </a:prstGeom>
        </p:spPr>
      </p:pic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5334391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857224" y="1214422"/>
            <a:ext cx="7500990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Домашнє</a:t>
            </a: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завдання</a:t>
            </a:r>
            <a:endParaRPr lang="ru-RU" sz="5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40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Виразне</a:t>
            </a:r>
            <a:r>
              <a:rPr lang="ru-RU" sz="4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читання</a:t>
            </a:r>
            <a:r>
              <a:rPr lang="ru-RU" sz="4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поезії</a:t>
            </a:r>
            <a:endParaRPr lang="ru-RU" sz="4000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«Гей, </a:t>
            </a:r>
            <a:r>
              <a:rPr lang="ru-RU" sz="4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нові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Колумби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й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/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4" presetClass="exit" presetSubtype="0" decel="100000" fill="hold" grpId="1" nodeType="after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1097</TotalTime>
  <Words>921</Words>
  <Application>Microsoft Office PowerPoint</Application>
  <PresentationFormat>Экран (4:3)</PresentationFormat>
  <Paragraphs>118</Paragraphs>
  <Slides>28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В.Симоненко. «Гей, нові Колумби й Магеллани». Утілення в поезії особливостей української ментальності, рис національного характеру.</dc:title>
  <dc:creator>max</dc:creator>
  <cp:lastModifiedBy>TPCUSer</cp:lastModifiedBy>
  <cp:revision>96</cp:revision>
  <dcterms:created xsi:type="dcterms:W3CDTF">2015-01-31T15:02:09Z</dcterms:created>
  <dcterms:modified xsi:type="dcterms:W3CDTF">2022-03-19T13:51:43Z</dcterms:modified>
</cp:coreProperties>
</file>