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64" r:id="rId3"/>
    <p:sldId id="258" r:id="rId4"/>
    <p:sldId id="259" r:id="rId5"/>
    <p:sldId id="260" r:id="rId6"/>
    <p:sldId id="265" r:id="rId7"/>
    <p:sldId id="262" r:id="rId8"/>
    <p:sldId id="26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34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2294EA0-97F2-4505-891E-4319CE9838AF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3716" y="1853737"/>
            <a:ext cx="9028136" cy="1926116"/>
          </a:xfrm>
        </p:spPr>
        <p:txBody>
          <a:bodyPr/>
          <a:lstStyle/>
          <a:p>
            <a:pPr algn="ctr"/>
            <a:r>
              <a:rPr lang="ru-RU" sz="4000" dirty="0" err="1">
                <a:solidFill>
                  <a:schemeClr val="accent2"/>
                </a:solidFill>
              </a:rPr>
              <a:t>Букви</a:t>
            </a:r>
            <a:r>
              <a:rPr lang="ru-RU" sz="4000" dirty="0">
                <a:solidFill>
                  <a:schemeClr val="accent2"/>
                </a:solidFill>
              </a:rPr>
              <a:t> е, о, и у </a:t>
            </a:r>
            <a:r>
              <a:rPr lang="ru-RU" sz="4000" dirty="0" err="1">
                <a:solidFill>
                  <a:schemeClr val="accent2"/>
                </a:solidFill>
              </a:rPr>
              <a:t>прикметникових</a:t>
            </a:r>
            <a:r>
              <a:rPr lang="ru-RU" sz="4000" dirty="0">
                <a:solidFill>
                  <a:schemeClr val="accent2"/>
                </a:solidFill>
              </a:rPr>
              <a:t> </a:t>
            </a:r>
            <a:r>
              <a:rPr lang="ru-RU" sz="4000" dirty="0" err="1">
                <a:solidFill>
                  <a:schemeClr val="accent2"/>
                </a:solidFill>
              </a:rPr>
              <a:t>суфіксах</a:t>
            </a:r>
            <a:r>
              <a:rPr lang="ru-RU" sz="4000" dirty="0">
                <a:solidFill>
                  <a:schemeClr val="accent2"/>
                </a:solidFill>
              </a:rPr>
              <a:t> –ев- (-</a:t>
            </a:r>
            <a:r>
              <a:rPr lang="ru-RU" sz="4000" dirty="0" err="1">
                <a:solidFill>
                  <a:schemeClr val="accent2"/>
                </a:solidFill>
              </a:rPr>
              <a:t>єв</a:t>
            </a:r>
            <a:r>
              <a:rPr lang="ru-RU" sz="4000" dirty="0">
                <a:solidFill>
                  <a:schemeClr val="accent2"/>
                </a:solidFill>
              </a:rPr>
              <a:t>-</a:t>
            </a:r>
            <a:r>
              <a:rPr lang="ru-RU" sz="4000" dirty="0" smtClean="0">
                <a:solidFill>
                  <a:schemeClr val="accent2"/>
                </a:solidFill>
              </a:rPr>
              <a:t>), </a:t>
            </a:r>
            <a:r>
              <a:rPr lang="ru-RU" sz="4000" dirty="0">
                <a:solidFill>
                  <a:schemeClr val="accent2"/>
                </a:solidFill>
              </a:rPr>
              <a:t>-</a:t>
            </a:r>
            <a:r>
              <a:rPr lang="ru-RU" sz="4000" dirty="0" err="1">
                <a:solidFill>
                  <a:schemeClr val="accent2"/>
                </a:solidFill>
              </a:rPr>
              <a:t>ов</a:t>
            </a:r>
            <a:r>
              <a:rPr lang="ru-RU" sz="4000" dirty="0">
                <a:solidFill>
                  <a:schemeClr val="accent2"/>
                </a:solidFill>
              </a:rPr>
              <a:t>- (-</a:t>
            </a:r>
            <a:r>
              <a:rPr lang="ru-RU" sz="4000" dirty="0" err="1">
                <a:solidFill>
                  <a:schemeClr val="accent2"/>
                </a:solidFill>
              </a:rPr>
              <a:t>йов</a:t>
            </a:r>
            <a:r>
              <a:rPr lang="ru-RU" sz="4000" dirty="0">
                <a:solidFill>
                  <a:schemeClr val="accent2"/>
                </a:solidFill>
              </a:rPr>
              <a:t>-, -</a:t>
            </a:r>
            <a:r>
              <a:rPr lang="ru-RU" sz="4000" dirty="0" err="1" smtClean="0">
                <a:solidFill>
                  <a:schemeClr val="accent2"/>
                </a:solidFill>
              </a:rPr>
              <a:t>ьов</a:t>
            </a:r>
            <a:r>
              <a:rPr lang="ru-RU" sz="4000" dirty="0" smtClean="0">
                <a:solidFill>
                  <a:schemeClr val="accent2"/>
                </a:solidFill>
              </a:rPr>
              <a:t>), </a:t>
            </a:r>
            <a:r>
              <a:rPr lang="ru-RU" sz="4000" dirty="0">
                <a:solidFill>
                  <a:schemeClr val="accent2"/>
                </a:solidFill>
              </a:rPr>
              <a:t>-ин-, -</a:t>
            </a:r>
            <a:r>
              <a:rPr lang="ru-RU" sz="4000" dirty="0" err="1">
                <a:solidFill>
                  <a:schemeClr val="accent2"/>
                </a:solidFill>
              </a:rPr>
              <a:t>ін</a:t>
            </a:r>
            <a:r>
              <a:rPr lang="ru-RU" sz="4000" dirty="0">
                <a:solidFill>
                  <a:schemeClr val="accent2"/>
                </a:solidFill>
              </a:rPr>
              <a:t>-(-</a:t>
            </a:r>
            <a:r>
              <a:rPr lang="ru-RU" sz="4000" dirty="0" err="1">
                <a:solidFill>
                  <a:schemeClr val="accent2"/>
                </a:solidFill>
              </a:rPr>
              <a:t>їн</a:t>
            </a:r>
            <a:r>
              <a:rPr lang="ru-RU" sz="4000" dirty="0">
                <a:solidFill>
                  <a:schemeClr val="accent2"/>
                </a:solidFill>
              </a:rPr>
              <a:t>-), -</a:t>
            </a:r>
            <a:r>
              <a:rPr lang="ru-RU" sz="4000" dirty="0" err="1">
                <a:solidFill>
                  <a:schemeClr val="accent2"/>
                </a:solidFill>
              </a:rPr>
              <a:t>ичн</a:t>
            </a:r>
            <a:r>
              <a:rPr lang="ru-RU" sz="4000" dirty="0">
                <a:solidFill>
                  <a:schemeClr val="accent2"/>
                </a:solidFill>
              </a:rPr>
              <a:t>-, -</a:t>
            </a:r>
            <a:r>
              <a:rPr lang="ru-RU" sz="4000" dirty="0" err="1">
                <a:solidFill>
                  <a:schemeClr val="accent2"/>
                </a:solidFill>
              </a:rPr>
              <a:t>ічн</a:t>
            </a:r>
            <a:r>
              <a:rPr lang="ru-RU" sz="4000" dirty="0">
                <a:solidFill>
                  <a:schemeClr val="accent2"/>
                </a:solidFill>
              </a:rPr>
              <a:t>- (-</a:t>
            </a:r>
            <a:r>
              <a:rPr lang="ru-RU" sz="4000" dirty="0" err="1">
                <a:solidFill>
                  <a:schemeClr val="accent2"/>
                </a:solidFill>
              </a:rPr>
              <a:t>їчн</a:t>
            </a:r>
            <a:r>
              <a:rPr lang="ru-RU" sz="4000" dirty="0">
                <a:solidFill>
                  <a:schemeClr val="accent2"/>
                </a:solidFill>
              </a:rPr>
              <a:t>-)</a:t>
            </a:r>
            <a:r>
              <a:rPr lang="ru-RU" sz="4000" dirty="0" smtClean="0"/>
              <a:t>                                    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1484258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7193" y="0"/>
            <a:ext cx="5320892" cy="81912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Гра «Так – </a:t>
            </a:r>
            <a:r>
              <a:rPr lang="ru-RU" dirty="0" err="1" smtClean="0">
                <a:solidFill>
                  <a:srgbClr val="FFFF00"/>
                </a:solidFill>
              </a:rPr>
              <a:t>ні</a:t>
            </a:r>
            <a:r>
              <a:rPr lang="ru-RU" dirty="0" smtClean="0">
                <a:solidFill>
                  <a:srgbClr val="FFFF00"/>
                </a:solidFill>
              </a:rPr>
              <a:t>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548" y="819129"/>
            <a:ext cx="10068994" cy="52539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1.	</a:t>
            </a:r>
            <a:r>
              <a:rPr lang="ru-RU" dirty="0" err="1"/>
              <a:t>Прикметник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службова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Прикметник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на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який</a:t>
            </a:r>
            <a:r>
              <a:rPr lang="ru-RU" dirty="0"/>
              <a:t>? чий?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	</a:t>
            </a:r>
            <a:r>
              <a:rPr lang="ru-RU" dirty="0" err="1"/>
              <a:t>Прикметник</a:t>
            </a:r>
            <a:r>
              <a:rPr lang="ru-RU" dirty="0"/>
              <a:t> </a:t>
            </a:r>
            <a:r>
              <a:rPr lang="ru-RU" dirty="0" err="1"/>
              <a:t>змінюється</a:t>
            </a:r>
            <a:r>
              <a:rPr lang="ru-RU" dirty="0"/>
              <a:t> за родами, числами і </a:t>
            </a:r>
            <a:r>
              <a:rPr lang="ru-RU" dirty="0" err="1"/>
              <a:t>відмінками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4.	</a:t>
            </a:r>
            <a:r>
              <a:rPr lang="ru-RU" dirty="0" err="1"/>
              <a:t>Прикметник</a:t>
            </a:r>
            <a:r>
              <a:rPr lang="ru-RU" dirty="0"/>
              <a:t> </a:t>
            </a:r>
            <a:r>
              <a:rPr lang="ru-RU" dirty="0" err="1"/>
              <a:t>називає</a:t>
            </a:r>
            <a:r>
              <a:rPr lang="ru-RU" dirty="0"/>
              <a:t> предмет.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5.	</a:t>
            </a:r>
            <a:r>
              <a:rPr lang="ru-RU" dirty="0" err="1"/>
              <a:t>Прикметник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іменника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6.	За </a:t>
            </a:r>
            <a:r>
              <a:rPr lang="ru-RU" dirty="0" err="1"/>
              <a:t>значенням</a:t>
            </a:r>
            <a:r>
              <a:rPr lang="ru-RU" dirty="0"/>
              <a:t>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якісні</a:t>
            </a:r>
            <a:r>
              <a:rPr lang="ru-RU" dirty="0"/>
              <a:t>, </a:t>
            </a:r>
            <a:r>
              <a:rPr lang="ru-RU" dirty="0" err="1"/>
              <a:t>відносні</a:t>
            </a:r>
            <a:r>
              <a:rPr lang="ru-RU" dirty="0"/>
              <a:t> та </a:t>
            </a:r>
            <a:r>
              <a:rPr lang="ru-RU" dirty="0" err="1"/>
              <a:t>присвійні</a:t>
            </a:r>
            <a:r>
              <a:rPr lang="ru-RU" dirty="0"/>
              <a:t> </a:t>
            </a:r>
            <a:r>
              <a:rPr lang="ru-RU" dirty="0" err="1"/>
              <a:t>прикметники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7.	</a:t>
            </a:r>
            <a:r>
              <a:rPr lang="ru-RU" dirty="0" err="1"/>
              <a:t>Ступені</a:t>
            </a:r>
            <a:r>
              <a:rPr lang="ru-RU" dirty="0"/>
              <a:t>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відносні</a:t>
            </a:r>
            <a:r>
              <a:rPr lang="ru-RU" dirty="0"/>
              <a:t> і </a:t>
            </a:r>
            <a:r>
              <a:rPr lang="ru-RU" dirty="0" err="1"/>
              <a:t>присвійні</a:t>
            </a:r>
            <a:r>
              <a:rPr lang="ru-RU" dirty="0"/>
              <a:t> </a:t>
            </a:r>
            <a:r>
              <a:rPr lang="ru-RU" dirty="0" err="1"/>
              <a:t>прикметники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8.	</a:t>
            </a:r>
            <a:r>
              <a:rPr lang="ru-RU" dirty="0" err="1"/>
              <a:t>Прикметники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два </a:t>
            </a:r>
            <a:r>
              <a:rPr lang="ru-RU" dirty="0" err="1"/>
              <a:t>ступені</a:t>
            </a:r>
            <a:r>
              <a:rPr lang="ru-RU" dirty="0"/>
              <a:t> </a:t>
            </a:r>
            <a:r>
              <a:rPr lang="ru-RU" dirty="0" err="1"/>
              <a:t>порівняння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9.	</a:t>
            </a:r>
            <a:r>
              <a:rPr lang="ru-RU" dirty="0" err="1"/>
              <a:t>Прикметники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префіксальним</a:t>
            </a:r>
            <a:r>
              <a:rPr lang="ru-RU" dirty="0"/>
              <a:t> способом </a:t>
            </a:r>
            <a:r>
              <a:rPr lang="ru-RU" dirty="0" err="1"/>
              <a:t>творення</a:t>
            </a:r>
            <a:r>
              <a:rPr lang="ru-RU" dirty="0"/>
              <a:t>. </a:t>
            </a:r>
            <a:r>
              <a:rPr lang="ru-RU" dirty="0" smtClean="0"/>
              <a:t> </a:t>
            </a:r>
            <a:endParaRPr lang="ru-RU" dirty="0"/>
          </a:p>
          <a:p>
            <a:pPr marL="457200" indent="-457200">
              <a:buAutoNum type="arabicPeriod" startAt="10"/>
            </a:pPr>
            <a:r>
              <a:rPr lang="ru-RU" dirty="0" err="1" smtClean="0"/>
              <a:t>Прикментик</a:t>
            </a:r>
            <a:r>
              <a:rPr lang="ru-RU" dirty="0" smtClean="0"/>
              <a:t> </a:t>
            </a:r>
            <a:r>
              <a:rPr lang="ru-RU" dirty="0" err="1"/>
              <a:t>далекоглядний</a:t>
            </a:r>
            <a:r>
              <a:rPr lang="ru-RU" dirty="0"/>
              <a:t> </a:t>
            </a:r>
            <a:r>
              <a:rPr lang="ru-RU" dirty="0" err="1"/>
              <a:t>утворений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префікса</a:t>
            </a:r>
            <a:r>
              <a:rPr lang="ru-RU" dirty="0"/>
              <a:t>. </a:t>
            </a:r>
            <a:r>
              <a:rPr lang="ru-RU" dirty="0" smtClean="0"/>
              <a:t> </a:t>
            </a:r>
          </a:p>
          <a:p>
            <a:pPr marL="457200" indent="-457200">
              <a:buAutoNum type="arabicPeriod" startAt="10"/>
            </a:pPr>
            <a:r>
              <a:rPr lang="uk-UA" dirty="0" smtClean="0"/>
              <a:t>У реченні прикметник завжди виступає обставиною.</a:t>
            </a:r>
          </a:p>
          <a:p>
            <a:pPr marL="457200" indent="-457200">
              <a:buAutoNum type="arabicPeriod" startAt="10"/>
            </a:pPr>
            <a:r>
              <a:rPr lang="uk-UA" dirty="0" smtClean="0"/>
              <a:t>У односкладних реченнях прикметник може виступати присудком.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2591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50" t="4497" r="50106" b="30407"/>
          <a:stretch/>
        </p:blipFill>
        <p:spPr>
          <a:xfrm>
            <a:off x="1866899" y="590549"/>
            <a:ext cx="7667626" cy="571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591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213" t="5149" r="49885" b="34327"/>
          <a:stretch/>
        </p:blipFill>
        <p:spPr>
          <a:xfrm>
            <a:off x="1596043" y="789708"/>
            <a:ext cx="7964299" cy="554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5966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087" t="4398" r="49366" b="36880"/>
          <a:stretch/>
        </p:blipFill>
        <p:spPr>
          <a:xfrm>
            <a:off x="1172093" y="640081"/>
            <a:ext cx="8449884" cy="56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7049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114" y="157942"/>
            <a:ext cx="8661861" cy="81912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Ігрове </a:t>
            </a:r>
            <a:r>
              <a:rPr lang="ru-RU" dirty="0" err="1">
                <a:solidFill>
                  <a:srgbClr val="FFFF00"/>
                </a:solidFill>
              </a:rPr>
              <a:t>завдання</a:t>
            </a:r>
            <a:r>
              <a:rPr lang="ru-RU" dirty="0">
                <a:solidFill>
                  <a:srgbClr val="FFFF00"/>
                </a:solidFill>
              </a:rPr>
              <a:t> «</a:t>
            </a:r>
            <a:r>
              <a:rPr lang="ru-RU" dirty="0" err="1">
                <a:solidFill>
                  <a:srgbClr val="FFFF00"/>
                </a:solidFill>
              </a:rPr>
              <a:t>Третє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зайве</a:t>
            </a:r>
            <a:r>
              <a:rPr lang="ru-RU" dirty="0">
                <a:solidFill>
                  <a:srgbClr val="FFFF00"/>
                </a:solidFill>
              </a:rPr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070" y="1151638"/>
            <a:ext cx="11737570" cy="5253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200" i="1" dirty="0" smtClean="0">
                <a:solidFill>
                  <a:srgbClr val="00B0F0"/>
                </a:solidFill>
              </a:rPr>
              <a:t>Проаналізувати </a:t>
            </a:r>
            <a:r>
              <a:rPr lang="ru-RU" sz="3200" i="1" dirty="0" err="1">
                <a:solidFill>
                  <a:srgbClr val="00B0F0"/>
                </a:solidFill>
              </a:rPr>
              <a:t>написання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прикметникових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суфіксів</a:t>
            </a:r>
            <a:r>
              <a:rPr lang="ru-RU" sz="3200" i="1" dirty="0">
                <a:solidFill>
                  <a:srgbClr val="00B0F0"/>
                </a:solidFill>
              </a:rPr>
              <a:t> у </a:t>
            </a:r>
            <a:r>
              <a:rPr lang="ru-RU" sz="3200" i="1" dirty="0" err="1">
                <a:solidFill>
                  <a:srgbClr val="00B0F0"/>
                </a:solidFill>
              </a:rPr>
              <a:t>поданих</a:t>
            </a:r>
            <a:r>
              <a:rPr lang="ru-RU" sz="3200" i="1" dirty="0">
                <a:solidFill>
                  <a:srgbClr val="00B0F0"/>
                </a:solidFill>
              </a:rPr>
              <a:t> рядах </a:t>
            </a:r>
            <a:r>
              <a:rPr lang="ru-RU" sz="3200" i="1" dirty="0" err="1">
                <a:solidFill>
                  <a:srgbClr val="00B0F0"/>
                </a:solidFill>
              </a:rPr>
              <a:t>словосполучень</a:t>
            </a:r>
            <a:r>
              <a:rPr lang="ru-RU" sz="3200" i="1" dirty="0">
                <a:solidFill>
                  <a:srgbClr val="00B0F0"/>
                </a:solidFill>
              </a:rPr>
              <a:t>. </a:t>
            </a:r>
            <a:r>
              <a:rPr lang="ru-RU" sz="3200" i="1" dirty="0" err="1">
                <a:solidFill>
                  <a:srgbClr val="00B0F0"/>
                </a:solidFill>
              </a:rPr>
              <a:t>Виділити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зайве</a:t>
            </a:r>
            <a:r>
              <a:rPr lang="ru-RU" sz="3200" i="1" dirty="0">
                <a:solidFill>
                  <a:srgbClr val="00B0F0"/>
                </a:solidFill>
              </a:rPr>
              <a:t>. </a:t>
            </a:r>
            <a:r>
              <a:rPr lang="ru-RU" sz="3200" i="1" dirty="0" err="1">
                <a:solidFill>
                  <a:srgbClr val="00B0F0"/>
                </a:solidFill>
              </a:rPr>
              <a:t>Свій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вибір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обґрунтувати</a:t>
            </a:r>
            <a:r>
              <a:rPr lang="ru-RU" sz="3200" i="1" dirty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200" dirty="0"/>
              <a:t>1. Дуб..</a:t>
            </a:r>
            <a:r>
              <a:rPr lang="ru-RU" sz="3200" dirty="0" err="1"/>
              <a:t>вий</a:t>
            </a:r>
            <a:r>
              <a:rPr lang="ru-RU" sz="3200" dirty="0"/>
              <a:t> гай, </a:t>
            </a:r>
            <a:r>
              <a:rPr lang="ru-RU" sz="3200" dirty="0" err="1"/>
              <a:t>коричн</a:t>
            </a:r>
            <a:r>
              <a:rPr lang="ru-RU" sz="3200" dirty="0"/>
              <a:t>..</a:t>
            </a:r>
            <a:r>
              <a:rPr lang="ru-RU" sz="3200" dirty="0" err="1"/>
              <a:t>ве</a:t>
            </a:r>
            <a:r>
              <a:rPr lang="ru-RU" sz="3200" dirty="0"/>
              <a:t> пальто, </a:t>
            </a:r>
            <a:r>
              <a:rPr lang="ru-RU" sz="3200" dirty="0" err="1"/>
              <a:t>лісник</a:t>
            </a:r>
            <a:r>
              <a:rPr lang="ru-RU" sz="3200" dirty="0"/>
              <a:t>..</a:t>
            </a:r>
            <a:r>
              <a:rPr lang="ru-RU" sz="3200" dirty="0" err="1"/>
              <a:t>ва</a:t>
            </a:r>
            <a:r>
              <a:rPr lang="ru-RU" sz="3200" dirty="0"/>
              <a:t> хата.</a:t>
            </a:r>
          </a:p>
          <a:p>
            <a:pPr marL="0" indent="0">
              <a:buNone/>
            </a:pPr>
            <a:r>
              <a:rPr lang="ru-RU" sz="3200" dirty="0"/>
              <a:t>2. Малин..</a:t>
            </a:r>
            <a:r>
              <a:rPr lang="ru-RU" sz="3200" dirty="0" err="1"/>
              <a:t>ве</a:t>
            </a:r>
            <a:r>
              <a:rPr lang="ru-RU" sz="3200" dirty="0"/>
              <a:t> </a:t>
            </a:r>
            <a:r>
              <a:rPr lang="ru-RU" sz="3200" dirty="0" err="1"/>
              <a:t>варення</a:t>
            </a:r>
            <a:r>
              <a:rPr lang="ru-RU" sz="3200" dirty="0"/>
              <a:t>, </a:t>
            </a:r>
            <a:r>
              <a:rPr lang="ru-RU" sz="3200" dirty="0" err="1"/>
              <a:t>сталев</a:t>
            </a:r>
            <a:r>
              <a:rPr lang="ru-RU" sz="3200" dirty="0"/>
              <a:t>..й трос, </a:t>
            </a:r>
            <a:r>
              <a:rPr lang="ru-RU" sz="3200" dirty="0" err="1"/>
              <a:t>емал</a:t>
            </a:r>
            <a:r>
              <a:rPr lang="ru-RU" sz="3200" dirty="0"/>
              <a:t>..</a:t>
            </a:r>
            <a:r>
              <a:rPr lang="ru-RU" sz="3200" dirty="0" err="1"/>
              <a:t>вий</a:t>
            </a:r>
            <a:r>
              <a:rPr lang="ru-RU" sz="3200" dirty="0"/>
              <a:t> казан.</a:t>
            </a:r>
          </a:p>
          <a:p>
            <a:pPr marL="0" indent="0">
              <a:buNone/>
            </a:pPr>
            <a:r>
              <a:rPr lang="ru-RU" sz="3200" dirty="0"/>
              <a:t>3. Брат..</a:t>
            </a:r>
            <a:r>
              <a:rPr lang="ru-RU" sz="3200" dirty="0" err="1"/>
              <a:t>ва</a:t>
            </a:r>
            <a:r>
              <a:rPr lang="ru-RU" sz="3200" dirty="0"/>
              <a:t> </a:t>
            </a:r>
            <a:r>
              <a:rPr lang="ru-RU" sz="3200" dirty="0" err="1"/>
              <a:t>ідея</a:t>
            </a:r>
            <a:r>
              <a:rPr lang="ru-RU" sz="3200" dirty="0"/>
              <a:t>, франк..</a:t>
            </a:r>
            <a:r>
              <a:rPr lang="ru-RU" sz="3200" dirty="0" err="1"/>
              <a:t>ві</a:t>
            </a:r>
            <a:r>
              <a:rPr lang="ru-RU" sz="3200" dirty="0"/>
              <a:t> твори, стал..</a:t>
            </a:r>
            <a:r>
              <a:rPr lang="ru-RU" sz="3200" dirty="0" err="1"/>
              <a:t>вий</a:t>
            </a:r>
            <a:r>
              <a:rPr lang="ru-RU" sz="3200" dirty="0"/>
              <a:t> кран.</a:t>
            </a:r>
          </a:p>
          <a:p>
            <a:pPr marL="0" indent="0">
              <a:buNone/>
            </a:pPr>
            <a:r>
              <a:rPr lang="ru-RU" sz="3200" dirty="0"/>
              <a:t>4. Крем..</a:t>
            </a:r>
            <a:r>
              <a:rPr lang="ru-RU" sz="3200" dirty="0" err="1"/>
              <a:t>ве</a:t>
            </a:r>
            <a:r>
              <a:rPr lang="ru-RU" sz="3200" dirty="0"/>
              <a:t> </a:t>
            </a:r>
            <a:r>
              <a:rPr lang="ru-RU" sz="3200" dirty="0" err="1"/>
              <a:t>плаття</a:t>
            </a:r>
            <a:r>
              <a:rPr lang="ru-RU" sz="3200" dirty="0"/>
              <a:t>, </a:t>
            </a:r>
            <a:r>
              <a:rPr lang="ru-RU" sz="3200" dirty="0" err="1"/>
              <a:t>вишн</a:t>
            </a:r>
            <a:r>
              <a:rPr lang="ru-RU" sz="3200" dirty="0"/>
              <a:t>..</a:t>
            </a:r>
            <a:r>
              <a:rPr lang="ru-RU" sz="3200" dirty="0" err="1"/>
              <a:t>вий</a:t>
            </a:r>
            <a:r>
              <a:rPr lang="ru-RU" sz="3200" dirty="0"/>
              <a:t> джем, метал..</a:t>
            </a:r>
            <a:r>
              <a:rPr lang="ru-RU" sz="3200" dirty="0" err="1"/>
              <a:t>вий</a:t>
            </a:r>
            <a:r>
              <a:rPr lang="ru-RU" sz="3200" dirty="0"/>
              <a:t> </a:t>
            </a:r>
            <a:r>
              <a:rPr lang="ru-RU" sz="3200" dirty="0" err="1"/>
              <a:t>стіл</a:t>
            </a:r>
            <a:r>
              <a:rPr lang="ru-RU" sz="3200" dirty="0"/>
              <a:t>.</a:t>
            </a:r>
          </a:p>
          <a:p>
            <a:pPr marL="0" indent="0">
              <a:buNone/>
            </a:pPr>
            <a:r>
              <a:rPr lang="ru-RU" sz="3200" dirty="0"/>
              <a:t>5. Ондатр..</a:t>
            </a:r>
            <a:r>
              <a:rPr lang="ru-RU" sz="3200" dirty="0" err="1"/>
              <a:t>ва</a:t>
            </a:r>
            <a:r>
              <a:rPr lang="ru-RU" sz="3200" dirty="0"/>
              <a:t> шапка, </a:t>
            </a:r>
            <a:r>
              <a:rPr lang="ru-RU" sz="3200" dirty="0" err="1"/>
              <a:t>батьк</a:t>
            </a:r>
            <a:r>
              <a:rPr lang="ru-RU" sz="3200" dirty="0"/>
              <a:t>..</a:t>
            </a:r>
            <a:r>
              <a:rPr lang="ru-RU" sz="3200" dirty="0" err="1"/>
              <a:t>ва</a:t>
            </a:r>
            <a:r>
              <a:rPr lang="ru-RU" sz="3200" dirty="0"/>
              <a:t> </a:t>
            </a:r>
            <a:r>
              <a:rPr lang="ru-RU" sz="3200" dirty="0" err="1"/>
              <a:t>порада</a:t>
            </a:r>
            <a:r>
              <a:rPr lang="ru-RU" sz="3200" dirty="0"/>
              <a:t>, </a:t>
            </a:r>
            <a:r>
              <a:rPr lang="ru-RU" sz="3200" dirty="0" err="1"/>
              <a:t>марганц</a:t>
            </a:r>
            <a:r>
              <a:rPr lang="ru-RU" sz="3200" dirty="0"/>
              <a:t>..</a:t>
            </a:r>
            <a:r>
              <a:rPr lang="ru-RU" sz="3200" dirty="0" err="1"/>
              <a:t>вий</a:t>
            </a:r>
            <a:r>
              <a:rPr lang="ru-RU" sz="3200" dirty="0"/>
              <a:t> </a:t>
            </a:r>
            <a:r>
              <a:rPr lang="ru-RU" sz="3200" dirty="0" err="1"/>
              <a:t>розчин</a:t>
            </a:r>
            <a:r>
              <a:rPr lang="ru-RU" sz="32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92590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35" t="4192" r="49727" b="31964"/>
          <a:stretch/>
        </p:blipFill>
        <p:spPr>
          <a:xfrm>
            <a:off x="1072340" y="374072"/>
            <a:ext cx="8387543" cy="610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822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114" y="157942"/>
            <a:ext cx="8661861" cy="819129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Домашнє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завдання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070" y="1151638"/>
            <a:ext cx="11737570" cy="5253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600" i="1" dirty="0">
                <a:solidFill>
                  <a:srgbClr val="00B0F0"/>
                </a:solidFill>
              </a:rPr>
              <a:t>Списати, </a:t>
            </a:r>
            <a:r>
              <a:rPr lang="ru-RU" sz="3600" i="1" dirty="0" err="1">
                <a:solidFill>
                  <a:srgbClr val="00B0F0"/>
                </a:solidFill>
              </a:rPr>
              <a:t>замість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крапок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уставляючи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потрібні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букви</a:t>
            </a:r>
            <a:r>
              <a:rPr lang="ru-RU" sz="3600" i="1" dirty="0">
                <a:solidFill>
                  <a:srgbClr val="00B0F0"/>
                </a:solidFill>
              </a:rPr>
              <a:t>. </a:t>
            </a:r>
            <a:r>
              <a:rPr lang="ru-RU" sz="3600" i="1" dirty="0" err="1">
                <a:solidFill>
                  <a:srgbClr val="00B0F0"/>
                </a:solidFill>
              </a:rPr>
              <a:t>Виділити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суфікси</a:t>
            </a:r>
            <a:r>
              <a:rPr lang="ru-RU" sz="3600" i="1" dirty="0">
                <a:solidFill>
                  <a:srgbClr val="00B0F0"/>
                </a:solidFill>
              </a:rPr>
              <a:t>, </a:t>
            </a:r>
            <a:r>
              <a:rPr lang="ru-RU" sz="3600" i="1" dirty="0" err="1">
                <a:solidFill>
                  <a:srgbClr val="00B0F0"/>
                </a:solidFill>
              </a:rPr>
              <a:t>пояснити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їх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уживання</a:t>
            </a:r>
            <a:r>
              <a:rPr lang="ru-RU" sz="3600" i="1" dirty="0" smtClean="0">
                <a:solidFill>
                  <a:srgbClr val="00B0F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</a:t>
            </a:r>
            <a:r>
              <a:rPr lang="ru-RU" sz="3600" dirty="0" err="1" smtClean="0"/>
              <a:t>Березн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грош..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сутт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овоч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служб..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ді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алюміні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ситц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святк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дощ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бой..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значенн</a:t>
            </a:r>
            <a:r>
              <a:rPr lang="ru-RU" sz="3600" dirty="0"/>
              <a:t>…</a:t>
            </a:r>
            <a:r>
              <a:rPr lang="ru-RU" sz="3600" dirty="0" err="1"/>
              <a:t>вий</a:t>
            </a:r>
            <a:r>
              <a:rPr lang="ru-RU" sz="3600" dirty="0"/>
              <a:t>, нуль..</a:t>
            </a:r>
            <a:r>
              <a:rPr lang="ru-RU" sz="3600" dirty="0" err="1"/>
              <a:t>вий</a:t>
            </a:r>
            <a:r>
              <a:rPr lang="ru-RU" sz="3600" dirty="0"/>
              <a:t>, стиль..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кра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марш..</a:t>
            </a:r>
            <a:r>
              <a:rPr lang="ru-RU" sz="3600" dirty="0" err="1"/>
              <a:t>вий</a:t>
            </a:r>
            <a:r>
              <a:rPr lang="ru-RU" sz="3600" dirty="0"/>
              <a:t>, со..</a:t>
            </a:r>
            <a:r>
              <a:rPr lang="ru-RU" sz="3600" dirty="0" err="1"/>
              <a:t>вий</a:t>
            </a:r>
            <a:r>
              <a:rPr lang="ru-RU" sz="3600" dirty="0"/>
              <a:t>, дуб..</a:t>
            </a:r>
            <a:r>
              <a:rPr lang="ru-RU" sz="3600" dirty="0" err="1"/>
              <a:t>вий</a:t>
            </a:r>
            <a:r>
              <a:rPr lang="ru-RU" sz="3600" dirty="0"/>
              <a:t>, слив..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магні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підсумк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борщ..</a:t>
            </a:r>
            <a:r>
              <a:rPr lang="ru-RU" sz="3600" dirty="0" err="1"/>
              <a:t>вий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769887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</TotalTime>
  <Words>54</Words>
  <Application>Microsoft Office PowerPoint</Application>
  <PresentationFormat>Произвольный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Букви е, о, и у прикметникових суфіксах –ев- (-єв-), -ов- (-йов-, -ьов), -ин-, -ін-(-їн-), -ичн-, -ічн- (-їчн-)                                     </vt:lpstr>
      <vt:lpstr>Гра «Так – ні»</vt:lpstr>
      <vt:lpstr>Презентация PowerPoint</vt:lpstr>
      <vt:lpstr>Презентация PowerPoint</vt:lpstr>
      <vt:lpstr>Презентация PowerPoint</vt:lpstr>
      <vt:lpstr>Ігрове завдання «Третє зайве»</vt:lpstr>
      <vt:lpstr>Презентация PowerPoint</vt:lpstr>
      <vt:lpstr>Домашнє завдання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Букви е, о, и у прикметникових суфіксах –ев- (-єв-), -ов- (-йов-, -ьов), -ин-, -ін-(-їн-), -ичн-, -ічн- (-їчн-)                                     </dc:title>
  <dc:creator>RePack by Diakov</dc:creator>
  <cp:lastModifiedBy>TPCUSer</cp:lastModifiedBy>
  <cp:revision>9</cp:revision>
  <dcterms:created xsi:type="dcterms:W3CDTF">2021-02-14T19:44:12Z</dcterms:created>
  <dcterms:modified xsi:type="dcterms:W3CDTF">2022-03-24T16:02:25Z</dcterms:modified>
</cp:coreProperties>
</file>