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4" r:id="rId4"/>
    <p:sldId id="265" r:id="rId5"/>
    <p:sldId id="266" r:id="rId6"/>
    <p:sldId id="262" r:id="rId7"/>
    <p:sldId id="268" r:id="rId8"/>
    <p:sldId id="269" r:id="rId9"/>
    <p:sldId id="270" r:id="rId10"/>
    <p:sldId id="273" r:id="rId11"/>
    <p:sldId id="274" r:id="rId12"/>
    <p:sldId id="27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8T16:42:33.440"/>
    </inkml:context>
    <inkml:brush xml:id="br0">
      <inkml:brushProperty name="width" value="0.15875" units="cm"/>
      <inkml:brushProperty name="height" value="0.15875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435B04A-2A31-446F-935B-D768D16838F6}" emma:medium="tactile" emma:mode="ink">
          <msink:context xmlns:msink="http://schemas.microsoft.com/ink/2010/main" type="inkDrawing" rotatedBoundingBox="14527,3454 17322,3460 17321,3485 14527,3478" shapeName="Other">
            <msink:destinationLink direction="with" ref="{E5ACF730-5CD8-4EAE-ACDE-92847BD1BEDA}"/>
          </msink:context>
        </emma:interpretation>
      </emma:emma>
    </inkml:annotationXML>
    <inkml:trace contextRef="#ctx0" brushRef="#br0">0 0 0,'534'26'141,"-357"-26"-126,-50 0-15,0 0 16,-25 0-16,-51 0 16,0 0-16,-1 0 31,-24 0 0,-1 0-15,1 0-1,24 0-15,27 0 16,50 0-16,25 0 16,-25 0-16,-76 0 15,0 0 1,-26 0 15,0 0-15,1 0-16,-1 0 15,26 0-15,25 0 16,0 0-16,-25 0 16,0 0-16,-26 0 15,1 0-15,-1 0 16,26 0-16,0 0 15,-26 0-15,1 0 16,-1 0 15,0 0 1,1 0-1,-1 0-31,1 0 15,-1 0 1,26 0 0,-26 0-16</inkml:trace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8T16:42:35.822"/>
    </inkml:context>
    <inkml:brush xml:id="br0">
      <inkml:brushProperty name="width" value="0.15875" units="cm"/>
      <inkml:brushProperty name="height" value="0.15875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5448549-393D-40F3-810E-4DC0ED2A1417}" emma:medium="tactile" emma:mode="ink">
          <msink:context xmlns:msink="http://schemas.microsoft.com/ink/2010/main" type="inkDrawing" rotatedBoundingBox="18744,3362 26999,3298 27000,3421 18745,3485" shapeName="Other"/>
        </emma:interpretation>
      </emma:emma>
    </inkml:annotationXML>
    <inkml:trace contextRef="#ctx0" brushRef="#br0">0 140 0,'25'0'16,"0"0"-1,26 0 1,-25 0 15,-1 0-15,0 0 0,102 0-16,0 0 0,102 0 15,0-77 1,-52 52-16,-50 0 15,-25 25-15,-26 0 16,0 0-16,1 0 16,-27 0-16,-24 0 15,-1 0-15,1 0 16,-1 0 0,26 0-16,25 0 15,26 0-15,25 0 16,0 0-16,-26 0 15,-25 0-15,-50 0 16,-1 0-16,1 0 16,50 0-1,-25 0-15,25 0 16,25 0-16,26 0 16,-50 0-16,-1 0 15,25 0-15,-24 0 16,-1 0-16,0 0 15,26 0-15,25 0 16,-26 0-16,26 0 16,0 0-16,-51 0 15,51 0-15,-25 0 16,0 0-16,-1 0 16,-25 0-1,26 0-15,0 0 16,-1 0-16,-25 0 15,51 0-15,-50 0 16,-1 0-16,-51 0 0,1 0 16,24 0-1,1 0-15,51 0 16,-26 0-16,0 0 16,26 0-16,-26 0 15,-51 0-15,26 0 16,-25 0-1,-1 0 1,0 0-16,77 0 16,25 0-16,0 0 15,0 0-15,-51 0 16,-25 0-16,-26 0 31,1 0-31,-1 0 16,1 0-16,50 0 15,-25 0 1,50 0-16,-25 0 16,-25 0-16,0 0 15,0 0-15,0 0 16,-1 0-16,52 0 16,-26 0-16,26 0 15,-26 0-15,26 0 16,-77 0-16,26 0 15,-26 0 1,1 0-16,-1 0 16,51 0-16,-25 0 15,0 0-15,25 0 16,-25 0-16,-26 0 16,1 0-16,-1 0 15,0 0 1,1 0-1,-1 0 1,1 0 93</inkml:trace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8T16:42:38.155"/>
    </inkml:context>
    <inkml:brush xml:id="br0">
      <inkml:brushProperty name="width" value="0.15875" units="cm"/>
      <inkml:brushProperty name="height" value="0.15875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A32918C-10E5-40CB-A257-475EBEEA66F5}" emma:medium="tactile" emma:mode="ink">
          <msink:context xmlns:msink="http://schemas.microsoft.com/ink/2010/main" type="inkDrawing" rotatedBoundingBox="19024,3961 27076,3965 27075,3991 19023,3987" shapeName="Other"/>
        </emma:interpretation>
      </emma:emma>
    </inkml:annotationXML>
    <inkml:trace contextRef="#ctx0" brushRef="#br0">0 1 0,'0'-26'31,"25"26"0,26 26-15,25-26-16,51 0 15,0 0-15,77 0 16,-27 0-16,1 0 0,-51 0 16,-25 0-1,-51 0-15,25 0 16,0 0-16,-25 0 16,50 0-16,26 0 15,-25 0 1,0 0-16,-52 0 0,1 0 15,0 0-15,0 0 16,50 0-16,-50 0 16,76 0-16,26 0 15,-26 0-15,-26 0 16,-25 0-16,1 0 16,-27 0-16,1 0 15,-25 0 1,50 0-16,25 0 15,-24 0-15,50 0 16,-26 0-16,26 0 16,-51 0-16,26 0 15,-51 0-15,25 0 16,0 0-16,0 0 16,51 0-16,51 0 15,51 0-15,25 0 16,-102 0-16,26 0 15,-51 0-15,-25 0 16,-26 0-16,-25 0 16,25 0-16,25 0 15,-50 0-15,51 0 16,-1 0-16,-24 0 16,-27 0-16,1 0 15,25 0 1,-50 0-16,25 0 15,25 0-15,25 0 16,1 0-16,25 0 16,0 0-16,51 0 15,-77 0-15,-50 0 16,0 0-16,-26 0 16,1 0-16,25 0 15,-1 0-15,27 0 16,24 0-16,-25 0 15,1 0-15,24 0 16,-50 0-16,-26 0 31,1 0-15,-1 0 0,1 0-1,-1 0 16,0 0 32,1 0 78</inkml:trace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8T16:42:42.240"/>
    </inkml:context>
    <inkml:brush xml:id="br0">
      <inkml:brushProperty name="width" value="0.15875" units="cm"/>
      <inkml:brushProperty name="height" value="0.15875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5ACF730-5CD8-4EAE-ACDE-92847BD1BEDA}" emma:medium="tactile" emma:mode="ink">
          <msink:context xmlns:msink="http://schemas.microsoft.com/ink/2010/main" type="inkDrawing" rotatedBoundingBox="5912,3439 10788,3373 10794,3762 5918,3829" semanticType="callout" shapeName="Other">
            <msink:sourceLink direction="with" ref="{B435B04A-2A31-446F-935B-D768D16838F6}"/>
          </msink:context>
        </emma:interpretation>
      </emma:emma>
    </inkml:annotationXML>
    <inkml:trace contextRef="#ctx0" brushRef="#br0">0 387 0,'0'26'94,"25"-52"-16,0 1-62,1 25-1,-1-51-15,1 26 16,24-1-16,-24 1 16,25 0-1,-1-1 17,-24 26-17,-1 0-15,1-25 16,-1 25-1,0 0-15,1 0 16,-1-26 0,1 26 15,24 0-15,-24-25 15,25 25-16,-26 0 1,0-25-16,1 25 16,-1-26 31,1 1-32,24 25 16,-24 0 16,-1 0-31,-25 25 0,26-25-16,-1 26 15,0 24-15,1 1 16,-1-25-1,1-1-15,-1 26 16,0-26 0,1 1-16,-26-1 15,25 0 32,1-25-16,-1 0-31,0 26 32,1-26-17,-1 0 17,1 0-32,-1 0 15,26 0 1,-26 0-16,1 0 15,-1-26-15,0-24 32,1 50-32,-1-26 15,-25 1-15,26-1 32,-26 1 14,50 0-30,1-1-16,25 1 16,-25-1-1,0 26 1,-26 0 15,1 0-15,-1 0-16,1 0 31,24 0-31,-24 0 47,-1 0-47,1 0 16,-1 0-1,0 0-15,1 0 16,-1 0-1,-25 26 1,26-1 0,-1-25-16,-25 26 15,0-1-15,25 0 16,1-25-16,-26 26 16,25-1-16,-25 1 15,26-1-15,-26 0 16,25-25-16,0 0 15,1 0 64,-1 0-33,1 0-30,24-50 0,-24 50-16,25-51 15,-51 25-15,25 1 16,0 25 0,-25-25-16,26-26 15,-1 25 1,1 1-1,-1 0 17,0 25-32,-25-26 15,51 1-15,-25 25 16,-26-26-16,25 26 47,0 0-32,1 0 17,-1 0-17,1 0 1,-1 0 0,0 0-1,1 0 1,25 0-16,-51 26 15,25-1-15,0-25 16,1 26-16,-26-1 16,25 0-16,1-25 15,-1 26-15,0-1 16,26 1-16,0-1 16,-26 0-1,-25 1-15,26-26 16,-1 0-1,-25 25 1,26-25 0,-1 0-16,0 0 31,-25 26-31,26-26 16,-1 0-1,1 0 1,-1 0-16,0 0 15,1 0 1,-1 0 0,1 0-1,-1-51-15,0 51 16,-25-51-16,0 0 16,26 26-16,-26-1 15,25 1-15,-25 0 16,26-1-16,-26 1 47,25 25-16,0 0-15,1 0-16,25 0 15,-26 0 1,26-26-16,-26 26 15,1 0-15,-1 0 16,0 0 0,1 0-16,50 0 15,-25 0 1,-26 0-16,-25 26 16,51-26-16,-51 25 15,25 1 1,1-1-16,-1-25 15,-25 25 1,26-25 0,-1 26-16,-25-1 15,25 1 17,1-1-17,-1 0 1,1-25-1,-1 26-15,0-1 16,1 1 0,-1-1-16,26-25 31,-26 0-31,1 0 47,-1 0-32,1 0-15,-1 0 16,0 0 125</inkml:trace>
  </inkml:traceGroup>
</inkml:ink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D0316-E618-490B-9CE3-4E207FF4C5B0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0FFD-1FAB-40A6-B394-081E670A1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456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D0316-E618-490B-9CE3-4E207FF4C5B0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0FFD-1FAB-40A6-B394-081E670A1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950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D0316-E618-490B-9CE3-4E207FF4C5B0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0FFD-1FAB-40A6-B394-081E670A1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746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D0316-E618-490B-9CE3-4E207FF4C5B0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0FFD-1FAB-40A6-B394-081E670A1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624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D0316-E618-490B-9CE3-4E207FF4C5B0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0FFD-1FAB-40A6-B394-081E670A1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151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D0316-E618-490B-9CE3-4E207FF4C5B0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0FFD-1FAB-40A6-B394-081E670A1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501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D0316-E618-490B-9CE3-4E207FF4C5B0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0FFD-1FAB-40A6-B394-081E670A1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91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D0316-E618-490B-9CE3-4E207FF4C5B0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0FFD-1FAB-40A6-B394-081E670A1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246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D0316-E618-490B-9CE3-4E207FF4C5B0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0FFD-1FAB-40A6-B394-081E670A1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200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D0316-E618-490B-9CE3-4E207FF4C5B0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0FFD-1FAB-40A6-B394-081E670A1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513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D0316-E618-490B-9CE3-4E207FF4C5B0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0FFD-1FAB-40A6-B394-081E670A1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316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6D0316-E618-490B-9CE3-4E207FF4C5B0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760FFD-1FAB-40A6-B394-081E670A1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217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image" Target="../media/image10.emf"/><Relationship Id="rId7" Type="http://schemas.openxmlformats.org/officeDocument/2006/relationships/image" Target="../media/image12.emf"/><Relationship Id="rId12" Type="http://schemas.openxmlformats.org/officeDocument/2006/relationships/image" Target="../media/image6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image" Target="../media/image5.png"/><Relationship Id="rId5" Type="http://schemas.openxmlformats.org/officeDocument/2006/relationships/image" Target="../media/image11.emf"/><Relationship Id="rId10" Type="http://schemas.openxmlformats.org/officeDocument/2006/relationships/image" Target="../media/image4.png"/><Relationship Id="rId4" Type="http://schemas.openxmlformats.org/officeDocument/2006/relationships/customXml" Target="../ink/ink2.xml"/><Relationship Id="rId9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8232" y="1271016"/>
            <a:ext cx="6736080" cy="2549843"/>
          </a:xfrm>
        </p:spPr>
        <p:txBody>
          <a:bodyPr>
            <a:normAutofit/>
          </a:bodyPr>
          <a:lstStyle/>
          <a:p>
            <a:r>
              <a:rPr lang="ru-RU" sz="4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Творення</a:t>
            </a:r>
            <a:r>
              <a:rPr lang="ru-RU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прикметників</a:t>
            </a:r>
            <a:r>
              <a:rPr lang="ru-RU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br>
              <a:rPr lang="ru-RU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Перехід</a:t>
            </a:r>
            <a:r>
              <a:rPr lang="ru-RU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прикметників</a:t>
            </a:r>
            <a:r>
              <a:rPr lang="ru-RU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sz="4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іменники</a:t>
            </a:r>
            <a:endParaRPr lang="en-US" sz="4400" b="1" dirty="0">
              <a:ln w="12700">
                <a:solidFill>
                  <a:schemeClr val="accent5"/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8977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81687"/>
            <a:ext cx="12252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Завдання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uk-UA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Виконуємо письмово. Вибірковий диктант. Із поданих словосполучень 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випишіть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з якісними прикметниками</a:t>
            </a: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en-US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76072" y="1612684"/>
            <a:ext cx="12188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Дерев’яне вікно, довга розмова, кришталевий посуд, дощовий день, смілива людина, весняна квітка, в’язаний шарф, гарний одяг, цегляний будинок, смачний обід, </a:t>
            </a:r>
            <a:endParaRPr lang="uk-UA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uk-UA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татова </a:t>
            </a:r>
            <a:r>
              <a:rPr lang="uk-UA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ручка, подвійний удар.	 		</a:t>
            </a:r>
            <a:endParaRPr lang="en-US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77240" y="4082463"/>
            <a:ext cx="11091672" cy="669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Відповідь:</a:t>
            </a:r>
            <a:r>
              <a:rPr lang="uk-UA" sz="2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довга розмова, смілива людина, гарний одяг, смачний обід.</a:t>
            </a:r>
            <a:endParaRPr lang="en-US" sz="2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0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5760" y="273876"/>
            <a:ext cx="12783058" cy="813435"/>
          </a:xfrm>
        </p:spPr>
        <p:txBody>
          <a:bodyPr>
            <a:normAutofit/>
          </a:bodyPr>
          <a:lstStyle/>
          <a:p>
            <a:r>
              <a:rPr lang="uk-UA" sz="4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Прикметники можуть переходити в </a:t>
            </a:r>
            <a:r>
              <a:rPr lang="uk-UA" sz="4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іменники</a:t>
            </a:r>
            <a:r>
              <a:rPr lang="uk-UA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65760" y="922719"/>
            <a:ext cx="11567160" cy="5185473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tx1"/>
                </a:solidFill>
              </a:rPr>
              <a:t>  </a:t>
            </a:r>
            <a:r>
              <a:rPr lang="uk-UA" sz="3200" dirty="0" smtClean="0">
                <a:solidFill>
                  <a:schemeClr val="tx1"/>
                </a:solidFill>
              </a:rPr>
              <a:t>При </a:t>
            </a:r>
            <a:r>
              <a:rPr lang="uk-UA" sz="3200" dirty="0">
                <a:solidFill>
                  <a:schemeClr val="tx1"/>
                </a:solidFill>
              </a:rPr>
              <a:t>цьому вони втрачають власні ознаки і </a:t>
            </a:r>
            <a:r>
              <a:rPr lang="uk-UA" sz="3200" b="1" i="1" u="sng" dirty="0">
                <a:solidFill>
                  <a:schemeClr val="tx1"/>
                </a:solidFill>
              </a:rPr>
              <a:t>набувають значення назв осіб</a:t>
            </a:r>
            <a:r>
              <a:rPr lang="uk-UA" sz="3200" dirty="0">
                <a:solidFill>
                  <a:schemeClr val="tx1"/>
                </a:solidFill>
              </a:rPr>
              <a:t>. У реченні виконують </a:t>
            </a:r>
            <a:r>
              <a:rPr lang="uk-UA" sz="3200" b="1" i="1" u="sng" dirty="0">
                <a:solidFill>
                  <a:schemeClr val="tx1"/>
                </a:solidFill>
              </a:rPr>
              <a:t>роль підмета або додатка</a:t>
            </a:r>
            <a:r>
              <a:rPr lang="uk-UA" sz="3200" dirty="0">
                <a:solidFill>
                  <a:schemeClr val="tx1"/>
                </a:solidFill>
              </a:rPr>
              <a:t>.</a:t>
            </a:r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b="1" i="1" dirty="0" smtClean="0">
                <a:solidFill>
                  <a:schemeClr val="tx1"/>
                </a:solidFill>
              </a:rPr>
              <a:t>  </a:t>
            </a:r>
            <a:r>
              <a:rPr lang="uk-UA" sz="3200" b="1" i="1" dirty="0" smtClean="0">
                <a:solidFill>
                  <a:schemeClr val="tx1"/>
                </a:solidFill>
              </a:rPr>
              <a:t>Наприклад</a:t>
            </a:r>
            <a:r>
              <a:rPr lang="uk-UA" sz="3200" b="1" i="1" dirty="0">
                <a:solidFill>
                  <a:schemeClr val="tx1"/>
                </a:solidFill>
              </a:rPr>
              <a:t>:</a:t>
            </a:r>
            <a:r>
              <a:rPr lang="uk-UA" sz="3200" dirty="0">
                <a:solidFill>
                  <a:schemeClr val="tx1"/>
                </a:solidFill>
              </a:rPr>
              <a:t>  </a:t>
            </a:r>
            <a:r>
              <a:rPr lang="en-US" sz="3200" dirty="0" smtClean="0">
                <a:solidFill>
                  <a:schemeClr val="tx1"/>
                </a:solidFill>
              </a:rPr>
              <a:t>1</a:t>
            </a:r>
            <a:r>
              <a:rPr lang="uk-UA" sz="3200" dirty="0" smtClean="0">
                <a:solidFill>
                  <a:schemeClr val="tx1"/>
                </a:solidFill>
              </a:rPr>
              <a:t>. Вони </a:t>
            </a:r>
            <a:r>
              <a:rPr lang="uk-UA" sz="3200" dirty="0">
                <a:solidFill>
                  <a:schemeClr val="tx1"/>
                </a:solidFill>
              </a:rPr>
              <a:t>стояли мовчазні,   вдивляючись у далеке </a:t>
            </a:r>
            <a:r>
              <a:rPr lang="uk-UA" sz="3200" b="1" i="1" dirty="0">
                <a:solidFill>
                  <a:schemeClr val="tx1"/>
                </a:solidFill>
              </a:rPr>
              <a:t>минуле</a:t>
            </a:r>
            <a:r>
              <a:rPr lang="uk-UA" sz="3200" dirty="0">
                <a:solidFill>
                  <a:schemeClr val="tx1"/>
                </a:solidFill>
              </a:rPr>
              <a:t> своє і своїх батьків, і линули думкою у </a:t>
            </a:r>
            <a:r>
              <a:rPr lang="uk-UA" sz="3200" b="1" i="1" dirty="0">
                <a:solidFill>
                  <a:schemeClr val="tx1"/>
                </a:solidFill>
              </a:rPr>
              <a:t>майбутнє</a:t>
            </a:r>
            <a:r>
              <a:rPr lang="uk-UA" sz="3200" dirty="0">
                <a:solidFill>
                  <a:schemeClr val="tx1"/>
                </a:solidFill>
              </a:rPr>
              <a:t> (</a:t>
            </a:r>
            <a:r>
              <a:rPr lang="uk-UA" sz="3200" dirty="0" err="1">
                <a:solidFill>
                  <a:schemeClr val="tx1"/>
                </a:solidFill>
              </a:rPr>
              <a:t>О.Довженко</a:t>
            </a:r>
            <a:r>
              <a:rPr lang="uk-UA" sz="3200" dirty="0">
                <a:solidFill>
                  <a:schemeClr val="tx1"/>
                </a:solidFill>
              </a:rPr>
              <a:t>). </a:t>
            </a:r>
            <a:r>
              <a:rPr lang="uk-UA" sz="3200" dirty="0" smtClean="0">
                <a:solidFill>
                  <a:schemeClr val="tx1"/>
                </a:solidFill>
              </a:rPr>
              <a:t>Слова </a:t>
            </a:r>
            <a:r>
              <a:rPr lang="uk-UA" sz="3200" b="1" i="1" dirty="0">
                <a:solidFill>
                  <a:schemeClr val="tx1"/>
                </a:solidFill>
              </a:rPr>
              <a:t>минуле</a:t>
            </a:r>
            <a:r>
              <a:rPr lang="uk-UA" sz="3200" dirty="0">
                <a:solidFill>
                  <a:schemeClr val="tx1"/>
                </a:solidFill>
              </a:rPr>
              <a:t> і </a:t>
            </a:r>
            <a:r>
              <a:rPr lang="uk-UA" sz="3200" b="1" i="1" dirty="0">
                <a:solidFill>
                  <a:schemeClr val="tx1"/>
                </a:solidFill>
              </a:rPr>
              <a:t>майбутнє</a:t>
            </a:r>
            <a:r>
              <a:rPr lang="uk-UA" sz="3200" dirty="0">
                <a:solidFill>
                  <a:schemeClr val="tx1"/>
                </a:solidFill>
              </a:rPr>
              <a:t> виступають у реченні додатками і відповідають на питання </a:t>
            </a:r>
            <a:r>
              <a:rPr lang="uk-UA" sz="3200" b="1" i="1" dirty="0">
                <a:solidFill>
                  <a:schemeClr val="tx1"/>
                </a:solidFill>
              </a:rPr>
              <a:t>у що?</a:t>
            </a:r>
            <a:r>
              <a:rPr lang="uk-UA" sz="3200" dirty="0">
                <a:solidFill>
                  <a:schemeClr val="tx1"/>
                </a:solidFill>
              </a:rPr>
              <a:t> Слово </a:t>
            </a:r>
            <a:r>
              <a:rPr lang="uk-UA" sz="3200" b="1" i="1" dirty="0">
                <a:solidFill>
                  <a:schemeClr val="tx1"/>
                </a:solidFill>
              </a:rPr>
              <a:t>минуле</a:t>
            </a:r>
            <a:r>
              <a:rPr lang="uk-UA" sz="3200" dirty="0">
                <a:solidFill>
                  <a:schemeClr val="tx1"/>
                </a:solidFill>
              </a:rPr>
              <a:t> має при собі означення </a:t>
            </a:r>
            <a:r>
              <a:rPr lang="uk-UA" sz="3200" b="1" i="1" dirty="0">
                <a:solidFill>
                  <a:schemeClr val="tx1"/>
                </a:solidFill>
              </a:rPr>
              <a:t>далеке.</a:t>
            </a:r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dirty="0" smtClean="0">
                <a:solidFill>
                  <a:schemeClr val="tx1"/>
                </a:solidFill>
              </a:rPr>
              <a:t>  </a:t>
            </a:r>
            <a:r>
              <a:rPr lang="uk-UA" sz="3200" u="sng" dirty="0" smtClean="0">
                <a:solidFill>
                  <a:schemeClr val="tx1"/>
                </a:solidFill>
              </a:rPr>
              <a:t>Деякі </a:t>
            </a:r>
            <a:r>
              <a:rPr lang="uk-UA" sz="3200" u="sng" dirty="0">
                <a:solidFill>
                  <a:schemeClr val="tx1"/>
                </a:solidFill>
              </a:rPr>
              <a:t>прикметники постійно виступають у ролі іменників</a:t>
            </a:r>
            <a:r>
              <a:rPr lang="uk-UA" sz="3200" dirty="0">
                <a:solidFill>
                  <a:schemeClr val="tx1"/>
                </a:solidFill>
              </a:rPr>
              <a:t>: </a:t>
            </a:r>
            <a:r>
              <a:rPr lang="uk-UA" sz="3200" b="1" i="1" dirty="0">
                <a:solidFill>
                  <a:schemeClr val="tx1"/>
                </a:solidFill>
              </a:rPr>
              <a:t>пальне, набережна, днювальний</a:t>
            </a:r>
            <a:r>
              <a:rPr lang="uk-UA" sz="3200" dirty="0">
                <a:solidFill>
                  <a:schemeClr val="tx1"/>
                </a:solidFill>
              </a:rPr>
              <a:t>. До них належать і географічні назви: </a:t>
            </a:r>
            <a:r>
              <a:rPr lang="uk-UA" sz="3200" b="1" i="1" dirty="0">
                <a:solidFill>
                  <a:schemeClr val="tx1"/>
                </a:solidFill>
              </a:rPr>
              <a:t>Рівне, Лозова, Коцюбинське, Вишневе</a:t>
            </a:r>
            <a:r>
              <a:rPr lang="uk-UA" sz="3200" b="1" i="1" dirty="0" smtClean="0">
                <a:solidFill>
                  <a:schemeClr val="tx1"/>
                </a:solidFill>
              </a:rPr>
              <a:t>.</a:t>
            </a:r>
            <a:endParaRPr lang="en-US" sz="32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97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81687"/>
            <a:ext cx="12252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Завдання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3</a:t>
            </a:r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uk-UA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2400" b="1" dirty="0"/>
              <a:t>Від поданих слів </a:t>
            </a:r>
            <a:r>
              <a:rPr lang="uk-UA" sz="2400" b="1" dirty="0" err="1"/>
              <a:t>утворіть</a:t>
            </a:r>
            <a:r>
              <a:rPr lang="uk-UA" sz="2400" b="1" dirty="0"/>
              <a:t> прикметники, визначте спосіб творення. </a:t>
            </a:r>
            <a:endParaRPr lang="en-US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76072" y="1612684"/>
            <a:ext cx="12188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Зразок</a:t>
            </a:r>
            <a:r>
              <a:rPr lang="ru-RU" sz="3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зоря –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зоряний</a:t>
            </a:r>
            <a:r>
              <a:rPr 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Іскра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місто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ліс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сонце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красивий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будинок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r>
              <a:rPr lang="uk-UA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	 		</a:t>
            </a:r>
            <a:endParaRPr lang="en-US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77240" y="4082463"/>
            <a:ext cx="110916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Відповідь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іскристий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приміський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лісовий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сонячний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прекрасний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надбудинковий</a:t>
            </a:r>
            <a:endParaRPr lang="en-US" sz="2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6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00224"/>
            <a:ext cx="12252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Завдання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4</a:t>
            </a:r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uk-UA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2400" b="1" dirty="0"/>
              <a:t>Від поданих слів </a:t>
            </a:r>
            <a:r>
              <a:rPr lang="uk-UA" sz="2400" b="1" dirty="0" err="1"/>
              <a:t>утворіть</a:t>
            </a:r>
            <a:r>
              <a:rPr lang="uk-UA" sz="2400" b="1" dirty="0"/>
              <a:t> якісні прикметники з різними смисловими відтінками у значенні, використовуючи суфікси –</a:t>
            </a:r>
            <a:r>
              <a:rPr lang="uk-UA" sz="2400" b="1" dirty="0" err="1"/>
              <a:t>еньк</a:t>
            </a:r>
            <a:r>
              <a:rPr lang="uk-UA" sz="2400" b="1" dirty="0"/>
              <a:t>-, -</a:t>
            </a:r>
            <a:r>
              <a:rPr lang="uk-UA" sz="2400" b="1" dirty="0" err="1"/>
              <a:t>есеньк</a:t>
            </a:r>
            <a:r>
              <a:rPr lang="uk-UA" sz="2400" b="1" dirty="0"/>
              <a:t>-, -</a:t>
            </a:r>
            <a:r>
              <a:rPr lang="uk-UA" sz="2400" b="1" dirty="0" err="1"/>
              <a:t>ісіньк</a:t>
            </a:r>
            <a:r>
              <a:rPr lang="uk-UA" sz="2400" b="1" dirty="0"/>
              <a:t>-, -</a:t>
            </a:r>
            <a:r>
              <a:rPr lang="uk-UA" sz="2400" b="1" dirty="0" err="1"/>
              <a:t>усіньк</a:t>
            </a:r>
            <a:r>
              <a:rPr lang="uk-UA" sz="2400" b="1" dirty="0"/>
              <a:t>- (-</a:t>
            </a:r>
            <a:r>
              <a:rPr lang="uk-UA" sz="2400" b="1" dirty="0" err="1"/>
              <a:t>юсіньк</a:t>
            </a:r>
            <a:r>
              <a:rPr lang="uk-UA" sz="2400" b="1" dirty="0"/>
              <a:t>-), -</a:t>
            </a:r>
            <a:r>
              <a:rPr lang="uk-UA" sz="2400" b="1" dirty="0" err="1"/>
              <a:t>уват</a:t>
            </a:r>
            <a:r>
              <a:rPr lang="uk-UA" sz="2400" b="1" dirty="0"/>
              <a:t>-, -</a:t>
            </a:r>
            <a:r>
              <a:rPr lang="uk-UA" sz="2400" b="1" dirty="0" err="1"/>
              <a:t>ущ</a:t>
            </a:r>
            <a:r>
              <a:rPr lang="uk-UA" sz="2400" b="1" dirty="0"/>
              <a:t>- (-</a:t>
            </a:r>
            <a:r>
              <a:rPr lang="uk-UA" sz="2400" b="1" dirty="0" err="1"/>
              <a:t>ющ</a:t>
            </a:r>
            <a:r>
              <a:rPr lang="uk-UA" sz="2400" b="1" dirty="0"/>
              <a:t>-), -</a:t>
            </a:r>
            <a:r>
              <a:rPr lang="uk-UA" sz="2400" b="1" dirty="0" err="1"/>
              <a:t>енн</a:t>
            </a:r>
            <a:r>
              <a:rPr lang="uk-UA" sz="2400" b="1" dirty="0"/>
              <a:t>-, -</a:t>
            </a:r>
            <a:r>
              <a:rPr lang="uk-UA" sz="2400" b="1" dirty="0" err="1"/>
              <a:t>езн</a:t>
            </a:r>
            <a:r>
              <a:rPr lang="uk-UA" sz="2400" b="1" dirty="0"/>
              <a:t>-, -</a:t>
            </a:r>
            <a:r>
              <a:rPr lang="uk-UA" sz="2400" b="1" dirty="0" err="1"/>
              <a:t>елезн</a:t>
            </a:r>
            <a:r>
              <a:rPr lang="uk-UA" sz="2400" b="1" dirty="0"/>
              <a:t>-. Складіть чотири речення з утвореними прикметниками (на вибір).</a:t>
            </a:r>
            <a:endParaRPr lang="en-US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" y="1896148"/>
            <a:ext cx="12188952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Зразок</a:t>
            </a:r>
            <a:r>
              <a:rPr lang="ru-RU" sz="2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старий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– старенький,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старесенький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старісінький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старуватий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старющий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старезний</a:t>
            </a:r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endParaRPr lang="ru-RU" sz="1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Білий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синій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молодий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круглий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, короткий </a:t>
            </a:r>
            <a:r>
              <a:rPr lang="uk-UA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		</a:t>
            </a:r>
            <a:endParaRPr lang="en-US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0040" y="3465808"/>
            <a:ext cx="110916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Відповідь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uk-UA" sz="2800" b="1" i="1" dirty="0"/>
              <a:t>білий</a:t>
            </a:r>
            <a:r>
              <a:rPr lang="uk-UA" sz="2800" dirty="0"/>
              <a:t> – біл</a:t>
            </a:r>
            <a:r>
              <a:rPr lang="uk-UA" sz="2800" b="1" dirty="0"/>
              <a:t>еньк</a:t>
            </a:r>
            <a:r>
              <a:rPr lang="uk-UA" sz="2800" dirty="0"/>
              <a:t>ий, біл</a:t>
            </a:r>
            <a:r>
              <a:rPr lang="uk-UA" sz="2800" b="1" dirty="0"/>
              <a:t>есеньк</a:t>
            </a:r>
            <a:r>
              <a:rPr lang="uk-UA" sz="2800" dirty="0"/>
              <a:t>ий, </a:t>
            </a:r>
            <a:r>
              <a:rPr lang="uk-UA" sz="2800" dirty="0" smtClean="0"/>
              <a:t>біл</a:t>
            </a:r>
            <a:r>
              <a:rPr lang="uk-UA" sz="2800" b="1" dirty="0" smtClean="0"/>
              <a:t>ісіньк</a:t>
            </a:r>
            <a:r>
              <a:rPr lang="uk-UA" sz="2800" dirty="0" smtClean="0"/>
              <a:t>ий; </a:t>
            </a:r>
          </a:p>
          <a:p>
            <a:pPr>
              <a:spcAft>
                <a:spcPts val="0"/>
              </a:spcAft>
            </a:pPr>
            <a:r>
              <a:rPr lang="uk-UA" sz="2800" dirty="0" smtClean="0"/>
              <a:t>                      </a:t>
            </a:r>
            <a:r>
              <a:rPr lang="uk-UA" sz="2800" b="1" i="1" dirty="0" smtClean="0"/>
              <a:t>синій</a:t>
            </a:r>
            <a:r>
              <a:rPr lang="uk-UA" sz="2800" dirty="0" smtClean="0"/>
              <a:t> </a:t>
            </a:r>
            <a:r>
              <a:rPr lang="uk-UA" sz="2800" dirty="0"/>
              <a:t>– син</a:t>
            </a:r>
            <a:r>
              <a:rPr lang="uk-UA" sz="2800" b="1" dirty="0"/>
              <a:t>еньк</a:t>
            </a:r>
            <a:r>
              <a:rPr lang="uk-UA" sz="2800" dirty="0"/>
              <a:t>ий,  </a:t>
            </a:r>
            <a:r>
              <a:rPr lang="uk-UA" sz="2800" dirty="0" err="1"/>
              <a:t>син</a:t>
            </a:r>
            <a:r>
              <a:rPr lang="uk-UA" sz="2800" b="1" dirty="0" err="1"/>
              <a:t>ющ</a:t>
            </a:r>
            <a:r>
              <a:rPr lang="uk-UA" sz="2800" dirty="0" err="1"/>
              <a:t>ий</a:t>
            </a:r>
            <a:r>
              <a:rPr lang="uk-UA" sz="2800" dirty="0"/>
              <a:t>, син</a:t>
            </a:r>
            <a:r>
              <a:rPr lang="uk-UA" sz="2800" b="1" dirty="0"/>
              <a:t>юват</a:t>
            </a:r>
            <a:r>
              <a:rPr lang="uk-UA" sz="2800" dirty="0"/>
              <a:t>ий; </a:t>
            </a:r>
            <a:endParaRPr lang="uk-UA" sz="2800" dirty="0" smtClean="0"/>
          </a:p>
          <a:p>
            <a:pPr>
              <a:spcAft>
                <a:spcPts val="0"/>
              </a:spcAft>
            </a:pPr>
            <a:r>
              <a:rPr lang="uk-UA" sz="2800" dirty="0" smtClean="0"/>
              <a:t>                      </a:t>
            </a:r>
            <a:r>
              <a:rPr lang="uk-UA" sz="2800" b="1" i="1" dirty="0" smtClean="0"/>
              <a:t>молодий</a:t>
            </a:r>
            <a:r>
              <a:rPr lang="uk-UA" sz="2800" dirty="0" smtClean="0"/>
              <a:t> </a:t>
            </a:r>
            <a:r>
              <a:rPr lang="uk-UA" sz="2800" dirty="0"/>
              <a:t>– молод</a:t>
            </a:r>
            <a:r>
              <a:rPr lang="uk-UA" sz="2800" b="1" dirty="0"/>
              <a:t>еньк</a:t>
            </a:r>
            <a:r>
              <a:rPr lang="uk-UA" sz="2800" dirty="0"/>
              <a:t>ий, молод</a:t>
            </a:r>
            <a:r>
              <a:rPr lang="uk-UA" sz="2800" b="1" dirty="0"/>
              <a:t>есеньк</a:t>
            </a:r>
            <a:r>
              <a:rPr lang="uk-UA" sz="2800" dirty="0"/>
              <a:t>ий, </a:t>
            </a:r>
            <a:r>
              <a:rPr lang="uk-UA" sz="2800" dirty="0" err="1"/>
              <a:t>молод</a:t>
            </a:r>
            <a:r>
              <a:rPr lang="uk-UA" sz="2800" b="1" dirty="0" err="1"/>
              <a:t>ющ</a:t>
            </a:r>
            <a:r>
              <a:rPr lang="uk-UA" sz="2800" dirty="0" err="1"/>
              <a:t>ий</a:t>
            </a:r>
            <a:r>
              <a:rPr lang="uk-UA" sz="2800" dirty="0"/>
              <a:t>; </a:t>
            </a:r>
            <a:r>
              <a:rPr lang="uk-UA" sz="2800" dirty="0" smtClean="0"/>
              <a:t> </a:t>
            </a:r>
            <a:r>
              <a:rPr lang="uk-UA" sz="2800" b="1" i="1" dirty="0" smtClean="0"/>
              <a:t>круглий</a:t>
            </a:r>
            <a:r>
              <a:rPr lang="uk-UA" sz="2800" dirty="0" smtClean="0"/>
              <a:t> </a:t>
            </a:r>
            <a:r>
              <a:rPr lang="uk-UA" sz="2800" dirty="0"/>
              <a:t>– кругл</a:t>
            </a:r>
            <a:r>
              <a:rPr lang="uk-UA" sz="2800" b="1" dirty="0"/>
              <a:t>еньк</a:t>
            </a:r>
            <a:r>
              <a:rPr lang="uk-UA" sz="2800" dirty="0"/>
              <a:t>ий, кругл</a:t>
            </a:r>
            <a:r>
              <a:rPr lang="uk-UA" sz="2800" b="1" dirty="0"/>
              <a:t>есеньк</a:t>
            </a:r>
            <a:r>
              <a:rPr lang="uk-UA" sz="2800" dirty="0"/>
              <a:t>ий, кругл</a:t>
            </a:r>
            <a:r>
              <a:rPr lang="uk-UA" sz="2800" b="1" dirty="0"/>
              <a:t>уват</a:t>
            </a:r>
            <a:r>
              <a:rPr lang="uk-UA" sz="2800" dirty="0"/>
              <a:t>ий, </a:t>
            </a:r>
            <a:r>
              <a:rPr lang="uk-UA" sz="2800" dirty="0" err="1"/>
              <a:t>кругл</a:t>
            </a:r>
            <a:r>
              <a:rPr lang="uk-UA" sz="2800" b="1" dirty="0" err="1"/>
              <a:t>езн</a:t>
            </a:r>
            <a:r>
              <a:rPr lang="uk-UA" sz="2800" dirty="0" err="1"/>
              <a:t>ий</a:t>
            </a:r>
            <a:r>
              <a:rPr lang="uk-UA" sz="2800" dirty="0"/>
              <a:t>; </a:t>
            </a:r>
            <a:endParaRPr lang="uk-UA" sz="2800" dirty="0" smtClean="0"/>
          </a:p>
          <a:p>
            <a:pPr>
              <a:spcAft>
                <a:spcPts val="0"/>
              </a:spcAft>
            </a:pPr>
            <a:r>
              <a:rPr lang="uk-UA" sz="2800" b="1" i="1" dirty="0" smtClean="0"/>
              <a:t>короткий</a:t>
            </a:r>
            <a:r>
              <a:rPr lang="uk-UA" sz="2800" dirty="0" smtClean="0"/>
              <a:t> </a:t>
            </a:r>
            <a:r>
              <a:rPr lang="uk-UA" sz="2800" dirty="0"/>
              <a:t>– корот</a:t>
            </a:r>
            <a:r>
              <a:rPr lang="uk-UA" sz="2800" b="1" dirty="0"/>
              <a:t>еньк</a:t>
            </a:r>
            <a:r>
              <a:rPr lang="uk-UA" sz="2800" dirty="0"/>
              <a:t>ий, корот</a:t>
            </a:r>
            <a:r>
              <a:rPr lang="uk-UA" sz="2800" b="1" dirty="0"/>
              <a:t>есеньк</a:t>
            </a:r>
            <a:r>
              <a:rPr lang="uk-UA" sz="2800" dirty="0"/>
              <a:t>ий, </a:t>
            </a:r>
            <a:r>
              <a:rPr lang="uk-UA" sz="2800" dirty="0" err="1"/>
              <a:t>корот</a:t>
            </a:r>
            <a:r>
              <a:rPr lang="uk-UA" sz="2800" b="1" dirty="0" err="1"/>
              <a:t>юсіньк</a:t>
            </a:r>
            <a:r>
              <a:rPr lang="uk-UA" sz="2800" dirty="0" err="1"/>
              <a:t>ий</a:t>
            </a:r>
            <a:r>
              <a:rPr lang="uk-UA" sz="2800" dirty="0"/>
              <a:t>, коротк</a:t>
            </a:r>
            <a:r>
              <a:rPr lang="uk-UA" sz="2800" b="1" dirty="0"/>
              <a:t>уват</a:t>
            </a:r>
            <a:r>
              <a:rPr lang="uk-UA" sz="2800" dirty="0"/>
              <a:t>ий. </a:t>
            </a:r>
            <a:endParaRPr lang="en-US" sz="2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458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1248" y="1054784"/>
            <a:ext cx="1087221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Вправа:</a:t>
            </a:r>
            <a:r>
              <a:rPr lang="uk-UA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батьків телефон, Франкові твори, Шевченкова хата, Андрієва сестра, лікарів халат, доччин зошит, Маріїна адреса, братові ролики, орлиний </a:t>
            </a:r>
            <a:r>
              <a:rPr lang="uk-UA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клюв</a:t>
            </a:r>
            <a:r>
              <a:rPr lang="uk-U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солов’їний голос, кролячі вуха, гусяча голова, мишачий хвіст</a:t>
            </a:r>
            <a:r>
              <a:rPr lang="uk-UA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58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971800" y="1421441"/>
            <a:ext cx="5333308" cy="3913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Минус 2"/>
          <p:cNvSpPr/>
          <p:nvPr/>
        </p:nvSpPr>
        <p:spPr>
          <a:xfrm>
            <a:off x="5103504" y="985616"/>
            <a:ext cx="2932294" cy="622608"/>
          </a:xfrm>
          <a:prstGeom prst="mathMinus">
            <a:avLst/>
          </a:prstGeom>
          <a:solidFill>
            <a:schemeClr val="tx1"/>
          </a:solidFill>
          <a:ln w="127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Минус 3"/>
          <p:cNvSpPr/>
          <p:nvPr/>
        </p:nvSpPr>
        <p:spPr>
          <a:xfrm>
            <a:off x="5103504" y="697584"/>
            <a:ext cx="2932294" cy="622608"/>
          </a:xfrm>
          <a:prstGeom prst="mathMinus">
            <a:avLst/>
          </a:prstGeom>
          <a:solidFill>
            <a:schemeClr val="tx1"/>
          </a:solidFill>
          <a:ln w="127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Минус 4"/>
          <p:cNvSpPr/>
          <p:nvPr/>
        </p:nvSpPr>
        <p:spPr>
          <a:xfrm>
            <a:off x="2727240" y="740350"/>
            <a:ext cx="2504668" cy="435825"/>
          </a:xfrm>
          <a:prstGeom prst="mathMinus">
            <a:avLst/>
          </a:prstGeom>
          <a:solidFill>
            <a:schemeClr val="tx1"/>
          </a:solidFill>
          <a:ln w="127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488352" y="5308916"/>
            <a:ext cx="657335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Черговий </a:t>
            </a:r>
            <a:r>
              <a:rPr lang="uk-UA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-іменник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971800" y="322135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4800" smtClean="0"/>
              <a:t>Чергові  </a:t>
            </a:r>
            <a:r>
              <a:rPr lang="uk-UA" smtClean="0"/>
              <a:t> працюють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6099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156271" y="630972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Чергові(які?)   учні    посміхаються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Рукописный ввод 3"/>
              <p14:cNvContentPartPr/>
              <p14:nvPr/>
            </p14:nvContentPartPr>
            <p14:xfrm>
              <a:off x="5230296" y="1243512"/>
              <a:ext cx="1006200" cy="9720"/>
            </p14:xfrm>
          </p:contentPart>
        </mc:Choice>
        <mc:Fallback xmlns="">
          <p:pic>
            <p:nvPicPr>
              <p:cNvPr id="4" name="Рукописный ввод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201856" y="1215072"/>
                <a:ext cx="1063080" cy="6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Рукописный ввод 5"/>
              <p14:cNvContentPartPr/>
              <p14:nvPr/>
            </p14:nvContentPartPr>
            <p14:xfrm>
              <a:off x="6748416" y="1202472"/>
              <a:ext cx="2972160" cy="50760"/>
            </p14:xfrm>
          </p:contentPart>
        </mc:Choice>
        <mc:Fallback xmlns="">
          <p:pic>
            <p:nvPicPr>
              <p:cNvPr id="6" name="Рукописный ввод 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719976" y="1174032"/>
                <a:ext cx="3029040" cy="10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Рукописный ввод 7"/>
              <p14:cNvContentPartPr/>
              <p14:nvPr/>
            </p14:nvContentPartPr>
            <p14:xfrm>
              <a:off x="6848856" y="1435392"/>
              <a:ext cx="2899080" cy="21600"/>
            </p14:xfrm>
          </p:contentPart>
        </mc:Choice>
        <mc:Fallback xmlns="">
          <p:pic>
            <p:nvPicPr>
              <p:cNvPr id="8" name="Рукописный ввод 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820416" y="1406952"/>
                <a:ext cx="2955960" cy="7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Рукописный ввод 9"/>
              <p14:cNvContentPartPr/>
              <p14:nvPr/>
            </p14:nvContentPartPr>
            <p14:xfrm>
              <a:off x="2130696" y="1222992"/>
              <a:ext cx="1755720" cy="150480"/>
            </p14:xfrm>
          </p:contentPart>
        </mc:Choice>
        <mc:Fallback xmlns="">
          <p:pic>
            <p:nvPicPr>
              <p:cNvPr id="10" name="Рукописный ввод 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102256" y="1194552"/>
                <a:ext cx="1812600" cy="207360"/>
              </a:xfrm>
              <a:prstGeom prst="rect">
                <a:avLst/>
              </a:prstGeom>
            </p:spPr>
          </p:pic>
        </mc:Fallback>
      </mc:AlternateContent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0"/>
          <a:srcRect l="3905" t="5009" r="3319" b="3661"/>
          <a:stretch/>
        </p:blipFill>
        <p:spPr>
          <a:xfrm rot="479172">
            <a:off x="5325437" y="1825091"/>
            <a:ext cx="6300216" cy="433425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11"/>
          <a:srcRect l="-259" t="37941" r="259" b="-871"/>
          <a:stretch/>
        </p:blipFill>
        <p:spPr>
          <a:xfrm rot="20878250">
            <a:off x="430118" y="1945246"/>
            <a:ext cx="4932058" cy="364564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flipH="1">
            <a:off x="10026323" y="436830"/>
            <a:ext cx="2153505" cy="1722804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414790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88464" y="401436"/>
            <a:ext cx="847344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800" dirty="0"/>
              <a:t>Настав </a:t>
            </a:r>
            <a:r>
              <a:rPr lang="uk-UA" sz="4800" dirty="0">
                <a:solidFill>
                  <a:srgbClr val="FF0000"/>
                </a:solidFill>
              </a:rPr>
              <a:t>лютий</a:t>
            </a:r>
            <a:r>
              <a:rPr lang="uk-UA" sz="4800" dirty="0"/>
              <a:t> (місяць) - іменник</a:t>
            </a:r>
          </a:p>
          <a:p>
            <a:r>
              <a:rPr lang="uk-UA" sz="4800" dirty="0"/>
              <a:t>Вовк був </a:t>
            </a:r>
            <a:r>
              <a:rPr lang="uk-UA" sz="4800" dirty="0">
                <a:solidFill>
                  <a:srgbClr val="FF0000"/>
                </a:solidFill>
              </a:rPr>
              <a:t>лютий</a:t>
            </a:r>
            <a:r>
              <a:rPr lang="uk-UA" sz="4800" dirty="0"/>
              <a:t> (злий) – прикметник</a:t>
            </a:r>
          </a:p>
          <a:p>
            <a:endParaRPr lang="uk-UA" sz="4800" dirty="0"/>
          </a:p>
          <a:p>
            <a:r>
              <a:rPr lang="uk-UA" sz="4800" dirty="0"/>
              <a:t>Ішов </a:t>
            </a:r>
            <a:r>
              <a:rPr lang="uk-UA" sz="4800" dirty="0">
                <a:solidFill>
                  <a:srgbClr val="002060"/>
                </a:solidFill>
              </a:rPr>
              <a:t>військовий</a:t>
            </a:r>
            <a:r>
              <a:rPr lang="uk-UA" sz="4800" dirty="0"/>
              <a:t> парад (……?) -</a:t>
            </a:r>
          </a:p>
          <a:p>
            <a:r>
              <a:rPr lang="uk-UA" sz="4800" dirty="0">
                <a:solidFill>
                  <a:srgbClr val="002060"/>
                </a:solidFill>
              </a:rPr>
              <a:t>Військовий</a:t>
            </a:r>
            <a:r>
              <a:rPr lang="uk-UA" sz="4800" dirty="0"/>
              <a:t> усміхнувся(……?) –</a:t>
            </a:r>
          </a:p>
        </p:txBody>
      </p:sp>
    </p:spTree>
    <p:extLst>
      <p:ext uri="{BB962C8B-B14F-4D97-AF65-F5344CB8AC3E}">
        <p14:creationId xmlns:p14="http://schemas.microsoft.com/office/powerpoint/2010/main" val="3455545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819656" y="68611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5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Порівняйте:</a:t>
            </a:r>
            <a:endParaRPr lang="ru-RU" sz="5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0" y="1472184"/>
            <a:ext cx="1214323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uk-UA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Чергова</a:t>
            </a:r>
            <a:r>
              <a:rPr kumimoji="0" lang="uk-UA" sz="5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частина – старанний </a:t>
            </a:r>
            <a:r>
              <a:rPr kumimoji="0" lang="uk-UA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черговий</a:t>
            </a:r>
            <a:r>
              <a:rPr kumimoji="0" lang="uk-UA" sz="5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uk-UA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Хворий</a:t>
            </a:r>
            <a:r>
              <a:rPr kumimoji="0" lang="uk-UA" sz="5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юнак – слухняний </a:t>
            </a:r>
            <a:r>
              <a:rPr kumimoji="0" lang="uk-UA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хворий</a:t>
            </a:r>
            <a:r>
              <a:rPr kumimoji="0" lang="uk-UA" sz="5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uk-UA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Вихідний</a:t>
            </a:r>
            <a:r>
              <a:rPr kumimoji="0" lang="uk-UA" sz="5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день – очікуваний </a:t>
            </a:r>
            <a:r>
              <a:rPr kumimoji="0" lang="uk-UA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вихідний</a:t>
            </a:r>
            <a:r>
              <a:rPr kumimoji="0" lang="uk-UA" sz="5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4763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746504" y="475806"/>
            <a:ext cx="8229600" cy="1143000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Знайти прикметники, які перейшли в іменники, поставити питання</a:t>
            </a:r>
            <a:endParaRPr lang="ru-RU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457200" y="1600200"/>
            <a:ext cx="11494008" cy="492514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5400" dirty="0" smtClean="0"/>
              <a:t>Не буде більше бідних і багатих</a:t>
            </a:r>
          </a:p>
          <a:p>
            <a:r>
              <a:rPr lang="uk-UA" sz="5400" dirty="0" smtClean="0"/>
              <a:t>Хто вміє берегти минуле?</a:t>
            </a:r>
          </a:p>
          <a:p>
            <a:r>
              <a:rPr lang="uk-UA" sz="5400" dirty="0" smtClean="0"/>
              <a:t>Я вірю в майбутнє!</a:t>
            </a:r>
          </a:p>
          <a:p>
            <a:r>
              <a:rPr lang="uk-UA" sz="5400" dirty="0" smtClean="0"/>
              <a:t>Місяць, ніби вартовий, дивився на паркан</a:t>
            </a:r>
          </a:p>
          <a:p>
            <a:endParaRPr lang="uk-UA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1530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9344" y="3144203"/>
            <a:ext cx="8851392" cy="839915"/>
          </a:xfrm>
        </p:spPr>
        <p:txBody>
          <a:bodyPr>
            <a:normAutofit fontScale="90000"/>
          </a:bodyPr>
          <a:lstStyle/>
          <a:p>
            <a:r>
              <a:rPr lang="ru-RU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Домашнє</a:t>
            </a: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завдання</a:t>
            </a:r>
            <a:r>
              <a:rPr lang="ru-RU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4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Скласти 2 речення зі словами, щоб в 1 воно виступало </a:t>
            </a:r>
            <a:r>
              <a:rPr lang="uk-UA" sz="44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іменником, </a:t>
            </a:r>
            <a:r>
              <a:rPr lang="uk-UA" sz="4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в 2 – </a:t>
            </a:r>
            <a:r>
              <a:rPr lang="uk-UA" sz="44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прикметником</a:t>
            </a:r>
            <a:endParaRPr lang="en-US" sz="4400" b="1" i="1" dirty="0">
              <a:ln w="12700">
                <a:solidFill>
                  <a:schemeClr val="accent5"/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-172430" y="5658030"/>
            <a:ext cx="12104043" cy="17504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5400" dirty="0" smtClean="0">
                <a:solidFill>
                  <a:srgbClr val="002060"/>
                </a:solidFill>
              </a:rPr>
              <a:t>-Військовий  -Набережна  -Мила  -Піший</a:t>
            </a:r>
            <a:endParaRPr lang="ru-RU" sz="5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3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875E-6 4.07407E-6 L -1.875E-6 -0.07223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481</Words>
  <Application>Microsoft Office PowerPoint</Application>
  <PresentationFormat>Широкоэкранный</PresentationFormat>
  <Paragraphs>43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Office Theme</vt:lpstr>
      <vt:lpstr>Творення прикметників.  Перехід прикметників в іменники</vt:lpstr>
      <vt:lpstr>Презентация PowerPoint</vt:lpstr>
      <vt:lpstr>Прикметники можуть переходити в іменники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Домашнє завдання Скласти 2 речення зі словами, щоб в 1 воно виступало іменником, в 2 – прикметником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User</dc:creator>
  <cp:lastModifiedBy>Пользователь Windows</cp:lastModifiedBy>
  <cp:revision>5</cp:revision>
  <dcterms:created xsi:type="dcterms:W3CDTF">2020-05-18T13:21:39Z</dcterms:created>
  <dcterms:modified xsi:type="dcterms:W3CDTF">2022-03-28T15:12:03Z</dcterms:modified>
</cp:coreProperties>
</file>