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6" r:id="rId4"/>
    <p:sldId id="263" r:id="rId5"/>
    <p:sldId id="264" r:id="rId6"/>
    <p:sldId id="268" r:id="rId7"/>
    <p:sldId id="271" r:id="rId8"/>
    <p:sldId id="272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854" autoAdjust="0"/>
  </p:normalViewPr>
  <p:slideViewPr>
    <p:cSldViewPr>
      <p:cViewPr varScale="1">
        <p:scale>
          <a:sx n="67" d="100"/>
          <a:sy n="67" d="100"/>
        </p:scale>
        <p:origin x="1254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ProPowerPoint\Шаблоны\ОБРАЗОВАНИЕ\Школьная доска\ShkolDosk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672" y="1844824"/>
            <a:ext cx="6048672" cy="1470025"/>
          </a:xfrm>
        </p:spPr>
        <p:txBody>
          <a:bodyPr/>
          <a:lstStyle>
            <a:lvl1pPr>
              <a:defRPr sz="6600">
                <a:solidFill>
                  <a:schemeClr val="bg1"/>
                </a:solidFill>
                <a:latin typeface="English157C " pitchFamily="2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672" y="3886200"/>
            <a:ext cx="6048672" cy="910952"/>
          </a:xfrm>
        </p:spPr>
        <p:txBody>
          <a:bodyPr>
            <a:noAutofit/>
          </a:bodyPr>
          <a:lstStyle>
            <a:lvl1pPr marL="0" indent="0" algn="ctr">
              <a:buNone/>
              <a:defRPr sz="5400">
                <a:solidFill>
                  <a:schemeClr val="bg1">
                    <a:lumMod val="85000"/>
                  </a:schemeClr>
                </a:solidFill>
                <a:latin typeface="English157C 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8582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369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" descr="K:\ProPowerPoint\Шаблоны\ОБРАЗОВАНИЕ\Школьная доска\ShkolDoskaSlid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8" y="0"/>
            <a:ext cx="91519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6375" y="115888"/>
            <a:ext cx="7354888" cy="649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1476375" y="908050"/>
            <a:ext cx="7210425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9" name="TextBox 7"/>
          <p:cNvSpPr txBox="1">
            <a:spLocks noChangeArrowheads="1"/>
          </p:cNvSpPr>
          <p:nvPr/>
        </p:nvSpPr>
        <p:spPr bwMode="auto">
          <a:xfrm>
            <a:off x="-31750" y="6562725"/>
            <a:ext cx="1687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sz="1400" smtClean="0">
                <a:solidFill>
                  <a:schemeClr val="bg1"/>
                </a:solidFill>
                <a:latin typeface="Ariston" pitchFamily="66" charset="0"/>
              </a:rPr>
              <a:t>ProPowerPoint.Ru</a:t>
            </a:r>
            <a:endParaRPr lang="ru-RU" sz="1400" smtClean="0">
              <a:solidFill>
                <a:schemeClr val="bg1"/>
              </a:solidFill>
              <a:latin typeface="Ariston" pitchFamily="6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63688" y="2204864"/>
            <a:ext cx="59046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uk-UA" sz="3200" b="1" dirty="0" smtClean="0">
              <a:solidFill>
                <a:schemeClr val="bg1"/>
              </a:solidFill>
              <a:latin typeface="Cambria Math" pitchFamily="18" charset="0"/>
              <a:ea typeface="Cambria Math" pitchFamily="18" charset="0"/>
            </a:endParaRPr>
          </a:p>
          <a:p>
            <a:pPr algn="ctr"/>
            <a:r>
              <a:rPr lang="uk-UA" sz="3200" b="1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СТУПЕНІ  ПОРІВНЯННЯ  ПРИСЛІВНИКІВ</a:t>
            </a:r>
            <a:endParaRPr lang="ru-RU" sz="3200" b="1" dirty="0" smtClean="0">
              <a:solidFill>
                <a:schemeClr val="bg1"/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K:\ProPowerPoint\Шаблоны\ОБРАЗОВАНИЕ\Школьная доска\ShkolDoskaPr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35160"/>
            <a:ext cx="9279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9527" y="4869160"/>
            <a:ext cx="862270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err="1" smtClean="0">
                <a:solidFill>
                  <a:schemeClr val="bg1"/>
                </a:solidFill>
              </a:rPr>
              <a:t>Прислівники</a:t>
            </a:r>
            <a:r>
              <a:rPr lang="ru-RU" sz="2600" dirty="0" smtClean="0">
                <a:solidFill>
                  <a:schemeClr val="bg1"/>
                </a:solidFill>
              </a:rPr>
              <a:t> </a:t>
            </a:r>
            <a:r>
              <a:rPr lang="ru-RU" sz="2600" dirty="0" err="1" smtClean="0">
                <a:solidFill>
                  <a:schemeClr val="bg1"/>
                </a:solidFill>
              </a:rPr>
              <a:t>мають</a:t>
            </a:r>
            <a:r>
              <a:rPr lang="ru-RU" sz="2600" dirty="0" smtClean="0">
                <a:solidFill>
                  <a:schemeClr val="bg1"/>
                </a:solidFill>
              </a:rPr>
              <a:t> </a:t>
            </a:r>
            <a:r>
              <a:rPr lang="ru-RU" sz="2600" dirty="0" err="1" smtClean="0">
                <a:solidFill>
                  <a:schemeClr val="bg1"/>
                </a:solidFill>
              </a:rPr>
              <a:t>властиві</a:t>
            </a:r>
            <a:r>
              <a:rPr lang="ru-RU" sz="2600" dirty="0" smtClean="0">
                <a:solidFill>
                  <a:schemeClr val="bg1"/>
                </a:solidFill>
              </a:rPr>
              <a:t> </a:t>
            </a:r>
            <a:r>
              <a:rPr lang="ru-RU" sz="2600" dirty="0" err="1" smtClean="0">
                <a:solidFill>
                  <a:schemeClr val="bg1"/>
                </a:solidFill>
              </a:rPr>
              <a:t>тільки</a:t>
            </a:r>
            <a:r>
              <a:rPr lang="ru-RU" sz="2600" dirty="0" smtClean="0">
                <a:solidFill>
                  <a:schemeClr val="bg1"/>
                </a:solidFill>
              </a:rPr>
              <a:t> </a:t>
            </a:r>
            <a:r>
              <a:rPr lang="ru-RU" sz="2600" dirty="0" err="1" smtClean="0">
                <a:solidFill>
                  <a:schemeClr val="bg1"/>
                </a:solidFill>
              </a:rPr>
              <a:t>їм</a:t>
            </a:r>
            <a:r>
              <a:rPr lang="ru-RU" sz="2600" dirty="0" smtClean="0">
                <a:solidFill>
                  <a:schemeClr val="bg1"/>
                </a:solidFill>
              </a:rPr>
              <a:t> </a:t>
            </a:r>
            <a:r>
              <a:rPr lang="ru-RU" sz="2600" dirty="0" err="1" smtClean="0">
                <a:solidFill>
                  <a:schemeClr val="bg1"/>
                </a:solidFill>
              </a:rPr>
              <a:t>словотоворчі</a:t>
            </a:r>
            <a:r>
              <a:rPr lang="ru-RU" sz="2600" dirty="0" smtClean="0">
                <a:solidFill>
                  <a:schemeClr val="bg1"/>
                </a:solidFill>
              </a:rPr>
              <a:t> </a:t>
            </a:r>
            <a:r>
              <a:rPr lang="ru-RU" sz="2600" dirty="0" err="1" smtClean="0">
                <a:solidFill>
                  <a:schemeClr val="bg1"/>
                </a:solidFill>
              </a:rPr>
              <a:t>суфікси</a:t>
            </a:r>
            <a:r>
              <a:rPr lang="ru-RU" sz="2600" dirty="0" smtClean="0">
                <a:solidFill>
                  <a:schemeClr val="bg1"/>
                </a:solidFill>
              </a:rPr>
              <a:t> -о, -е (тепло, добре, </a:t>
            </a:r>
            <a:r>
              <a:rPr lang="ru-RU" sz="2600" dirty="0" err="1" smtClean="0">
                <a:solidFill>
                  <a:schemeClr val="bg1"/>
                </a:solidFill>
              </a:rPr>
              <a:t>важче</a:t>
            </a:r>
            <a:r>
              <a:rPr lang="ru-RU" sz="2600" dirty="0" smtClean="0">
                <a:solidFill>
                  <a:schemeClr val="bg1"/>
                </a:solidFill>
              </a:rPr>
              <a:t>), -и, -ому, -</a:t>
            </a:r>
            <a:r>
              <a:rPr lang="ru-RU" sz="2600" dirty="0" err="1" smtClean="0">
                <a:solidFill>
                  <a:schemeClr val="bg1"/>
                </a:solidFill>
              </a:rPr>
              <a:t>єму</a:t>
            </a:r>
            <a:r>
              <a:rPr lang="ru-RU" sz="2600" dirty="0" smtClean="0">
                <a:solidFill>
                  <a:schemeClr val="bg1"/>
                </a:solidFill>
              </a:rPr>
              <a:t> (</a:t>
            </a:r>
            <a:r>
              <a:rPr lang="ru-RU" sz="2600" dirty="0" err="1" smtClean="0">
                <a:solidFill>
                  <a:schemeClr val="bg1"/>
                </a:solidFill>
              </a:rPr>
              <a:t>по-братськи</a:t>
            </a:r>
            <a:r>
              <a:rPr lang="ru-RU" sz="2600" dirty="0" smtClean="0">
                <a:solidFill>
                  <a:schemeClr val="bg1"/>
                </a:solidFill>
              </a:rPr>
              <a:t>, </a:t>
            </a:r>
            <a:r>
              <a:rPr lang="ru-RU" sz="2600" dirty="0" err="1" smtClean="0">
                <a:solidFill>
                  <a:schemeClr val="bg1"/>
                </a:solidFill>
              </a:rPr>
              <a:t>по-моєму</a:t>
            </a:r>
            <a:r>
              <a:rPr lang="ru-RU" sz="2600" dirty="0" smtClean="0">
                <a:solidFill>
                  <a:schemeClr val="bg1"/>
                </a:solidFill>
              </a:rPr>
              <a:t>).</a:t>
            </a:r>
            <a:endParaRPr lang="ru-RU" sz="26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0534" y="692695"/>
            <a:ext cx="84969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chemeClr val="bg1"/>
                </a:solidFill>
              </a:rPr>
              <a:t>На </a:t>
            </a:r>
            <a:r>
              <a:rPr lang="ru-RU" sz="2800" dirty="0" err="1" smtClean="0">
                <a:solidFill>
                  <a:schemeClr val="bg1"/>
                </a:solidFill>
              </a:rPr>
              <a:t>відміну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від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інших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самостійних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частин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мови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прислівник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</a:rPr>
              <a:t>не </a:t>
            </a:r>
            <a:r>
              <a:rPr lang="ru-RU" sz="2800" b="1" dirty="0" err="1" smtClean="0">
                <a:solidFill>
                  <a:srgbClr val="C00000"/>
                </a:solidFill>
              </a:rPr>
              <a:t>змінюється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ані</a:t>
            </a:r>
            <a:r>
              <a:rPr lang="ru-RU" sz="2800" dirty="0" smtClean="0">
                <a:solidFill>
                  <a:schemeClr val="bg1"/>
                </a:solidFill>
              </a:rPr>
              <a:t> за числами, </a:t>
            </a:r>
            <a:r>
              <a:rPr lang="ru-RU" sz="2800" dirty="0" err="1" smtClean="0">
                <a:solidFill>
                  <a:schemeClr val="bg1"/>
                </a:solidFill>
              </a:rPr>
              <a:t>ані</a:t>
            </a:r>
            <a:r>
              <a:rPr lang="ru-RU" sz="2800" dirty="0" smtClean="0">
                <a:solidFill>
                  <a:schemeClr val="bg1"/>
                </a:solidFill>
              </a:rPr>
              <a:t> за </a:t>
            </a:r>
            <a:r>
              <a:rPr lang="ru-RU" sz="2800" dirty="0" err="1" smtClean="0">
                <a:solidFill>
                  <a:schemeClr val="bg1"/>
                </a:solidFill>
              </a:rPr>
              <a:t>відмінками</a:t>
            </a:r>
            <a:r>
              <a:rPr lang="ru-RU" sz="2800" dirty="0" smtClean="0">
                <a:solidFill>
                  <a:schemeClr val="bg1"/>
                </a:solidFill>
              </a:rPr>
              <a:t>, не </a:t>
            </a:r>
            <a:r>
              <a:rPr lang="ru-RU" sz="2800" dirty="0" err="1" smtClean="0">
                <a:solidFill>
                  <a:schemeClr val="bg1"/>
                </a:solidFill>
              </a:rPr>
              <a:t>має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він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також</a:t>
            </a:r>
            <a:r>
              <a:rPr lang="ru-RU" sz="2800" dirty="0" smtClean="0">
                <a:solidFill>
                  <a:schemeClr val="bg1"/>
                </a:solidFill>
              </a:rPr>
              <a:t> і </a:t>
            </a:r>
            <a:r>
              <a:rPr lang="ru-RU" sz="2800" dirty="0" err="1" smtClean="0">
                <a:solidFill>
                  <a:schemeClr val="bg1"/>
                </a:solidFill>
              </a:rPr>
              <a:t>ознак</a:t>
            </a:r>
            <a:r>
              <a:rPr lang="ru-RU" sz="2800" dirty="0" smtClean="0">
                <a:solidFill>
                  <a:schemeClr val="bg1"/>
                </a:solidFill>
              </a:rPr>
              <a:t> роду.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81565" y="2492896"/>
            <a:ext cx="869932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b="1" dirty="0" err="1" smtClean="0">
                <a:solidFill>
                  <a:schemeClr val="bg1"/>
                </a:solidFill>
              </a:rPr>
              <a:t>Прислівник</a:t>
            </a:r>
            <a:r>
              <a:rPr lang="ru-RU" sz="2600" b="1" dirty="0" smtClean="0">
                <a:solidFill>
                  <a:schemeClr val="bg1"/>
                </a:solidFill>
              </a:rPr>
              <a:t> </a:t>
            </a:r>
            <a:r>
              <a:rPr lang="ru-RU" sz="2600" dirty="0" smtClean="0">
                <a:solidFill>
                  <a:schemeClr val="bg1"/>
                </a:solidFill>
              </a:rPr>
              <a:t>не </a:t>
            </a:r>
            <a:r>
              <a:rPr lang="ru-RU" sz="2600" dirty="0" err="1" smtClean="0">
                <a:solidFill>
                  <a:schemeClr val="bg1"/>
                </a:solidFill>
              </a:rPr>
              <a:t>має</a:t>
            </a:r>
            <a:r>
              <a:rPr lang="ru-RU" sz="2600" dirty="0" smtClean="0">
                <a:solidFill>
                  <a:schemeClr val="bg1"/>
                </a:solidFill>
              </a:rPr>
              <a:t> </a:t>
            </a:r>
            <a:r>
              <a:rPr lang="ru-RU" sz="2600" dirty="0" err="1" smtClean="0">
                <a:solidFill>
                  <a:schemeClr val="bg1"/>
                </a:solidFill>
              </a:rPr>
              <a:t>свого</a:t>
            </a:r>
            <a:r>
              <a:rPr lang="ru-RU" sz="2600" dirty="0" smtClean="0">
                <a:solidFill>
                  <a:schemeClr val="bg1"/>
                </a:solidFill>
              </a:rPr>
              <a:t>, </a:t>
            </a:r>
            <a:r>
              <a:rPr lang="ru-RU" sz="2600" dirty="0" err="1" smtClean="0">
                <a:solidFill>
                  <a:schemeClr val="bg1"/>
                </a:solidFill>
              </a:rPr>
              <a:t>властивого</a:t>
            </a:r>
            <a:r>
              <a:rPr lang="ru-RU" sz="2600" dirty="0" smtClean="0">
                <a:solidFill>
                  <a:schemeClr val="bg1"/>
                </a:solidFill>
              </a:rPr>
              <a:t> </a:t>
            </a:r>
            <a:r>
              <a:rPr lang="ru-RU" sz="2600" dirty="0" err="1" smtClean="0">
                <a:solidFill>
                  <a:schemeClr val="bg1"/>
                </a:solidFill>
              </a:rPr>
              <a:t>тільки</a:t>
            </a:r>
            <a:r>
              <a:rPr lang="ru-RU" sz="2600" dirty="0" smtClean="0">
                <a:solidFill>
                  <a:schemeClr val="bg1"/>
                </a:solidFill>
              </a:rPr>
              <a:t> </a:t>
            </a:r>
            <a:r>
              <a:rPr lang="ru-RU" sz="2600" dirty="0" err="1" smtClean="0">
                <a:solidFill>
                  <a:schemeClr val="bg1"/>
                </a:solidFill>
              </a:rPr>
              <a:t>йому</a:t>
            </a:r>
            <a:r>
              <a:rPr lang="ru-RU" sz="2600" dirty="0" smtClean="0">
                <a:solidFill>
                  <a:schemeClr val="bg1"/>
                </a:solidFill>
              </a:rPr>
              <a:t> </a:t>
            </a:r>
            <a:r>
              <a:rPr lang="ru-RU" sz="2600" dirty="0" err="1" smtClean="0">
                <a:solidFill>
                  <a:schemeClr val="bg1"/>
                </a:solidFill>
              </a:rPr>
              <a:t>лексичного</a:t>
            </a:r>
            <a:r>
              <a:rPr lang="ru-RU" sz="2600" dirty="0" smtClean="0">
                <a:solidFill>
                  <a:schemeClr val="bg1"/>
                </a:solidFill>
              </a:rPr>
              <a:t> </a:t>
            </a:r>
            <a:r>
              <a:rPr lang="ru-RU" sz="2600" dirty="0" err="1" smtClean="0">
                <a:solidFill>
                  <a:schemeClr val="bg1"/>
                </a:solidFill>
              </a:rPr>
              <a:t>значення</a:t>
            </a:r>
            <a:r>
              <a:rPr lang="ru-RU" sz="2600" dirty="0" smtClean="0">
                <a:solidFill>
                  <a:schemeClr val="bg1"/>
                </a:solidFill>
              </a:rPr>
              <a:t>. </a:t>
            </a:r>
            <a:r>
              <a:rPr lang="ru-RU" sz="2600" dirty="0" err="1" smtClean="0">
                <a:solidFill>
                  <a:schemeClr val="bg1"/>
                </a:solidFill>
              </a:rPr>
              <a:t>Воно</a:t>
            </a:r>
            <a:r>
              <a:rPr lang="ru-RU" sz="2600" dirty="0" smtClean="0">
                <a:solidFill>
                  <a:schemeClr val="bg1"/>
                </a:solidFill>
              </a:rPr>
              <a:t> </a:t>
            </a:r>
            <a:r>
              <a:rPr lang="ru-RU" sz="2600" dirty="0" err="1" smtClean="0">
                <a:solidFill>
                  <a:schemeClr val="bg1"/>
                </a:solidFill>
              </a:rPr>
              <a:t>зумовлене</a:t>
            </a:r>
            <a:r>
              <a:rPr lang="ru-RU" sz="2600" dirty="0" smtClean="0">
                <a:solidFill>
                  <a:schemeClr val="bg1"/>
                </a:solidFill>
              </a:rPr>
              <a:t> </a:t>
            </a:r>
            <a:r>
              <a:rPr lang="ru-RU" sz="2600" dirty="0" err="1" smtClean="0">
                <a:solidFill>
                  <a:schemeClr val="bg1"/>
                </a:solidFill>
              </a:rPr>
              <a:t>лексичними</a:t>
            </a:r>
            <a:r>
              <a:rPr lang="ru-RU" sz="2600" dirty="0" smtClean="0">
                <a:solidFill>
                  <a:schemeClr val="bg1"/>
                </a:solidFill>
              </a:rPr>
              <a:t> </a:t>
            </a:r>
            <a:r>
              <a:rPr lang="ru-RU" sz="2600" dirty="0" err="1" smtClean="0">
                <a:solidFill>
                  <a:schemeClr val="bg1"/>
                </a:solidFill>
              </a:rPr>
              <a:t>значеннями</a:t>
            </a:r>
            <a:r>
              <a:rPr lang="ru-RU" sz="2600" dirty="0" smtClean="0">
                <a:solidFill>
                  <a:schemeClr val="bg1"/>
                </a:solidFill>
              </a:rPr>
              <a:t> тих </a:t>
            </a:r>
            <a:r>
              <a:rPr lang="ru-RU" sz="2600" dirty="0" err="1" smtClean="0">
                <a:solidFill>
                  <a:schemeClr val="bg1"/>
                </a:solidFill>
              </a:rPr>
              <a:t>частин</a:t>
            </a:r>
            <a:r>
              <a:rPr lang="ru-RU" sz="2600" dirty="0" smtClean="0">
                <a:solidFill>
                  <a:schemeClr val="bg1"/>
                </a:solidFill>
              </a:rPr>
              <a:t> </a:t>
            </a:r>
            <a:r>
              <a:rPr lang="ru-RU" sz="2600" dirty="0" err="1" smtClean="0">
                <a:solidFill>
                  <a:schemeClr val="bg1"/>
                </a:solidFill>
              </a:rPr>
              <a:t>мови</a:t>
            </a:r>
            <a:r>
              <a:rPr lang="ru-RU" sz="2600" dirty="0" smtClean="0">
                <a:solidFill>
                  <a:schemeClr val="bg1"/>
                </a:solidFill>
              </a:rPr>
              <a:t>, </a:t>
            </a:r>
            <a:r>
              <a:rPr lang="ru-RU" sz="2600" dirty="0" err="1" smtClean="0">
                <a:solidFill>
                  <a:schemeClr val="bg1"/>
                </a:solidFill>
              </a:rPr>
              <a:t>від</a:t>
            </a:r>
            <a:r>
              <a:rPr lang="ru-RU" sz="2600" dirty="0" smtClean="0">
                <a:solidFill>
                  <a:schemeClr val="bg1"/>
                </a:solidFill>
              </a:rPr>
              <a:t> </a:t>
            </a:r>
            <a:r>
              <a:rPr lang="ru-RU" sz="2600" dirty="0" err="1" smtClean="0">
                <a:solidFill>
                  <a:schemeClr val="bg1"/>
                </a:solidFill>
              </a:rPr>
              <a:t>яких</a:t>
            </a:r>
            <a:r>
              <a:rPr lang="ru-RU" sz="2600" dirty="0" smtClean="0">
                <a:solidFill>
                  <a:schemeClr val="bg1"/>
                </a:solidFill>
              </a:rPr>
              <a:t> </a:t>
            </a:r>
            <a:r>
              <a:rPr lang="ru-RU" sz="2600" dirty="0" err="1" smtClean="0">
                <a:solidFill>
                  <a:schemeClr val="bg1"/>
                </a:solidFill>
              </a:rPr>
              <a:t>він</a:t>
            </a:r>
            <a:r>
              <a:rPr lang="ru-RU" sz="2600" dirty="0" smtClean="0">
                <a:solidFill>
                  <a:schemeClr val="bg1"/>
                </a:solidFill>
              </a:rPr>
              <a:t> </a:t>
            </a:r>
            <a:r>
              <a:rPr lang="ru-RU" sz="2600" dirty="0" err="1" smtClean="0">
                <a:solidFill>
                  <a:schemeClr val="bg1"/>
                </a:solidFill>
              </a:rPr>
              <a:t>утворюється</a:t>
            </a:r>
            <a:r>
              <a:rPr lang="ru-RU" sz="2600" dirty="0" smtClean="0">
                <a:solidFill>
                  <a:schemeClr val="bg1"/>
                </a:solidFill>
              </a:rPr>
              <a:t> (день- вдень, </a:t>
            </a:r>
            <a:r>
              <a:rPr lang="ru-RU" sz="2600" dirty="0" err="1" smtClean="0">
                <a:solidFill>
                  <a:schemeClr val="bg1"/>
                </a:solidFill>
              </a:rPr>
              <a:t>мій</a:t>
            </a:r>
            <a:r>
              <a:rPr lang="ru-RU" sz="2600" dirty="0" smtClean="0">
                <a:solidFill>
                  <a:schemeClr val="bg1"/>
                </a:solidFill>
              </a:rPr>
              <a:t>- </a:t>
            </a:r>
            <a:r>
              <a:rPr lang="ru-RU" sz="2600" dirty="0" err="1" smtClean="0">
                <a:solidFill>
                  <a:schemeClr val="bg1"/>
                </a:solidFill>
              </a:rPr>
              <a:t>по-моєму</a:t>
            </a:r>
            <a:r>
              <a:rPr lang="ru-RU" sz="2600" dirty="0" smtClean="0">
                <a:solidFill>
                  <a:schemeClr val="bg1"/>
                </a:solidFill>
              </a:rPr>
              <a:t>, </a:t>
            </a:r>
            <a:r>
              <a:rPr lang="ru-RU" sz="2600" dirty="0" err="1" smtClean="0">
                <a:solidFill>
                  <a:schemeClr val="bg1"/>
                </a:solidFill>
              </a:rPr>
              <a:t>осінь</a:t>
            </a:r>
            <a:r>
              <a:rPr lang="ru-RU" sz="2600" dirty="0" smtClean="0">
                <a:solidFill>
                  <a:schemeClr val="bg1"/>
                </a:solidFill>
              </a:rPr>
              <a:t>- </a:t>
            </a:r>
            <a:r>
              <a:rPr lang="ru-RU" sz="2600" dirty="0" err="1" smtClean="0">
                <a:solidFill>
                  <a:schemeClr val="bg1"/>
                </a:solidFill>
              </a:rPr>
              <a:t>восени</a:t>
            </a:r>
            <a:r>
              <a:rPr lang="ru-RU" sz="2600" dirty="0" smtClean="0">
                <a:solidFill>
                  <a:schemeClr val="bg1"/>
                </a:solidFill>
              </a:rPr>
              <a:t>).</a:t>
            </a:r>
            <a:endParaRPr lang="ru-RU" sz="2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36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297" y="0"/>
            <a:ext cx="9191297" cy="689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404664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	</a:t>
            </a:r>
            <a:r>
              <a:rPr lang="ru-RU" sz="2400" dirty="0" smtClean="0">
                <a:solidFill>
                  <a:schemeClr val="bg1"/>
                </a:solidFill>
              </a:rPr>
              <a:t>Без </a:t>
            </a:r>
            <a:r>
              <a:rPr lang="ru-RU" sz="2400" dirty="0" err="1">
                <a:solidFill>
                  <a:schemeClr val="bg1"/>
                </a:solidFill>
              </a:rPr>
              <a:t>ступенів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порівняння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прислівників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прислівників</a:t>
            </a:r>
            <a:r>
              <a:rPr lang="ru-RU" sz="2400" dirty="0">
                <a:solidFill>
                  <a:schemeClr val="bg1"/>
                </a:solidFill>
              </a:rPr>
              <a:t> не обходиться </a:t>
            </a:r>
            <a:r>
              <a:rPr lang="ru-RU" sz="2400" dirty="0" err="1">
                <a:solidFill>
                  <a:schemeClr val="bg1"/>
                </a:solidFill>
              </a:rPr>
              <a:t>жодна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бесіда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чи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твір</a:t>
            </a:r>
            <a:r>
              <a:rPr lang="ru-RU" sz="2400" dirty="0">
                <a:solidFill>
                  <a:schemeClr val="bg1"/>
                </a:solidFill>
              </a:rPr>
              <a:t>. </a:t>
            </a:r>
            <a:r>
              <a:rPr lang="ru-RU" sz="2400" dirty="0" err="1">
                <a:solidFill>
                  <a:schemeClr val="bg1"/>
                </a:solidFill>
              </a:rPr>
              <a:t>Правильне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утворення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ступенів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порівняння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свідчить</a:t>
            </a:r>
            <a:r>
              <a:rPr lang="ru-RU" sz="2400" dirty="0">
                <a:solidFill>
                  <a:schemeClr val="bg1"/>
                </a:solidFill>
              </a:rPr>
              <a:t> про </a:t>
            </a:r>
            <a:r>
              <a:rPr lang="ru-RU" sz="2400" dirty="0" err="1">
                <a:solidFill>
                  <a:schemeClr val="bg1"/>
                </a:solidFill>
              </a:rPr>
              <a:t>грамотність</a:t>
            </a:r>
            <a:r>
              <a:rPr lang="ru-RU" sz="2400" dirty="0">
                <a:solidFill>
                  <a:schemeClr val="bg1"/>
                </a:solidFill>
              </a:rPr>
              <a:t> та </a:t>
            </a:r>
            <a:r>
              <a:rPr lang="ru-RU" sz="2400" dirty="0" err="1">
                <a:solidFill>
                  <a:schemeClr val="bg1"/>
                </a:solidFill>
              </a:rPr>
              <a:t>ерудованість</a:t>
            </a:r>
            <a:r>
              <a:rPr lang="ru-RU" sz="2400" dirty="0">
                <a:solidFill>
                  <a:schemeClr val="bg1"/>
                </a:solidFill>
              </a:rPr>
              <a:t>.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Тому </a:t>
            </a:r>
            <a:r>
              <a:rPr lang="ru-RU" sz="2400" dirty="0" err="1">
                <a:solidFill>
                  <a:schemeClr val="bg1"/>
                </a:solidFill>
              </a:rPr>
              <a:t>розгляньмо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ці</a:t>
            </a:r>
            <a:r>
              <a:rPr lang="ru-RU" sz="2400" dirty="0">
                <a:solidFill>
                  <a:schemeClr val="bg1"/>
                </a:solidFill>
              </a:rPr>
              <a:t> правила і </a:t>
            </a:r>
            <a:r>
              <a:rPr lang="ru-RU" sz="2400" dirty="0" err="1">
                <a:solidFill>
                  <a:schemeClr val="bg1"/>
                </a:solidFill>
              </a:rPr>
              <a:t>більше</a:t>
            </a:r>
            <a:r>
              <a:rPr lang="ru-RU" sz="2400" dirty="0">
                <a:solidFill>
                  <a:schemeClr val="bg1"/>
                </a:solidFill>
              </a:rPr>
              <a:t> не </a:t>
            </a:r>
            <a:r>
              <a:rPr lang="ru-RU" sz="2400" dirty="0" err="1">
                <a:solidFill>
                  <a:schemeClr val="bg1"/>
                </a:solidFill>
              </a:rPr>
              <a:t>допускаймо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помилок</a:t>
            </a:r>
            <a:r>
              <a:rPr lang="ru-RU" sz="2400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2136339"/>
            <a:ext cx="8208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</a:rPr>
              <a:t>Ступенів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порівняння</a:t>
            </a:r>
            <a:r>
              <a:rPr lang="ru-RU" sz="2400" dirty="0" smtClean="0">
                <a:solidFill>
                  <a:schemeClr val="bg1"/>
                </a:solidFill>
              </a:rPr>
              <a:t> є два — </a:t>
            </a:r>
            <a:r>
              <a:rPr lang="ru-RU" sz="2400" b="1" dirty="0" err="1" smtClean="0">
                <a:solidFill>
                  <a:schemeClr val="bg1"/>
                </a:solidFill>
              </a:rPr>
              <a:t>вищий</a:t>
            </a:r>
            <a:r>
              <a:rPr lang="ru-RU" sz="2400" b="1" dirty="0" smtClean="0">
                <a:solidFill>
                  <a:schemeClr val="bg1"/>
                </a:solidFill>
              </a:rPr>
              <a:t> і </a:t>
            </a:r>
            <a:r>
              <a:rPr lang="ru-RU" sz="2400" b="1" dirty="0" err="1" smtClean="0">
                <a:solidFill>
                  <a:schemeClr val="bg1"/>
                </a:solidFill>
              </a:rPr>
              <a:t>найвищий</a:t>
            </a:r>
            <a:r>
              <a:rPr lang="ru-RU" sz="2400" b="1" dirty="0" smtClean="0">
                <a:solidFill>
                  <a:schemeClr val="bg1"/>
                </a:solidFill>
              </a:rPr>
              <a:t>. </a:t>
            </a:r>
          </a:p>
          <a:p>
            <a:endParaRPr lang="ru-RU" sz="2400" dirty="0">
              <a:solidFill>
                <a:schemeClr val="bg1"/>
              </a:solidFill>
            </a:endParaRPr>
          </a:p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Як і в </a:t>
            </a:r>
            <a:r>
              <a:rPr lang="ru-RU" sz="2400" dirty="0" err="1" smtClean="0">
                <a:solidFill>
                  <a:schemeClr val="bg1"/>
                </a:solidFill>
              </a:rPr>
              <a:t>прикметниках</a:t>
            </a:r>
            <a:r>
              <a:rPr lang="ru-RU" sz="2400" dirty="0" smtClean="0">
                <a:solidFill>
                  <a:schemeClr val="bg1"/>
                </a:solidFill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</a:rPr>
              <a:t>форми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ступенів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порівняння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прислівників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вказують</a:t>
            </a:r>
            <a:r>
              <a:rPr lang="ru-RU" sz="2400" dirty="0" smtClean="0">
                <a:solidFill>
                  <a:schemeClr val="bg1"/>
                </a:solidFill>
              </a:rPr>
              <a:t> на </a:t>
            </a:r>
            <a:r>
              <a:rPr lang="ru-RU" sz="2400" dirty="0" err="1" smtClean="0">
                <a:solidFill>
                  <a:schemeClr val="bg1"/>
                </a:solidFill>
              </a:rPr>
              <a:t>більшу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міру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вияву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названої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ознаки</a:t>
            </a:r>
            <a:r>
              <a:rPr lang="ru-RU" sz="2400" dirty="0" smtClean="0">
                <a:solidFill>
                  <a:schemeClr val="bg1"/>
                </a:solidFill>
              </a:rPr>
              <a:t>.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3933056"/>
            <a:ext cx="8136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solidFill>
                  <a:schemeClr val="bg1"/>
                </a:solidFill>
              </a:rPr>
              <a:t>Порівняйте</a:t>
            </a:r>
            <a:r>
              <a:rPr lang="ru-RU" sz="2400" dirty="0" smtClean="0">
                <a:solidFill>
                  <a:schemeClr val="bg1"/>
                </a:solidFill>
              </a:rPr>
              <a:t>: </a:t>
            </a:r>
            <a:r>
              <a:rPr lang="ru-RU" sz="2400" dirty="0" err="1" smtClean="0">
                <a:solidFill>
                  <a:schemeClr val="bg1"/>
                </a:solidFill>
              </a:rPr>
              <a:t>розповісти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докладно</a:t>
            </a:r>
            <a:r>
              <a:rPr lang="ru-RU" sz="2400" dirty="0" smtClean="0">
                <a:solidFill>
                  <a:schemeClr val="bg1"/>
                </a:solidFill>
              </a:rPr>
              <a:t> — </a:t>
            </a:r>
            <a:r>
              <a:rPr lang="ru-RU" sz="2400" dirty="0" err="1" smtClean="0">
                <a:solidFill>
                  <a:schemeClr val="bg1"/>
                </a:solidFill>
              </a:rPr>
              <a:t>розповісти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докладніше</a:t>
            </a:r>
            <a:r>
              <a:rPr lang="ru-RU" sz="2400" dirty="0" smtClean="0">
                <a:solidFill>
                  <a:schemeClr val="bg1"/>
                </a:solidFill>
              </a:rPr>
              <a:t> — </a:t>
            </a:r>
            <a:r>
              <a:rPr lang="ru-RU" sz="2400" dirty="0" err="1" smtClean="0">
                <a:solidFill>
                  <a:schemeClr val="bg1"/>
                </a:solidFill>
              </a:rPr>
              <a:t>розповісти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найдокладніше</a:t>
            </a:r>
            <a:r>
              <a:rPr lang="ru-RU" sz="2400" dirty="0" smtClean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5157192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solidFill>
                  <a:schemeClr val="bg1"/>
                </a:solidFill>
              </a:rPr>
              <a:t>Кожен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зі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ступенів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порівняння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має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дві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форми</a:t>
            </a:r>
            <a:r>
              <a:rPr lang="ru-RU" sz="2400" dirty="0" smtClean="0">
                <a:solidFill>
                  <a:schemeClr val="bg1"/>
                </a:solidFill>
              </a:rPr>
              <a:t> — </a:t>
            </a:r>
            <a:r>
              <a:rPr lang="ru-RU" sz="2400" b="1" dirty="0" err="1" smtClean="0">
                <a:solidFill>
                  <a:schemeClr val="bg1"/>
                </a:solidFill>
              </a:rPr>
              <a:t>просту</a:t>
            </a:r>
            <a:r>
              <a:rPr lang="ru-RU" sz="2400" b="1" dirty="0" smtClean="0">
                <a:solidFill>
                  <a:schemeClr val="bg1"/>
                </a:solidFill>
              </a:rPr>
              <a:t> і </a:t>
            </a:r>
            <a:r>
              <a:rPr lang="ru-RU" sz="2400" b="1" dirty="0" err="1" smtClean="0">
                <a:solidFill>
                  <a:schemeClr val="bg1"/>
                </a:solidFill>
              </a:rPr>
              <a:t>складену</a:t>
            </a:r>
            <a:r>
              <a:rPr lang="ru-RU" sz="2400" b="1" dirty="0" smtClean="0">
                <a:solidFill>
                  <a:schemeClr val="bg1"/>
                </a:solidFill>
              </a:rPr>
              <a:t>.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6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FBB925-7245-407D-8F43-8C842DD6D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2174" y="609600"/>
            <a:ext cx="3367934" cy="86686"/>
          </a:xfrm>
        </p:spPr>
        <p:txBody>
          <a:bodyPr>
            <a:normAutofit fontScale="90000"/>
          </a:bodyPr>
          <a:lstStyle/>
          <a:p>
            <a:endParaRPr lang="x-none" dirty="0"/>
          </a:p>
        </p:txBody>
      </p:sp>
      <p:pic>
        <p:nvPicPr>
          <p:cNvPr id="1028" name="Picture 4" descr="Урок на тему &quot;Ступені порівняння прислівників&quot;">
            <a:extLst>
              <a:ext uri="{FF2B5EF4-FFF2-40B4-BE49-F238E27FC236}">
                <a16:creationId xmlns:a16="http://schemas.microsoft.com/office/drawing/2014/main" id="{BDC9AB88-5DAD-4132-A015-8394A281360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6052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44000" cy="690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43B3D3-513A-4352-B628-A8D9D4DCF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6562287" y="563882"/>
            <a:ext cx="393214" cy="45719"/>
          </a:xfrm>
        </p:spPr>
        <p:txBody>
          <a:bodyPr>
            <a:normAutofit fontScale="90000"/>
          </a:bodyPr>
          <a:lstStyle/>
          <a:p>
            <a:endParaRPr lang="x-none" dirty="0"/>
          </a:p>
        </p:txBody>
      </p:sp>
      <p:pic>
        <p:nvPicPr>
          <p:cNvPr id="2050" name="Picture 2" descr="Зміни приголосних за словотворення - Орфографічна (ортографічна) норма -  Підручник Українська мова 10 клас (рівень стандарту) - Шевчук С. В. - Перун  2018">
            <a:extLst>
              <a:ext uri="{FF2B5EF4-FFF2-40B4-BE49-F238E27FC236}">
                <a16:creationId xmlns:a16="http://schemas.microsoft.com/office/drawing/2014/main" id="{7EE8CFB4-02F4-45C5-B7D5-8B2B6131BBD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96389"/>
            <a:ext cx="7920880" cy="5869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0709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335846"/>
            <a:ext cx="7920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Прочитайте. В кожному з </a:t>
            </a:r>
            <a:r>
              <a:rPr lang="ru-RU" sz="2400" b="1" dirty="0" err="1" smtClean="0">
                <a:solidFill>
                  <a:schemeClr val="bg1"/>
                </a:solidFill>
              </a:rPr>
              <a:t>речень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вкажіть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прислівники</a:t>
            </a:r>
            <a:r>
              <a:rPr lang="ru-RU" sz="2400" b="1" dirty="0" smtClean="0">
                <a:solidFill>
                  <a:schemeClr val="bg1"/>
                </a:solidFill>
              </a:rPr>
              <a:t>  </a:t>
            </a:r>
            <a:r>
              <a:rPr lang="ru-RU" sz="2400" b="1" dirty="0" err="1" smtClean="0">
                <a:solidFill>
                  <a:schemeClr val="bg1"/>
                </a:solidFill>
              </a:rPr>
              <a:t>вищого</a:t>
            </a:r>
            <a:r>
              <a:rPr lang="ru-RU" sz="2400" b="1" dirty="0" smtClean="0">
                <a:solidFill>
                  <a:schemeClr val="bg1"/>
                </a:solidFill>
              </a:rPr>
              <a:t> й </a:t>
            </a:r>
            <a:r>
              <a:rPr lang="ru-RU" sz="2400" b="1" dirty="0" err="1" smtClean="0">
                <a:solidFill>
                  <a:schemeClr val="bg1"/>
                </a:solidFill>
              </a:rPr>
              <a:t>найвищого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ступенів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порівняння</a:t>
            </a:r>
            <a:r>
              <a:rPr lang="ru-RU" sz="2400" b="1" dirty="0" smtClean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484784"/>
            <a:ext cx="82809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bg1"/>
                </a:solidFill>
              </a:rPr>
              <a:t>І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хвилі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здіймались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високо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знялися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од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вітру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вище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(Леся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Українка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.)Тяжко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вранці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прокидаться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тяжче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вечора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діждаться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Щастя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добре, але  воля –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краще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Нар.творч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.) Страшно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безсило-малим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чути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себе перед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смертю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але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страшніше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коли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вмерти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Б.Олійник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.) Прямого дерева у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лісі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кривого 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найбільше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Нар.творч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pPr algn="just"/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ІІ.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Високо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піднісся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орел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сизокрилий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все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вище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вище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хмар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золотих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В.Самійленко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.)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Рипить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корабель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стогне  тяжко,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здригається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наче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конає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угору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здіймається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важко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важче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уділ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поринає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(Леся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Українка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.) Я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рвонувся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швидше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вітру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через луки (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Б.Олійник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.) Добре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чути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далеко, а  зле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далі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 Де не є добре, а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вдома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найкраще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Проси не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якнайбільше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от бери,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дають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Нар.творч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.)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65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274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536" y="548680"/>
            <a:ext cx="7704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chemeClr val="bg1"/>
                </a:solidFill>
              </a:rPr>
              <a:t>Перепишіть</a:t>
            </a:r>
            <a:r>
              <a:rPr lang="ru-RU" sz="2400" b="1" dirty="0" smtClean="0">
                <a:solidFill>
                  <a:schemeClr val="bg1"/>
                </a:solidFill>
              </a:rPr>
              <a:t>. </a:t>
            </a:r>
            <a:r>
              <a:rPr lang="ru-RU" sz="2400" b="1" dirty="0" err="1" smtClean="0">
                <a:solidFill>
                  <a:schemeClr val="bg1"/>
                </a:solidFill>
              </a:rPr>
              <a:t>Розкрийте</a:t>
            </a:r>
            <a:r>
              <a:rPr lang="ru-RU" sz="2400" b="1" dirty="0" smtClean="0">
                <a:solidFill>
                  <a:schemeClr val="bg1"/>
                </a:solidFill>
              </a:rPr>
              <a:t> дужки, </a:t>
            </a:r>
            <a:r>
              <a:rPr lang="ru-RU" sz="2400" b="1" dirty="0" err="1" smtClean="0">
                <a:solidFill>
                  <a:schemeClr val="bg1"/>
                </a:solidFill>
              </a:rPr>
              <a:t>утворивши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вищий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ступінь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порівняння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прислівників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2060848"/>
            <a:ext cx="78488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+mj-lt"/>
              </a:rPr>
              <a:t>Граніт</a:t>
            </a:r>
            <a:r>
              <a:rPr lang="ru-RU" sz="2400" i="1" dirty="0" smtClean="0">
                <a:solidFill>
                  <a:schemeClr val="bg1"/>
                </a:solidFill>
                <a:latin typeface="+mj-lt"/>
              </a:rPr>
              <a:t> (часто) </a:t>
            </a:r>
            <a:r>
              <a:rPr lang="ru-RU" sz="2400" i="1" dirty="0" err="1" smtClean="0">
                <a:solidFill>
                  <a:schemeClr val="bg1"/>
                </a:solidFill>
                <a:latin typeface="+mj-lt"/>
              </a:rPr>
              <a:t>залягає</a:t>
            </a:r>
            <a:r>
              <a:rPr lang="ru-RU" sz="2400" i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+mj-lt"/>
              </a:rPr>
              <a:t>глибоко</a:t>
            </a:r>
            <a:r>
              <a:rPr lang="ru-RU" sz="2400" i="1" dirty="0" smtClean="0">
                <a:solidFill>
                  <a:schemeClr val="bg1"/>
                </a:solidFill>
                <a:latin typeface="+mj-lt"/>
              </a:rPr>
              <a:t> в </a:t>
            </a:r>
            <a:r>
              <a:rPr lang="ru-RU" sz="2400" i="1" dirty="0" err="1" smtClean="0">
                <a:solidFill>
                  <a:schemeClr val="bg1"/>
                </a:solidFill>
                <a:latin typeface="+mj-lt"/>
              </a:rPr>
              <a:t>землі</a:t>
            </a:r>
            <a:r>
              <a:rPr lang="ru-RU" sz="2400" i="1" dirty="0" smtClean="0">
                <a:solidFill>
                  <a:schemeClr val="bg1"/>
                </a:solidFill>
                <a:latin typeface="+mj-lt"/>
              </a:rPr>
              <a:t>.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i="1" dirty="0" smtClean="0">
                <a:solidFill>
                  <a:schemeClr val="bg1"/>
                </a:solidFill>
                <a:latin typeface="+mj-lt"/>
              </a:rPr>
              <a:t>А </a:t>
            </a:r>
            <a:r>
              <a:rPr lang="ru-RU" sz="2400" i="1" dirty="0" err="1" smtClean="0">
                <a:solidFill>
                  <a:schemeClr val="bg1"/>
                </a:solidFill>
                <a:latin typeface="+mj-lt"/>
              </a:rPr>
              <a:t>сонце</a:t>
            </a:r>
            <a:r>
              <a:rPr lang="ru-RU" sz="2400" i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+mj-lt"/>
              </a:rPr>
              <a:t>спускається</a:t>
            </a:r>
            <a:r>
              <a:rPr lang="ru-RU" sz="2400" i="1" dirty="0" smtClean="0">
                <a:solidFill>
                  <a:schemeClr val="bg1"/>
                </a:solidFill>
                <a:latin typeface="+mj-lt"/>
              </a:rPr>
              <a:t> все (</a:t>
            </a:r>
            <a:r>
              <a:rPr lang="ru-RU" sz="2400" i="1" dirty="0" err="1" smtClean="0">
                <a:solidFill>
                  <a:schemeClr val="bg1"/>
                </a:solidFill>
                <a:latin typeface="+mj-lt"/>
              </a:rPr>
              <a:t>низько</a:t>
            </a:r>
            <a:r>
              <a:rPr lang="ru-RU" sz="2400" i="1" dirty="0" smtClean="0">
                <a:solidFill>
                  <a:schemeClr val="bg1"/>
                </a:solidFill>
                <a:latin typeface="+mj-lt"/>
              </a:rPr>
              <a:t> та </a:t>
            </a:r>
            <a:r>
              <a:rPr lang="ru-RU" sz="2400" i="1" dirty="0" err="1" smtClean="0">
                <a:solidFill>
                  <a:schemeClr val="bg1"/>
                </a:solidFill>
                <a:latin typeface="+mj-lt"/>
              </a:rPr>
              <a:t>низько</a:t>
            </a:r>
            <a:r>
              <a:rPr lang="ru-RU" sz="2400" i="1" dirty="0" smtClean="0">
                <a:solidFill>
                  <a:schemeClr val="bg1"/>
                </a:solidFill>
                <a:latin typeface="+mj-lt"/>
              </a:rPr>
              <a:t>), </a:t>
            </a:r>
            <a:r>
              <a:rPr lang="ru-RU" sz="2400" i="1" dirty="0" err="1" smtClean="0">
                <a:solidFill>
                  <a:schemeClr val="bg1"/>
                </a:solidFill>
                <a:latin typeface="+mj-lt"/>
              </a:rPr>
              <a:t>наближається</a:t>
            </a:r>
            <a:r>
              <a:rPr lang="ru-RU" sz="2400" i="1" dirty="0" smtClean="0">
                <a:solidFill>
                  <a:schemeClr val="bg1"/>
                </a:solidFill>
                <a:latin typeface="+mj-lt"/>
              </a:rPr>
              <a:t> до гори все (</a:t>
            </a:r>
            <a:r>
              <a:rPr lang="ru-RU" sz="2400" i="1" dirty="0" err="1" smtClean="0">
                <a:solidFill>
                  <a:schemeClr val="bg1"/>
                </a:solidFill>
                <a:latin typeface="+mj-lt"/>
              </a:rPr>
              <a:t>багато</a:t>
            </a:r>
            <a:r>
              <a:rPr lang="ru-RU" sz="2400" i="1" dirty="0" smtClean="0">
                <a:solidFill>
                  <a:schemeClr val="bg1"/>
                </a:solidFill>
                <a:latin typeface="+mj-lt"/>
              </a:rPr>
              <a:t> та </a:t>
            </a:r>
            <a:r>
              <a:rPr lang="ru-RU" sz="2400" i="1" dirty="0" err="1" smtClean="0">
                <a:solidFill>
                  <a:schemeClr val="bg1"/>
                </a:solidFill>
                <a:latin typeface="+mj-lt"/>
              </a:rPr>
              <a:t>багато</a:t>
            </a:r>
            <a:r>
              <a:rPr lang="ru-RU" sz="2400" i="1" dirty="0" smtClean="0">
                <a:solidFill>
                  <a:schemeClr val="bg1"/>
                </a:solidFill>
                <a:latin typeface="+mj-lt"/>
              </a:rPr>
              <a:t>).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i="1" dirty="0" err="1" smtClean="0">
                <a:solidFill>
                  <a:schemeClr val="bg1"/>
                </a:solidFill>
                <a:latin typeface="+mj-lt"/>
              </a:rPr>
              <a:t>Усі</a:t>
            </a:r>
            <a:r>
              <a:rPr lang="ru-RU" sz="2400" i="1" dirty="0" smtClean="0">
                <a:solidFill>
                  <a:schemeClr val="bg1"/>
                </a:solidFill>
                <a:latin typeface="+mj-lt"/>
              </a:rPr>
              <a:t> притихли і (пильно) </a:t>
            </a:r>
            <a:r>
              <a:rPr lang="ru-RU" sz="2400" i="1" dirty="0" err="1" smtClean="0">
                <a:solidFill>
                  <a:schemeClr val="bg1"/>
                </a:solidFill>
                <a:latin typeface="+mj-lt"/>
              </a:rPr>
              <a:t>розглядали</a:t>
            </a:r>
            <a:r>
              <a:rPr lang="ru-RU" sz="2400" i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+mj-lt"/>
              </a:rPr>
              <a:t>людську</a:t>
            </a:r>
            <a:r>
              <a:rPr lang="ru-RU" sz="2400" i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+mj-lt"/>
              </a:rPr>
              <a:t>постать</a:t>
            </a:r>
            <a:r>
              <a:rPr lang="ru-RU" sz="2400" i="1" dirty="0" smtClean="0">
                <a:solidFill>
                  <a:schemeClr val="bg1"/>
                </a:solidFill>
                <a:latin typeface="+mj-lt"/>
              </a:rPr>
              <a:t>, </a:t>
            </a:r>
            <a:r>
              <a:rPr lang="ru-RU" sz="2400" i="1" dirty="0" err="1" smtClean="0">
                <a:solidFill>
                  <a:schemeClr val="bg1"/>
                </a:solidFill>
                <a:latin typeface="+mj-lt"/>
              </a:rPr>
              <a:t>що</a:t>
            </a:r>
            <a:r>
              <a:rPr lang="ru-RU" sz="2400" i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+mj-lt"/>
              </a:rPr>
              <a:t>наближалася</a:t>
            </a:r>
            <a:r>
              <a:rPr lang="ru-RU" sz="2400" i="1" dirty="0" smtClean="0">
                <a:solidFill>
                  <a:schemeClr val="bg1"/>
                </a:solidFill>
                <a:latin typeface="+mj-lt"/>
              </a:rPr>
              <a:t>.</a:t>
            </a:r>
            <a:endParaRPr lang="ru-RU" sz="2400" i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3396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853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08765" y="1850338"/>
            <a:ext cx="84969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</a:t>
            </a:r>
            <a:r>
              <a:rPr lang="ru-RU" sz="2400" dirty="0" smtClean="0">
                <a:solidFill>
                  <a:schemeClr val="bg1"/>
                </a:solidFill>
              </a:rPr>
              <a:t>	</a:t>
            </a:r>
            <a:r>
              <a:rPr lang="ru-RU" sz="2400" dirty="0" smtClean="0">
                <a:solidFill>
                  <a:schemeClr val="bg1"/>
                </a:solidFill>
              </a:rPr>
              <a:t>   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Випишіть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лише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ті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прислівники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які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мають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ступені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порівняння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.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Визначте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ступінь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порівняння</a:t>
            </a:r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.</a:t>
            </a:r>
          </a:p>
          <a:p>
            <a:r>
              <a:rPr lang="ru-RU" sz="2800" b="1" i="1" dirty="0" err="1" smtClean="0">
                <a:solidFill>
                  <a:schemeClr val="bg1"/>
                </a:solidFill>
              </a:rPr>
              <a:t>Близько</a:t>
            </a:r>
            <a:r>
              <a:rPr lang="ru-RU" sz="2800" b="1" i="1" dirty="0" smtClean="0">
                <a:solidFill>
                  <a:schemeClr val="bg1"/>
                </a:solidFill>
              </a:rPr>
              <a:t>, </a:t>
            </a:r>
            <a:r>
              <a:rPr lang="ru-RU" sz="2800" b="1" i="1" dirty="0" err="1" smtClean="0">
                <a:solidFill>
                  <a:schemeClr val="bg1"/>
                </a:solidFill>
              </a:rPr>
              <a:t>вище</a:t>
            </a:r>
            <a:r>
              <a:rPr lang="ru-RU" sz="2800" b="1" i="1" dirty="0" smtClean="0">
                <a:solidFill>
                  <a:schemeClr val="bg1"/>
                </a:solidFill>
              </a:rPr>
              <a:t>, </a:t>
            </a:r>
            <a:r>
              <a:rPr lang="ru-RU" sz="2800" b="1" i="1" dirty="0" err="1" smtClean="0">
                <a:solidFill>
                  <a:schemeClr val="bg1"/>
                </a:solidFill>
              </a:rPr>
              <a:t>по-іншому</a:t>
            </a:r>
            <a:r>
              <a:rPr lang="ru-RU" sz="2800" b="1" i="1" dirty="0" smtClean="0">
                <a:solidFill>
                  <a:schemeClr val="bg1"/>
                </a:solidFill>
              </a:rPr>
              <a:t>, </a:t>
            </a:r>
            <a:r>
              <a:rPr lang="ru-RU" sz="2800" b="1" i="1" dirty="0" err="1" smtClean="0">
                <a:solidFill>
                  <a:schemeClr val="bg1"/>
                </a:solidFill>
              </a:rPr>
              <a:t>струнко</a:t>
            </a:r>
            <a:r>
              <a:rPr lang="ru-RU" sz="2800" b="1" i="1" dirty="0" smtClean="0">
                <a:solidFill>
                  <a:schemeClr val="bg1"/>
                </a:solidFill>
              </a:rPr>
              <a:t>, </a:t>
            </a:r>
            <a:r>
              <a:rPr lang="ru-RU" sz="2800" b="1" i="1" dirty="0" err="1" smtClean="0">
                <a:solidFill>
                  <a:schemeClr val="bg1"/>
                </a:solidFill>
              </a:rPr>
              <a:t>мужньо</a:t>
            </a:r>
            <a:r>
              <a:rPr lang="ru-RU" sz="2800" b="1" i="1" dirty="0" smtClean="0">
                <a:solidFill>
                  <a:schemeClr val="bg1"/>
                </a:solidFill>
              </a:rPr>
              <a:t>, </a:t>
            </a:r>
            <a:r>
              <a:rPr lang="ru-RU" sz="2800" b="1" i="1" dirty="0" err="1" smtClean="0">
                <a:solidFill>
                  <a:schemeClr val="bg1"/>
                </a:solidFill>
              </a:rPr>
              <a:t>довше</a:t>
            </a:r>
            <a:r>
              <a:rPr lang="ru-RU" sz="2800" b="1" i="1" dirty="0" smtClean="0">
                <a:solidFill>
                  <a:schemeClr val="bg1"/>
                </a:solidFill>
              </a:rPr>
              <a:t>, </a:t>
            </a:r>
            <a:r>
              <a:rPr lang="ru-RU" sz="2800" b="1" i="1" dirty="0" err="1" smtClean="0">
                <a:solidFill>
                  <a:schemeClr val="bg1"/>
                </a:solidFill>
              </a:rPr>
              <a:t>самовпевнено</a:t>
            </a:r>
            <a:r>
              <a:rPr lang="ru-RU" sz="2800" b="1" i="1" dirty="0" smtClean="0">
                <a:solidFill>
                  <a:schemeClr val="bg1"/>
                </a:solidFill>
              </a:rPr>
              <a:t>, </a:t>
            </a:r>
            <a:r>
              <a:rPr lang="ru-RU" sz="2800" b="1" i="1" dirty="0" err="1" smtClean="0">
                <a:solidFill>
                  <a:schemeClr val="bg1"/>
                </a:solidFill>
              </a:rPr>
              <a:t>угору</a:t>
            </a:r>
            <a:r>
              <a:rPr lang="ru-RU" sz="2800" b="1" i="1" dirty="0" smtClean="0">
                <a:solidFill>
                  <a:schemeClr val="bg1"/>
                </a:solidFill>
              </a:rPr>
              <a:t>, </a:t>
            </a:r>
            <a:r>
              <a:rPr lang="ru-RU" sz="2800" b="1" i="1" dirty="0" err="1" smtClean="0">
                <a:solidFill>
                  <a:schemeClr val="bg1"/>
                </a:solidFill>
              </a:rPr>
              <a:t>найдовше</a:t>
            </a:r>
            <a:r>
              <a:rPr lang="ru-RU" sz="2800" b="1" i="1" dirty="0" smtClean="0">
                <a:solidFill>
                  <a:schemeClr val="bg1"/>
                </a:solidFill>
              </a:rPr>
              <a:t>, </a:t>
            </a:r>
            <a:r>
              <a:rPr lang="ru-RU" sz="2800" b="1" i="1" dirty="0" err="1" smtClean="0">
                <a:solidFill>
                  <a:schemeClr val="bg1"/>
                </a:solidFill>
              </a:rPr>
              <a:t>спочатку</a:t>
            </a:r>
            <a:r>
              <a:rPr lang="ru-RU" sz="2800" b="1" i="1" dirty="0" smtClean="0">
                <a:solidFill>
                  <a:schemeClr val="bg1"/>
                </a:solidFill>
              </a:rPr>
              <a:t>, </a:t>
            </a:r>
            <a:r>
              <a:rPr lang="ru-RU" sz="2800" b="1" i="1" dirty="0" err="1" smtClean="0">
                <a:solidFill>
                  <a:schemeClr val="bg1"/>
                </a:solidFill>
              </a:rPr>
              <a:t>високо</a:t>
            </a:r>
            <a:r>
              <a:rPr lang="ru-RU" sz="2800" b="1" i="1" dirty="0" smtClean="0">
                <a:solidFill>
                  <a:schemeClr val="bg1"/>
                </a:solidFill>
              </a:rPr>
              <a:t>, </a:t>
            </a:r>
            <a:r>
              <a:rPr lang="ru-RU" sz="2800" b="1" i="1" dirty="0" err="1" smtClean="0">
                <a:solidFill>
                  <a:schemeClr val="bg1"/>
                </a:solidFill>
              </a:rPr>
              <a:t>гірше</a:t>
            </a:r>
            <a:r>
              <a:rPr lang="ru-RU" sz="2800" b="1" i="1" dirty="0" smtClean="0">
                <a:solidFill>
                  <a:schemeClr val="bg1"/>
                </a:solidFill>
              </a:rPr>
              <a:t>, </a:t>
            </a:r>
            <a:r>
              <a:rPr lang="ru-RU" sz="2800" b="1" i="1" dirty="0" err="1" smtClean="0">
                <a:solidFill>
                  <a:schemeClr val="bg1"/>
                </a:solidFill>
              </a:rPr>
              <a:t>веселіше</a:t>
            </a:r>
            <a:r>
              <a:rPr lang="ru-RU" sz="2800" b="1" i="1" dirty="0" smtClean="0">
                <a:solidFill>
                  <a:schemeClr val="bg1"/>
                </a:solidFill>
              </a:rPr>
              <a:t>, завтра, </a:t>
            </a:r>
            <a:r>
              <a:rPr lang="ru-RU" sz="2800" b="1" i="1" dirty="0" err="1" smtClean="0">
                <a:solidFill>
                  <a:schemeClr val="bg1"/>
                </a:solidFill>
              </a:rPr>
              <a:t>найсмачніше</a:t>
            </a:r>
            <a:endParaRPr lang="ru-RU" sz="2800" b="1" i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476672"/>
            <a:ext cx="84969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err="1" smtClean="0">
                <a:solidFill>
                  <a:schemeClr val="bg1"/>
                </a:solidFill>
              </a:rPr>
              <a:t>Домашнє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err="1" smtClean="0">
                <a:solidFill>
                  <a:schemeClr val="bg1"/>
                </a:solidFill>
              </a:rPr>
              <a:t>завдання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31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hkolnayaDoska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ShkolnayaDoska</Template>
  <TotalTime>156</TotalTime>
  <Words>368</Words>
  <Application>Microsoft Office PowerPoint</Application>
  <PresentationFormat>Экран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Ariston</vt:lpstr>
      <vt:lpstr>Calibri</vt:lpstr>
      <vt:lpstr>Cambria Math</vt:lpstr>
      <vt:lpstr>English157C </vt:lpstr>
      <vt:lpstr>Times New Roman</vt:lpstr>
      <vt:lpstr>Wingdings</vt:lpstr>
      <vt:lpstr>ShkolnayaDoska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Зайцы</dc:creator>
  <dc:description>http://propowerpoint.ru - Бесплатные шаблоны для презентаций. Полезные советы и уроки  PowerPoint .</dc:description>
  <cp:lastModifiedBy>Пользователь Windows</cp:lastModifiedBy>
  <cp:revision>16</cp:revision>
  <dcterms:created xsi:type="dcterms:W3CDTF">2021-01-04T11:55:49Z</dcterms:created>
  <dcterms:modified xsi:type="dcterms:W3CDTF">2022-03-21T13:28:11Z</dcterms:modified>
</cp:coreProperties>
</file>