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261" r:id="rId3"/>
    <p:sldId id="262" r:id="rId4"/>
    <p:sldId id="263" r:id="rId5"/>
    <p:sldId id="265" r:id="rId6"/>
    <p:sldId id="267" r:id="rId7"/>
    <p:sldId id="268" r:id="rId8"/>
    <p:sldId id="269" r:id="rId9"/>
    <p:sldId id="284" r:id="rId10"/>
    <p:sldId id="282" r:id="rId11"/>
    <p:sldId id="28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FF33CC"/>
    <a:srgbClr val="FF6600"/>
    <a:srgbClr val="0033CC"/>
    <a:srgbClr val="0066FF"/>
    <a:srgbClr val="660066"/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04" autoAdjust="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ru-RU" altLang="uk-UA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24247FA-2216-4436-9802-4B24459E47B5}" type="datetimeFigureOut">
              <a:rPr lang="ru-RU" altLang="uk-UA"/>
              <a:pPr/>
              <a:t>28.03.2022</a:t>
            </a:fld>
            <a:endParaRPr lang="ru-RU" altLang="uk-UA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ru-RU" altLang="uk-UA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B972804-A21C-447C-83CB-AE850E203479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ru-RU" altLang="uk-UA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A32942C-A6B3-4633-87D6-D975ED0B5349}" type="datetimeFigureOut">
              <a:rPr lang="ru-RU" altLang="uk-UA"/>
              <a:pPr/>
              <a:t>28.03.2022</a:t>
            </a:fld>
            <a:endParaRPr lang="ru-RU" altLang="uk-UA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ru-RU" altLang="uk-UA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1446E60-3C78-4076-845A-9DB269EE365A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CC98B-5D22-4C74-B986-760F961B646F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35B5F-7ECC-461F-9CF3-44DD49BE19BF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29692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6F4D8-84D3-4706-8654-E430FFB3C020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B82B1-3E7B-47BF-B296-6E725F53D4B4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84918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7AFAD-A538-4511-AC69-936761135DD3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0126C-5631-4A51-88DF-D40FC0CE21E6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40830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78A9-0FF2-422C-B47F-244EB5E21CA3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A8907-815C-49CC-8471-EEC2DA191EC9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30003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98297-F6C4-4297-8E30-03E3C81E6E95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ACA48A-189F-4F78-B08C-C60AD43690C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7894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10887-0869-4B7F-BBEC-9A3CD89ACECC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BF6DC-25D1-43FF-9106-BEBBCA22B8D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4090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D42D0-F690-411F-A1E7-967CA3C9CD8A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1F0E31-4C8F-43A8-B60C-1C62FF84631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0994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9A5D-C355-4B45-A585-63892A8C7D83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93A37-1984-4F5C-9226-16879BF61AF8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205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7AF6-0D61-4ECA-8258-85BE0ECCD3BF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A5835-19AB-4EA6-B6EF-2791B5ABB084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0702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49A93-9756-4943-81E8-BA394178ED3A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4D437-F10D-4F35-A515-9407B4C4D043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0518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343A-06C8-4A3B-AB44-FC90933002CD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3C551-BA2A-4EB9-9D45-07C37E1FAE4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41920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7F2AB-AA48-4FA7-BC7D-29FD78BCFD78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D68C8115-CF62-46E7-929F-29BA1CE5A099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0337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10B396-33CB-4278-BBEB-254D18427865}" type="datetimeFigureOut">
              <a:rPr lang="ru-RU"/>
              <a:pPr>
                <a:defRPr/>
              </a:pPr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03D5F8F-E4AB-4725-ABFE-0F3D21EB5E5B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682625" y="1916113"/>
            <a:ext cx="8461375" cy="157162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1619250" y="2205038"/>
            <a:ext cx="6929438" cy="1000125"/>
          </a:xfrm>
        </p:spPr>
        <p:txBody>
          <a:bodyPr/>
          <a:lstStyle/>
          <a:p>
            <a:r>
              <a:rPr lang="uk-UA" altLang="uk-UA" b="1" smtClean="0">
                <a:solidFill>
                  <a:srgbClr val="FFCCFF"/>
                </a:solidFill>
                <a:latin typeface="Comic Sans MS" panose="030F0702030302020204" pitchFamily="66" charset="0"/>
              </a:rPr>
              <a:t>Розряди прислівників</a:t>
            </a:r>
            <a:endParaRPr lang="ru-RU" altLang="uk-UA" sz="400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3319" name="Picture 7" descr="BS00554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88913"/>
            <a:ext cx="1906588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BS0097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157788"/>
            <a:ext cx="23622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25a5a9e629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1728787" cy="172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01f31e9621d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581525"/>
            <a:ext cx="1820862" cy="18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84213" y="1125538"/>
            <a:ext cx="8229600" cy="4525962"/>
          </a:xfrm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endParaRPr lang="uk-UA" altLang="uk-UA" sz="2400" b="1" i="1" smtClean="0">
              <a:solidFill>
                <a:srgbClr val="2D612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uk-UA" altLang="uk-UA" sz="2800" b="1" i="1" smtClean="0">
                <a:solidFill>
                  <a:srgbClr val="2D6121"/>
                </a:solidFill>
              </a:rPr>
              <a:t>Самостійна незмінна частина мови, яка виражає</a:t>
            </a:r>
          </a:p>
          <a:p>
            <a:pPr algn="ctr">
              <a:buFont typeface="Arial" panose="020B0604020202020204" pitchFamily="34" charset="0"/>
              <a:buNone/>
            </a:pPr>
            <a:endParaRPr lang="ru-RU" altLang="uk-UA" sz="2800" b="1" smtClean="0">
              <a:solidFill>
                <a:srgbClr val="2D6121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uk-UA" altLang="uk-UA" sz="4000" b="1" smtClean="0">
                <a:solidFill>
                  <a:srgbClr val="FF0066"/>
                </a:solidFill>
                <a:latin typeface="Comic Sans MS" panose="030F0702030302020204" pitchFamily="66" charset="0"/>
              </a:rPr>
              <a:t>   </a:t>
            </a:r>
            <a:r>
              <a:rPr lang="uk-UA" altLang="uk-UA" sz="4000" b="1" smtClean="0">
                <a:solidFill>
                  <a:srgbClr val="FF0066"/>
                </a:solidFill>
                <a:latin typeface="Arial" panose="020B0604020202020204" pitchFamily="34" charset="0"/>
              </a:rPr>
              <a:t>ПРИСЛІВНИК</a:t>
            </a:r>
            <a:endParaRPr lang="ru-RU" altLang="uk-UA" sz="4000" b="1" smtClean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5724525" y="4005263"/>
            <a:ext cx="2819400" cy="1905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uk-UA" sz="2400" b="1">
                <a:solidFill>
                  <a:srgbClr val="FFFF00"/>
                </a:solidFill>
                <a:latin typeface="Times New Roman" panose="02020603050405020304" pitchFamily="18" charset="0"/>
              </a:rPr>
              <a:t>ознаку предмета</a:t>
            </a:r>
          </a:p>
          <a:p>
            <a:pPr algn="ctr">
              <a:spcBef>
                <a:spcPct val="20000"/>
              </a:spcBef>
            </a:pPr>
            <a:r>
              <a:rPr lang="uk-UA" altLang="uk-UA" i="1">
                <a:latin typeface="Times New Roman" panose="02020603050405020304" pitchFamily="18" charset="0"/>
              </a:rPr>
              <a:t>розмова наодинці, </a:t>
            </a:r>
          </a:p>
          <a:p>
            <a:pPr algn="ctr">
              <a:spcBef>
                <a:spcPct val="20000"/>
              </a:spcBef>
            </a:pPr>
            <a:r>
              <a:rPr lang="uk-UA" altLang="uk-UA" i="1">
                <a:latin typeface="Times New Roman" panose="02020603050405020304" pitchFamily="18" charset="0"/>
              </a:rPr>
              <a:t>плов по-узбецьки</a:t>
            </a:r>
            <a:endParaRPr lang="ru-RU" altLang="uk-UA" sz="2800" b="1" i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3419475" y="2349500"/>
            <a:ext cx="2819400" cy="1905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uk-UA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ознаку </a:t>
            </a:r>
          </a:p>
          <a:p>
            <a:pPr algn="ctr"/>
            <a:r>
              <a:rPr lang="uk-UA" altLang="uk-UA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 ознаки</a:t>
            </a:r>
          </a:p>
          <a:p>
            <a:pPr algn="ctr"/>
            <a:r>
              <a:rPr lang="uk-UA" altLang="uk-UA" i="1">
                <a:latin typeface="Times New Roman" panose="02020603050405020304" pitchFamily="18" charset="0"/>
              </a:rPr>
              <a:t>трохи сором'язливий, </a:t>
            </a:r>
          </a:p>
          <a:p>
            <a:pPr algn="ctr"/>
            <a:r>
              <a:rPr lang="uk-UA" altLang="uk-UA" i="1">
                <a:latin typeface="Times New Roman" panose="02020603050405020304" pitchFamily="18" charset="0"/>
              </a:rPr>
              <a:t>дуже радісно</a:t>
            </a:r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>
            <a:off x="4572000" y="1989138"/>
            <a:ext cx="609600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1403350" y="2276475"/>
            <a:ext cx="838200" cy="1828800"/>
          </a:xfrm>
          <a:prstGeom prst="curvedRightArrow">
            <a:avLst>
              <a:gd name="adj1" fmla="val 43636"/>
              <a:gd name="adj2" fmla="val 87273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7380288" y="2205038"/>
            <a:ext cx="838200" cy="1981200"/>
          </a:xfrm>
          <a:prstGeom prst="curvedLeftArrow">
            <a:avLst>
              <a:gd name="adj1" fmla="val 47273"/>
              <a:gd name="adj2" fmla="val 94545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grpSp>
        <p:nvGrpSpPr>
          <p:cNvPr id="4" name="Овал 3"/>
          <p:cNvGrpSpPr>
            <a:grpSpLocks/>
          </p:cNvGrpSpPr>
          <p:nvPr/>
        </p:nvGrpSpPr>
        <p:grpSpPr bwMode="auto">
          <a:xfrm rot="1477593">
            <a:off x="7092950" y="549275"/>
            <a:ext cx="1871663" cy="857250"/>
            <a:chOff x="680" y="111"/>
            <a:chExt cx="2404" cy="907"/>
          </a:xfrm>
        </p:grpSpPr>
        <p:pic>
          <p:nvPicPr>
            <p:cNvPr id="18450" name="Овал 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111"/>
              <a:ext cx="2404" cy="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1" name="Text Box 19"/>
            <p:cNvSpPr txBox="1">
              <a:spLocks noChangeArrowheads="1"/>
            </p:cNvSpPr>
            <p:nvPr/>
          </p:nvSpPr>
          <p:spPr bwMode="auto">
            <a:xfrm>
              <a:off x="1144" y="355"/>
              <a:ext cx="147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uk-UA" altLang="uk-UA" b="1">
                  <a:solidFill>
                    <a:srgbClr val="002060"/>
                  </a:solidFill>
                </a:rPr>
                <a:t>Пригадай</a:t>
              </a:r>
              <a:endParaRPr lang="ru-RU" altLang="uk-UA" b="1">
                <a:solidFill>
                  <a:srgbClr val="002060"/>
                </a:solidFill>
              </a:endParaRPr>
            </a:p>
          </p:txBody>
        </p:sp>
      </p:grpSp>
      <p:grpSp>
        <p:nvGrpSpPr>
          <p:cNvPr id="2" name="Овал 3"/>
          <p:cNvGrpSpPr>
            <a:grpSpLocks/>
          </p:cNvGrpSpPr>
          <p:nvPr/>
        </p:nvGrpSpPr>
        <p:grpSpPr bwMode="auto">
          <a:xfrm rot="-1476313">
            <a:off x="827088" y="549275"/>
            <a:ext cx="1871662" cy="857250"/>
            <a:chOff x="680" y="111"/>
            <a:chExt cx="2404" cy="907"/>
          </a:xfrm>
        </p:grpSpPr>
        <p:pic>
          <p:nvPicPr>
            <p:cNvPr id="18453" name="Овал 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111"/>
              <a:ext cx="2404" cy="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4" name="Text Box 22"/>
            <p:cNvSpPr txBox="1">
              <a:spLocks noChangeArrowheads="1"/>
            </p:cNvSpPr>
            <p:nvPr/>
          </p:nvSpPr>
          <p:spPr bwMode="auto">
            <a:xfrm>
              <a:off x="1144" y="355"/>
              <a:ext cx="147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uk-UA" altLang="uk-UA" b="1">
                  <a:solidFill>
                    <a:srgbClr val="002060"/>
                  </a:solidFill>
                </a:rPr>
                <a:t>Пригадай</a:t>
              </a:r>
              <a:endParaRPr lang="ru-RU" altLang="uk-UA" b="1">
                <a:solidFill>
                  <a:srgbClr val="002060"/>
                </a:solidFill>
              </a:endParaRPr>
            </a:p>
          </p:txBody>
        </p:sp>
      </p:grp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1187450" y="4149725"/>
            <a:ext cx="2819400" cy="1905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uk-UA" sz="2400" b="1">
                <a:solidFill>
                  <a:srgbClr val="FFFF00"/>
                </a:solidFill>
                <a:latin typeface="Times New Roman" panose="02020603050405020304" pitchFamily="18" charset="0"/>
              </a:rPr>
              <a:t>ознаку дії</a:t>
            </a:r>
          </a:p>
          <a:p>
            <a:pPr algn="ctr"/>
            <a:r>
              <a:rPr lang="uk-UA" altLang="uk-UA" i="1">
                <a:latin typeface="Times New Roman" panose="02020603050405020304" pitchFamily="18" charset="0"/>
              </a:rPr>
              <a:t>сидіти зручно, </a:t>
            </a:r>
          </a:p>
          <a:p>
            <a:pPr algn="ctr"/>
            <a:r>
              <a:rPr lang="uk-UA" altLang="uk-UA" i="1">
                <a:latin typeface="Times New Roman" panose="02020603050405020304" pitchFamily="18" charset="0"/>
              </a:rPr>
              <a:t>співати разом</a:t>
            </a:r>
            <a:endParaRPr lang="ru-RU" altLang="uk-UA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  <p:bldP spid="18436" grpId="0"/>
      <p:bldP spid="18437" grpId="0" animBg="1"/>
      <p:bldP spid="18444" grpId="0" animBg="1"/>
      <p:bldP spid="184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uk-UA" altLang="uk-UA" sz="2000" smtClean="0">
                <a:latin typeface="Times New Roman" panose="02020603050405020304" pitchFamily="18" charset="0"/>
              </a:rPr>
              <a:t>Прислівник звик, незмінюваний в мові,</a:t>
            </a:r>
            <a:br>
              <a:rPr lang="uk-UA" altLang="uk-UA" sz="2000" smtClean="0">
                <a:latin typeface="Times New Roman" panose="02020603050405020304" pitchFamily="18" charset="0"/>
              </a:rPr>
            </a:br>
            <a:r>
              <a:rPr lang="uk-UA" altLang="uk-UA" sz="2000" smtClean="0">
                <a:latin typeface="Times New Roman" panose="02020603050405020304" pitchFamily="18" charset="0"/>
              </a:rPr>
              <a:t>ознаки різні виражати при слові.</a:t>
            </a:r>
            <a:r>
              <a:rPr lang="uk-UA" altLang="uk-UA" sz="2000" b="1" smtClean="0">
                <a:latin typeface="Times New Roman" panose="02020603050405020304" pitchFamily="18" charset="0"/>
              </a:rPr>
              <a:t/>
            </a:r>
            <a:br>
              <a:rPr lang="uk-UA" altLang="uk-UA" sz="2000" b="1" smtClean="0">
                <a:latin typeface="Times New Roman" panose="02020603050405020304" pitchFamily="18" charset="0"/>
              </a:rPr>
            </a:br>
            <a:r>
              <a:rPr lang="uk-UA" altLang="uk-UA" sz="2000" b="1" smtClean="0">
                <a:latin typeface="Times New Roman" panose="02020603050405020304" pitchFamily="18" charset="0"/>
              </a:rPr>
              <a:t>Дмитро  Білоус</a:t>
            </a:r>
            <a:endParaRPr lang="ru-RU" altLang="uk-UA" sz="2000" b="1" smtClean="0">
              <a:latin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684213" y="1196975"/>
            <a:ext cx="8229600" cy="4525963"/>
          </a:xfrm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uk-UA" altLang="uk-UA" b="1" i="1" smtClean="0">
                <a:solidFill>
                  <a:srgbClr val="0000FF"/>
                </a:solidFill>
              </a:rPr>
              <a:t>Розряди прислівників за значенням</a:t>
            </a:r>
            <a:r>
              <a:rPr lang="ru-RU" altLang="uk-UA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89138"/>
            <a:ext cx="7200900" cy="400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 descr="7111459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0"/>
            <a:ext cx="1285875" cy="134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uk-UA" altLang="uk-UA" smtClean="0"/>
              <a:t>Добери прислівники, які відповідають поданим прихованим словам</a:t>
            </a:r>
            <a:r>
              <a:rPr lang="ru-RU" altLang="uk-UA" smtClean="0"/>
              <a:t> </a:t>
            </a:r>
          </a:p>
        </p:txBody>
      </p:sp>
      <p:sp>
        <p:nvSpPr>
          <p:cNvPr id="20484" name="Text Box 4"/>
          <p:cNvSpPr txBox="1">
            <a:spLocks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uk-UA" altLang="uk-UA" b="1" smtClean="0">
                <a:solidFill>
                  <a:srgbClr val="FF0066"/>
                </a:solidFill>
                <a:latin typeface="Comic Sans MS" panose="030F0702030302020204" pitchFamily="66" charset="0"/>
              </a:rPr>
              <a:t>Дослідження-відновлення</a:t>
            </a:r>
            <a:endParaRPr lang="ru-RU" altLang="uk-UA" b="1" smtClean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68638"/>
            <a:ext cx="7993062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131.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752" y="5160841"/>
            <a:ext cx="1374263" cy="147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204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 smtClean="0">
                <a:solidFill>
                  <a:srgbClr val="9900FF"/>
                </a:solidFill>
                <a:latin typeface="Comic Sans MS" panose="030F0702030302020204" pitchFamily="66" charset="0"/>
              </a:rPr>
              <a:t>“ П'яте зайве ”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914400" y="1557338"/>
            <a:ext cx="8229600" cy="4525962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uk-UA" altLang="uk-UA" smtClean="0"/>
              <a:t>Неуважно, спокійно, чудно,</a:t>
            </a:r>
            <a:r>
              <a:rPr lang="uk-UA" altLang="uk-UA" smtClean="0">
                <a:solidFill>
                  <a:schemeClr val="hlink"/>
                </a:solidFill>
              </a:rPr>
              <a:t> уночі</a:t>
            </a:r>
            <a:r>
              <a:rPr lang="uk-UA" altLang="uk-UA" smtClean="0"/>
              <a:t>, пронизано.</a:t>
            </a:r>
          </a:p>
          <a:p>
            <a:pPr marL="609600" indent="-609600">
              <a:buFontTx/>
              <a:buAutoNum type="arabicPeriod"/>
            </a:pPr>
            <a:r>
              <a:rPr lang="uk-UA" altLang="uk-UA" smtClean="0"/>
              <a:t>Щойно, навесні, день у день, учора, </a:t>
            </a:r>
            <a:r>
              <a:rPr lang="uk-UA" altLang="uk-UA" smtClean="0">
                <a:solidFill>
                  <a:schemeClr val="hlink"/>
                </a:solidFill>
              </a:rPr>
              <a:t>надворі</a:t>
            </a:r>
            <a:r>
              <a:rPr lang="uk-UA" altLang="uk-UA" smtClean="0"/>
              <a:t>.</a:t>
            </a:r>
          </a:p>
          <a:p>
            <a:pPr marL="609600" indent="-609600">
              <a:buFontTx/>
              <a:buAutoNum type="arabicPeriod"/>
            </a:pPr>
            <a:r>
              <a:rPr lang="uk-UA" altLang="uk-UA" smtClean="0"/>
              <a:t>Угору, </a:t>
            </a:r>
            <a:r>
              <a:rPr lang="uk-UA" altLang="uk-UA" smtClean="0">
                <a:solidFill>
                  <a:schemeClr val="hlink"/>
                </a:solidFill>
              </a:rPr>
              <a:t>нашвидку</a:t>
            </a:r>
            <a:r>
              <a:rPr lang="uk-UA" altLang="uk-UA" smtClean="0"/>
              <a:t>, далеко, ліворуч, униз.</a:t>
            </a:r>
          </a:p>
          <a:p>
            <a:pPr marL="609600" indent="-609600">
              <a:buFontTx/>
              <a:buAutoNum type="arabicPeriod"/>
            </a:pPr>
            <a:r>
              <a:rPr lang="uk-UA" altLang="uk-UA" smtClean="0"/>
              <a:t>Спросоння, </a:t>
            </a:r>
            <a:r>
              <a:rPr lang="uk-UA" altLang="uk-UA" smtClean="0">
                <a:solidFill>
                  <a:schemeClr val="hlink"/>
                </a:solidFill>
              </a:rPr>
              <a:t>взимку</a:t>
            </a:r>
            <a:r>
              <a:rPr lang="uk-UA" altLang="uk-UA" smtClean="0"/>
              <a:t>, по-дружньому, спередсердя, знічев'я.</a:t>
            </a:r>
          </a:p>
          <a:p>
            <a:pPr marL="609600" indent="-609600">
              <a:buFont typeface="Arial" panose="020B0604020202020204" pitchFamily="34" charset="0"/>
              <a:buNone/>
            </a:pPr>
            <a:endParaRPr lang="ru-RU" altLang="uk-UA" smtClean="0"/>
          </a:p>
        </p:txBody>
      </p:sp>
      <p:pic>
        <p:nvPicPr>
          <p:cNvPr id="22532" name="Picture 4" descr="C145-0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975" y="188913"/>
            <a:ext cx="1216025" cy="215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4000" b="1" smtClean="0">
                <a:solidFill>
                  <a:srgbClr val="FF6600"/>
                </a:solidFill>
                <a:latin typeface="Comic Sans MS" panose="030F0702030302020204" pitchFamily="66" charset="0"/>
              </a:rPr>
              <a:t>Лінгвістична гра </a:t>
            </a:r>
            <a:br>
              <a:rPr lang="uk-UA" altLang="uk-UA" sz="4000" b="1" smtClean="0">
                <a:solidFill>
                  <a:srgbClr val="FF6600"/>
                </a:solidFill>
                <a:latin typeface="Comic Sans MS" panose="030F0702030302020204" pitchFamily="66" charset="0"/>
              </a:rPr>
            </a:br>
            <a:r>
              <a:rPr lang="uk-UA" altLang="uk-UA" sz="4000" b="1" smtClean="0">
                <a:solidFill>
                  <a:srgbClr val="FF6600"/>
                </a:solidFill>
                <a:latin typeface="Comic Sans MS" panose="030F0702030302020204" pitchFamily="66" charset="0"/>
              </a:rPr>
              <a:t>“ Добери пару дієслову ”</a:t>
            </a:r>
            <a:endParaRPr lang="ru-RU" altLang="uk-UA" sz="4000" b="1" smtClean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uk-UA" altLang="uk-UA" smtClean="0"/>
          </a:p>
          <a:p>
            <a:pPr>
              <a:buFont typeface="Arial" panose="020B0604020202020204" pitchFamily="34" charset="0"/>
              <a:buNone/>
            </a:pPr>
            <a:endParaRPr lang="ru-RU" altLang="uk-UA" smtClean="0"/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539750" y="1628775"/>
            <a:ext cx="4643438" cy="4537075"/>
          </a:xfrm>
          <a:prstGeom prst="star24">
            <a:avLst>
              <a:gd name="adj" fmla="val 29079"/>
            </a:avLst>
          </a:prstGeom>
          <a:solidFill>
            <a:srgbClr val="F8ED5A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uk-UA"/>
              <a:t>Писати</a:t>
            </a:r>
          </a:p>
          <a:p>
            <a:pPr algn="ctr"/>
            <a:r>
              <a:rPr lang="uk-UA" altLang="uk-UA"/>
              <a:t>Мити</a:t>
            </a:r>
          </a:p>
          <a:p>
            <a:pPr algn="ctr"/>
            <a:r>
              <a:rPr lang="uk-UA" altLang="uk-UA"/>
              <a:t>Спати</a:t>
            </a:r>
          </a:p>
          <a:p>
            <a:pPr algn="ctr"/>
            <a:r>
              <a:rPr lang="uk-UA" altLang="uk-UA"/>
              <a:t>Кричати</a:t>
            </a:r>
          </a:p>
          <a:p>
            <a:pPr algn="ctr"/>
            <a:r>
              <a:rPr lang="uk-UA" altLang="uk-UA"/>
              <a:t>Виглядати</a:t>
            </a:r>
          </a:p>
          <a:p>
            <a:pPr algn="ctr"/>
            <a:r>
              <a:rPr lang="uk-UA" altLang="uk-UA"/>
              <a:t>В'язати</a:t>
            </a:r>
          </a:p>
          <a:p>
            <a:pPr algn="ctr"/>
            <a:r>
              <a:rPr lang="uk-UA" altLang="uk-UA"/>
              <a:t>Пірнати</a:t>
            </a:r>
          </a:p>
          <a:p>
            <a:pPr algn="ctr"/>
            <a:r>
              <a:rPr lang="uk-UA" altLang="uk-UA"/>
              <a:t>Святкувати</a:t>
            </a:r>
            <a:endParaRPr lang="ru-RU" altLang="uk-UA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4500563" y="1628775"/>
            <a:ext cx="4643437" cy="4537075"/>
          </a:xfrm>
          <a:prstGeom prst="star24">
            <a:avLst>
              <a:gd name="adj" fmla="val 28806"/>
            </a:avLst>
          </a:prstGeom>
          <a:solidFill>
            <a:srgbClr val="F8ED5A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uk-UA"/>
              <a:t>Елегантно</a:t>
            </a:r>
          </a:p>
          <a:p>
            <a:pPr algn="ctr"/>
            <a:r>
              <a:rPr lang="uk-UA" altLang="uk-UA"/>
              <a:t>Голосно</a:t>
            </a:r>
          </a:p>
          <a:p>
            <a:pPr algn="ctr"/>
            <a:r>
              <a:rPr lang="uk-UA" altLang="uk-UA"/>
              <a:t>Грамотно</a:t>
            </a:r>
          </a:p>
          <a:p>
            <a:pPr algn="ctr"/>
            <a:r>
              <a:rPr lang="uk-UA" altLang="uk-UA"/>
              <a:t>Міцно</a:t>
            </a:r>
          </a:p>
          <a:p>
            <a:pPr algn="ctr"/>
            <a:r>
              <a:rPr lang="uk-UA" altLang="uk-UA"/>
              <a:t>Глибоко</a:t>
            </a:r>
          </a:p>
          <a:p>
            <a:pPr algn="ctr"/>
            <a:r>
              <a:rPr lang="uk-UA" altLang="uk-UA"/>
              <a:t>Чисто</a:t>
            </a:r>
          </a:p>
          <a:p>
            <a:pPr algn="ctr"/>
            <a:r>
              <a:rPr lang="uk-UA" altLang="uk-UA"/>
              <a:t>Весело</a:t>
            </a:r>
          </a:p>
          <a:p>
            <a:pPr algn="ctr"/>
            <a:r>
              <a:rPr lang="uk-UA" altLang="uk-UA"/>
              <a:t>Солодко</a:t>
            </a:r>
            <a:endParaRPr lang="ru-RU" alt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6" grpId="0" animBg="1"/>
      <p:bldP spid="338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 smtClean="0">
                <a:solidFill>
                  <a:srgbClr val="FF33CC"/>
                </a:solidFill>
                <a:latin typeface="Comic Sans MS" panose="030F0702030302020204" pitchFamily="66" charset="0"/>
              </a:rPr>
              <a:t>Практикум</a:t>
            </a:r>
            <a:endParaRPr lang="ru-RU" altLang="uk-UA" b="1" smtClean="0">
              <a:solidFill>
                <a:srgbClr val="FF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755650" y="1341438"/>
            <a:ext cx="8229600" cy="5256212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uk-UA" altLang="uk-UA" sz="2000" b="1" smtClean="0"/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uk-UA" altLang="uk-UA" sz="2400" b="1" smtClean="0"/>
              <a:t>Перепиши. Після кожного прислівника запиши у дужках, до якого розряду за значенням він належить.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uk-UA" altLang="uk-UA" sz="2400" b="1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uk-UA" altLang="uk-UA" sz="2400" b="1" i="1" smtClean="0">
                <a:solidFill>
                  <a:schemeClr val="accent1"/>
                </a:solidFill>
              </a:rPr>
              <a:t>Зразок: Сяє вдалині (місце дії) вогник у вікні. </a:t>
            </a:r>
            <a:endParaRPr lang="ru-RU" altLang="uk-UA" sz="2400" i="1" smtClean="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uk-UA" altLang="uk-UA" sz="2400" b="1" i="1" smtClean="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Я на тебе дивлюся щовечора, Києве мій.</a:t>
            </a:r>
            <a:endParaRPr lang="ru-RU" altLang="uk-UA" sz="240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Таким я знав тебе ще змалку, високе місто над Дніпром. </a:t>
            </a:r>
            <a:endParaRPr lang="ru-RU" altLang="uk-UA" sz="240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Надворі вечір настає. </a:t>
            </a:r>
            <a:endParaRPr lang="ru-RU" altLang="uk-UA" sz="240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Удалині м'яко блимнули вікна. </a:t>
            </a:r>
            <a:endParaRPr lang="ru-RU" altLang="uk-UA" sz="240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Поволі ніч підносить темні вії, відкриті навстіж сяють небеса. </a:t>
            </a:r>
            <a:endParaRPr lang="ru-RU" altLang="uk-UA" sz="240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І мене один лиш місяць розуміє на півслові. </a:t>
            </a:r>
            <a:endParaRPr lang="ru-RU" altLang="uk-UA" sz="240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Ш"/>
            </a:pPr>
            <a:r>
              <a:rPr lang="uk-UA" altLang="uk-UA" sz="2400" b="1" smtClean="0"/>
              <a:t>Навколо усе спочиває, а пісня не хоче спочить. </a:t>
            </a:r>
            <a:r>
              <a:rPr lang="ru-RU" altLang="uk-UA" sz="2400" smtClean="0"/>
              <a:t> </a:t>
            </a:r>
          </a:p>
        </p:txBody>
      </p:sp>
      <p:pic>
        <p:nvPicPr>
          <p:cNvPr id="34822" name="Picture 6" descr="chicks_school_unifor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60350"/>
            <a:ext cx="2171700" cy="141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 smtClean="0">
                <a:solidFill>
                  <a:srgbClr val="9999FF"/>
                </a:solidFill>
                <a:latin typeface="Comic Sans MS" panose="030F0702030302020204" pitchFamily="66" charset="0"/>
              </a:rPr>
              <a:t>Гра «Редактор»</a:t>
            </a:r>
            <a:r>
              <a:rPr lang="ru-RU" altLang="uk-UA" smtClean="0"/>
              <a:t> 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914400" y="1412875"/>
            <a:ext cx="8229600" cy="5111750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uk-UA" altLang="uk-UA" sz="2000" smtClean="0"/>
              <a:t>	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uk-UA" altLang="uk-UA" sz="2400" i="1" smtClean="0">
                <a:solidFill>
                  <a:schemeClr val="accent1"/>
                </a:solidFill>
                <a:latin typeface="Arial" panose="020B0604020202020204" pitchFamily="34" charset="0"/>
              </a:rPr>
              <a:t>	</a:t>
            </a:r>
            <a:r>
              <a:rPr lang="uk-UA" altLang="uk-UA" sz="2000" i="1" smtClean="0">
                <a:solidFill>
                  <a:schemeClr val="accent1"/>
                </a:solidFill>
                <a:latin typeface="Arial" panose="020B0604020202020204" pitchFamily="34" charset="0"/>
              </a:rPr>
              <a:t>Прочитай текст. Розстав речення за змістом. Спиши, розкриваючи дужки. Визнач синтаксичну роль і розряд за значенням ужитих у тексті прислівників.</a:t>
            </a:r>
            <a:br>
              <a:rPr lang="uk-UA" altLang="uk-UA" sz="2000" i="1" smtClean="0">
                <a:solidFill>
                  <a:schemeClr val="accent1"/>
                </a:solidFill>
                <a:latin typeface="Arial" panose="020B0604020202020204" pitchFamily="34" charset="0"/>
              </a:rPr>
            </a:br>
            <a:endParaRPr lang="uk-UA" altLang="uk-UA" sz="2000" i="1" smtClean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uk-UA" altLang="uk-UA" sz="2400" smtClean="0">
                <a:latin typeface="Arial" panose="020B0604020202020204" pitchFamily="34" charset="0"/>
              </a:rPr>
              <a:t>	За столом біля вузликів я знову бачу схилене обличчя мами. Я відчиняю хатні двері, що (з)(на)двору пахнуть макухою, а з хати – хлібом і калачиками, які стоять у нас на всіх вікнах. Вона вдивляється в яке(сь) насіння і що(сь) (по)шепки говорить до нього. У мене одразу похололо (в)середині й нашорошилися вуха. А найближче до матері лежать вузлики з гарбузовим насінням. Я вже хотів було податися назад, та в цей час мати побачила мене.</a:t>
            </a:r>
          </a:p>
        </p:txBody>
      </p:sp>
      <p:pic>
        <p:nvPicPr>
          <p:cNvPr id="35844" name="Picture 4" descr="MCj044042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88913"/>
            <a:ext cx="1909763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2400" b="1" dirty="0" err="1" smtClean="0">
                <a:latin typeface="Arial" panose="020B0604020202020204" pitchFamily="34" charset="0"/>
              </a:rPr>
              <a:t>Встанови</a:t>
            </a:r>
            <a:r>
              <a:rPr lang="ru-RU" altLang="uk-UA" sz="2400" b="1" dirty="0" smtClean="0">
                <a:latin typeface="Arial" panose="020B0604020202020204" pitchFamily="34" charset="0"/>
              </a:rPr>
              <a:t> </a:t>
            </a:r>
            <a:r>
              <a:rPr lang="ru-RU" altLang="uk-UA" sz="2400" b="1" dirty="0" err="1" smtClean="0">
                <a:latin typeface="Arial" panose="020B0604020202020204" pitchFamily="34" charset="0"/>
              </a:rPr>
              <a:t>відповідність</a:t>
            </a:r>
            <a:endParaRPr lang="ru-RU" altLang="uk-UA" sz="2400" b="1" dirty="0" smtClean="0">
              <a:latin typeface="Arial" panose="020B0604020202020204" pitchFamily="34" charset="0"/>
            </a:endParaRPr>
          </a:p>
        </p:txBody>
      </p:sp>
      <p:graphicFrame>
        <p:nvGraphicFramePr>
          <p:cNvPr id="74756" name="Group 4"/>
          <p:cNvGraphicFramePr>
            <a:graphicFrameLocks noGrp="1"/>
          </p:cNvGraphicFramePr>
          <p:nvPr>
            <p:ph idx="1"/>
          </p:nvPr>
        </p:nvGraphicFramePr>
        <p:xfrm>
          <a:off x="755650" y="1557338"/>
          <a:ext cx="8229600" cy="4525963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64327774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404688988"/>
                    </a:ext>
                  </a:extLst>
                </a:gridCol>
              </a:tblGrid>
              <a:tr h="4525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Занадто </a:t>
                      </a:r>
                      <a:b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Угорі </a:t>
                      </a:r>
                      <a:b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Швидко</a:t>
                      </a:r>
                      <a:b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Згарячу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Напоказ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Віддавна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прислівники мети </a:t>
                      </a:r>
                      <a:b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прислівники способу дії </a:t>
                      </a:r>
                      <a:b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прислівники причини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uk-UA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прислівники часу </a:t>
                      </a:r>
                      <a:b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Д.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прислівники місця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uk-UA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Е. </a:t>
                      </a:r>
                      <a:r>
                        <a:rPr kumimoji="0" lang="uk-UA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прислівники міри і ступеня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uk-UA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6021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b="1" smtClean="0">
                <a:solidFill>
                  <a:srgbClr val="0066FF"/>
                </a:solidFill>
                <a:latin typeface="Comic Sans MS" panose="030F0702030302020204" pitchFamily="66" charset="0"/>
              </a:rPr>
              <a:t>Домашнє завдання</a:t>
            </a:r>
            <a:r>
              <a:rPr lang="ru-RU" altLang="uk-UA" smtClean="0"/>
              <a:t> 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uk-UA" altLang="uk-UA" smtClean="0"/>
              <a:t>		Запиши сім прислів’їв або приказок, у яких уживаються прислівники. </a:t>
            </a:r>
          </a:p>
          <a:p>
            <a:pPr>
              <a:buFont typeface="Arial" panose="020B0604020202020204" pitchFamily="34" charset="0"/>
              <a:buNone/>
            </a:pPr>
            <a:r>
              <a:rPr lang="uk-UA" altLang="uk-UA" smtClean="0"/>
              <a:t>		Визнач синтаксичну роль прислівників та їх розряд за значенням.</a:t>
            </a:r>
            <a:endParaRPr lang="ru-RU" altLang="uk-UA" smtClean="0"/>
          </a:p>
        </p:txBody>
      </p:sp>
      <p:pic>
        <p:nvPicPr>
          <p:cNvPr id="60420" name="Picture 4" descr="5f8350820dd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292600"/>
            <a:ext cx="3384550" cy="224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2" name="Picture 6" descr="thum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005263"/>
            <a:ext cx="2600325" cy="24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914400" y="2492375"/>
            <a:ext cx="8229600" cy="1143000"/>
          </a:xfrm>
        </p:spPr>
        <p:txBody>
          <a:bodyPr/>
          <a:lstStyle/>
          <a:p>
            <a: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  <a:t>Автор презентації –</a:t>
            </a:r>
            <a:b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  <a:t>Савчук Любов Олексіївна,</a:t>
            </a:r>
            <a:b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  <a:t>учитель української мови і літератури</a:t>
            </a:r>
            <a:b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  <a:t>гімназії №34 “Либідь” </a:t>
            </a:r>
            <a:b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  <a:t>ім. В. Максименка</a:t>
            </a:r>
            <a:b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</a:br>
            <a:r>
              <a:rPr lang="uk-UA" altLang="uk-UA" sz="2000" b="1" smtClean="0">
                <a:solidFill>
                  <a:srgbClr val="0033CC"/>
                </a:solidFill>
                <a:latin typeface="Arial" panose="020B0604020202020204" pitchFamily="34" charset="0"/>
              </a:rPr>
              <a:t>Подільського району м. Києва</a:t>
            </a:r>
            <a:r>
              <a:rPr lang="ru-RU" altLang="uk-UA" sz="3200" smtClean="0">
                <a:solidFill>
                  <a:srgbClr val="0033CC"/>
                </a:solidFill>
              </a:rPr>
              <a:t/>
            </a:r>
            <a:br>
              <a:rPr lang="ru-RU" altLang="uk-UA" sz="3200" smtClean="0">
                <a:solidFill>
                  <a:srgbClr val="0033CC"/>
                </a:solidFill>
              </a:rPr>
            </a:br>
            <a:endParaRPr lang="ru-RU" altLang="uk-UA" sz="3200" smtClean="0">
              <a:solidFill>
                <a:srgbClr val="0033CC"/>
              </a:solidFill>
            </a:endParaRPr>
          </a:p>
        </p:txBody>
      </p:sp>
      <p:pic>
        <p:nvPicPr>
          <p:cNvPr id="2052" name="Picture 4" descr="c:\Program Files\Microsoft Office\Clipart\Pub60Cor\an01251_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941888"/>
            <a:ext cx="1871663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21163"/>
            <a:ext cx="2333625" cy="244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224</Words>
  <Application>Microsoft Office PowerPoint</Application>
  <PresentationFormat>Экран (4:3)</PresentationFormat>
  <Paragraphs>80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Arial</vt:lpstr>
      <vt:lpstr>Comic Sans MS</vt:lpstr>
      <vt:lpstr>Wingdings</vt:lpstr>
      <vt:lpstr>Times New Roman</vt:lpstr>
      <vt:lpstr>Franklin Gothic Book</vt:lpstr>
      <vt:lpstr>Тема Office</vt:lpstr>
      <vt:lpstr>Розряди прислівників</vt:lpstr>
      <vt:lpstr>   ПРИСЛІВНИК</vt:lpstr>
      <vt:lpstr>Прислівник звик, незмінюваний в мові, ознаки різні виражати при слові. Дмитро  Білоус</vt:lpstr>
      <vt:lpstr>Дослідження-відновлення</vt:lpstr>
      <vt:lpstr>“ П'яте зайве ”</vt:lpstr>
      <vt:lpstr>Лінгвістична гра  “ Добери пару дієслову ”</vt:lpstr>
      <vt:lpstr>Практикум</vt:lpstr>
      <vt:lpstr>Гра «Редактор» </vt:lpstr>
      <vt:lpstr>Встанови відповідність</vt:lpstr>
      <vt:lpstr>Домашнє завдання </vt:lpstr>
      <vt:lpstr>Автор презентації –  Савчук Любов Олексіївна,  учитель української мови і літератури гімназії №34 “Либідь”  ім. В. Максименка Подільського району м. Києва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нового матеріалу</dc:title>
  <dc:creator>Аленушка</dc:creator>
  <cp:lastModifiedBy>Пользователь Windows</cp:lastModifiedBy>
  <cp:revision>33</cp:revision>
  <dcterms:created xsi:type="dcterms:W3CDTF">2014-10-03T20:17:33Z</dcterms:created>
  <dcterms:modified xsi:type="dcterms:W3CDTF">2022-03-28T15:16:21Z</dcterms:modified>
</cp:coreProperties>
</file>