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7233ba0b3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7233ba0b3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7222d0fcbd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7222d0fcbd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7222d0fcb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7222d0fcb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722a3ef4da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722a3ef4da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722a3ef4da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722a3ef4da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7233ba0b33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7233ba0b33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722a3ef4da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722a3ef4da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722a3ef4da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722a3ef4da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7233ba0b33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7233ba0b33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792650" y="662100"/>
            <a:ext cx="8520600" cy="2108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uk">
                <a:latin typeface="Times New Roman"/>
                <a:ea typeface="Times New Roman"/>
                <a:cs typeface="Times New Roman"/>
                <a:sym typeface="Times New Roman"/>
              </a:rPr>
              <a:t>Відокремлені </a:t>
            </a:r>
            <a:endParaRPr b="1" i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uk">
                <a:latin typeface="Times New Roman"/>
                <a:ea typeface="Times New Roman"/>
                <a:cs typeface="Times New Roman"/>
                <a:sym typeface="Times New Roman"/>
              </a:rPr>
              <a:t>прикладки</a:t>
            </a:r>
            <a:endParaRPr b="1" i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uk" sz="1800">
                <a:latin typeface="Times New Roman"/>
                <a:ea typeface="Times New Roman"/>
                <a:cs typeface="Times New Roman"/>
                <a:sym typeface="Times New Roman"/>
              </a:rPr>
              <a:t>(8 клас)</a:t>
            </a:r>
            <a:endParaRPr b="1" i="1"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178100" y="2900900"/>
            <a:ext cx="7437000" cy="152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Вчитель </a:t>
            </a:r>
            <a:endParaRPr sz="1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української мови та літератури </a:t>
            </a:r>
            <a:endParaRPr sz="1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опорного закладу</a:t>
            </a:r>
            <a:endParaRPr sz="1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Хрінницький ліцей</a:t>
            </a:r>
            <a:endParaRPr sz="1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Мартиненко Тетяна</a:t>
            </a:r>
            <a:endParaRPr sz="1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idx="1" type="subTitle"/>
          </p:nvPr>
        </p:nvSpPr>
        <p:spPr>
          <a:xfrm>
            <a:off x="311700" y="173675"/>
            <a:ext cx="8520600" cy="480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30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Пригадаймо:</a:t>
            </a:r>
            <a:endParaRPr b="1" sz="300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45720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Прикладкою</a:t>
            </a:r>
            <a:r>
              <a:rPr lang="uk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називається означення, виражене іменником, яке одночасно визначає, характеризує предмет і дає йому назву. Крім іменника, прикладка також може відноситися до займенника або будь-якої іншої частини мови, ужитої в ролі іменника.</a:t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45720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Прикладка зазвичай узгоджується з означуваним словом у роді, числі й відмінку ( </a:t>
            </a:r>
            <a:r>
              <a:rPr i="1" lang="uk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Проживав у нас довго</a:t>
            </a:r>
            <a:r>
              <a:rPr lang="uk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i="1" lang="uk" sz="2400" u="sng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собака Пірат</a:t>
            </a:r>
            <a:r>
              <a:rPr lang="uk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. ( О.Довженко)).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45720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Лише прикладки, які є власними назвами гір, озер, станцій, планет, не узгоджуються з означуваним словом у непрямих відмінках </a:t>
            </a:r>
            <a:r>
              <a:rPr i="1" lang="uk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 Альпіністи підкорили вершину гори </a:t>
            </a:r>
            <a:r>
              <a:rPr i="1" lang="uk" sz="2400" u="sng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Еверест).</a:t>
            </a:r>
            <a:endParaRPr i="1" sz="2400" u="sng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45720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45720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idx="1" type="subTitle"/>
          </p:nvPr>
        </p:nvSpPr>
        <p:spPr>
          <a:xfrm>
            <a:off x="311700" y="360725"/>
            <a:ext cx="8520600" cy="456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30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Пригадаймо:</a:t>
            </a:r>
            <a:endParaRPr b="1" sz="300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Прикладки можуть бути:</a:t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81000" lvl="0" marL="457200" rtl="0" algn="just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AutoNum type="arabicPeriod"/>
            </a:pPr>
            <a:r>
              <a:rPr lang="uk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Поширеними - виражені кількома словами ( Я  передплачую газету “</a:t>
            </a:r>
            <a:r>
              <a:rPr lang="uk" sz="2400" u="sng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Голос України</a:t>
            </a:r>
            <a:r>
              <a:rPr lang="uk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” )</a:t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81000" lvl="0" marL="457200" rtl="0" algn="just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AutoNum type="arabicPeriod"/>
            </a:pPr>
            <a:r>
              <a:rPr lang="uk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Непоширеними - виражена одним словом (поети-шістдесятники, поети-романтики, вірш-медитація…) </a:t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uk" sz="3000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Відокремлена прикладка</a:t>
            </a:r>
            <a:endParaRPr b="1" sz="3000">
              <a:solidFill>
                <a:srgbClr val="0000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1" name="Google Shape;71;p16"/>
          <p:cNvSpPr txBox="1"/>
          <p:nvPr>
            <p:ph idx="1" type="body"/>
          </p:nvPr>
        </p:nvSpPr>
        <p:spPr>
          <a:xfrm>
            <a:off x="311700" y="125935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uk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Відокремлена прикладка</a:t>
            </a:r>
            <a:r>
              <a:rPr lang="uk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або </a:t>
            </a:r>
            <a:r>
              <a:rPr b="1" i="1" lang="uk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апозиція,</a:t>
            </a:r>
            <a:r>
              <a:rPr lang="uk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– це різновид означення, виражений одиничним іменником або іменником із залежними словами, який пояснює слово за однією або кількома характеристиками чи вводить іншу назву особи, предмета, явища, поняття, терміна тощо.</a:t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457200" lvl="0" marL="0" rtl="0" algn="just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7"/>
          <p:cNvSpPr txBox="1"/>
          <p:nvPr>
            <p:ph idx="1" type="body"/>
          </p:nvPr>
        </p:nvSpPr>
        <p:spPr>
          <a:xfrm>
            <a:off x="311700" y="173675"/>
            <a:ext cx="8520600" cy="478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uk">
                <a:solidFill>
                  <a:srgbClr val="34434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>
              <a:solidFill>
                <a:srgbClr val="344348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457200" lvl="0" marL="0" rtl="0" algn="just">
              <a:spcBef>
                <a:spcPts val="1600"/>
              </a:spcBef>
              <a:spcAft>
                <a:spcPts val="0"/>
              </a:spcAft>
              <a:buNone/>
            </a:pPr>
            <a:r>
              <a:rPr lang="uk" sz="2400">
                <a:solidFill>
                  <a:srgbClr val="34434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 відокремленні прикладок є багато подібного до відокремлення звичайних узгоджених означень. Проте для виділення відокремлених прикладок частіше використовують тире.</a:t>
            </a:r>
            <a:endParaRPr sz="2400">
              <a:solidFill>
                <a:srgbClr val="344348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2400">
                <a:solidFill>
                  <a:srgbClr val="34434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Якщо прикладка стоїть перед означуваним іменником і не має обставинного відтінку, то вона не відокремлюється: Великий український філософ Григорій Сковорода був сам патріотом і прищеплював та виховував у народу священне почуття любові до своєї батьківщини (В. Яременко).</a:t>
            </a:r>
            <a:endParaRPr sz="2400">
              <a:solidFill>
                <a:srgbClr val="344348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8"/>
          <p:cNvSpPr txBox="1"/>
          <p:nvPr>
            <p:ph idx="1" type="body"/>
          </p:nvPr>
        </p:nvSpPr>
        <p:spPr>
          <a:xfrm>
            <a:off x="311700" y="181200"/>
            <a:ext cx="8520600" cy="478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24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інших випадках прикладки </a:t>
            </a:r>
            <a:endParaRPr b="1" sz="240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uk" sz="24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звичайно відокремлюються зокрема якщо вона:</a:t>
            </a:r>
            <a:endParaRPr b="1" sz="240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а) стосується особового займенника: </a:t>
            </a: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Притомлений Котигорошко, я на груди землі упаду (А. Малишко);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б) поширена й стоїть після означуваного слова:</a:t>
            </a: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Дивлячись на людей, усміхався і мій батько — великий добрий чоловік (О. Довженко);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в) від означуваного слова відділена іншими членами речення:</a:t>
            </a: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Боровсь Еней з своїм, сердега, горем, слізьми, бідняжка, обливавсь (1. Котляревський);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г) стоїть після означуваного іменника — власної назви:</a:t>
            </a: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Хто винен? Овсій Колода, бригадир (В. Кучер);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ґ) має обставинний відтінок:</a:t>
            </a: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Вірний син трудової поневоленої України, Шевченко став найглибшим виразником народних дум і надій (О. Гончар).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45720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Відокремлюються прикладки зі словами на ім 'я, на ймення, родом, так званий тощо:</a:t>
            </a: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жила в тій стороні бідна удова у земляній хатинці, і мала вона сина, на імення Івашко (С. Ва-сильченко). За шофера ми поставили тракториста Серьогу, на прізвище Півень (Ю. Яновський).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9"/>
          <p:cNvSpPr txBox="1"/>
          <p:nvPr>
            <p:ph type="title"/>
          </p:nvPr>
        </p:nvSpPr>
        <p:spPr>
          <a:xfrm>
            <a:off x="311700" y="187025"/>
            <a:ext cx="8520600" cy="4769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45720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uk" sz="2800">
                <a:latin typeface="Times New Roman"/>
                <a:ea typeface="Times New Roman"/>
                <a:cs typeface="Times New Roman"/>
                <a:sym typeface="Times New Roman"/>
              </a:rPr>
              <a:t>Завжди відокремлюються прикладки, виражені сполученням слова </a:t>
            </a:r>
            <a:r>
              <a:rPr i="1" lang="uk" sz="2800">
                <a:solidFill>
                  <a:srgbClr val="F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чоловік, чолов’яга, дівчина, хлопець, дід, людина </a:t>
            </a:r>
            <a:r>
              <a:rPr lang="uk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і под. з іншими словами:</a:t>
            </a:r>
            <a:endParaRPr sz="2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06400" lvl="0" marL="457200" rtl="0" algn="just">
              <a:spcBef>
                <a:spcPts val="0"/>
              </a:spcBef>
              <a:spcAft>
                <a:spcPts val="0"/>
              </a:spcAft>
              <a:buSzPts val="2800"/>
              <a:buFont typeface="Times New Roman"/>
              <a:buChar char="❖"/>
            </a:pPr>
            <a:r>
              <a:rPr lang="uk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i="1" lang="uk" sz="2800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Немолодий чолов’яга, </a:t>
            </a:r>
            <a:r>
              <a:rPr lang="uk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бригадир був неабияким майстром. (К. Лубенець)</a:t>
            </a:r>
            <a:endParaRPr sz="2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06400" lvl="0" marL="457200" rtl="0" algn="just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Char char="❖"/>
            </a:pPr>
            <a:r>
              <a:rPr lang="uk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Веде хана на припоні Сірко - </a:t>
            </a:r>
            <a:r>
              <a:rPr i="1" lang="uk" sz="2800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хлопець молоденький </a:t>
            </a:r>
            <a:r>
              <a:rPr lang="uk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(Л. Забашта).</a:t>
            </a:r>
            <a:endParaRPr sz="2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uk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Якщо прикладка, що стоїть перед пояснюваним словом, має тільки означальне значення, її не відокремлюють: </a:t>
            </a:r>
            <a:r>
              <a:rPr i="1" lang="uk" sz="2800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Директор школи </a:t>
            </a:r>
            <a:r>
              <a:rPr lang="uk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Василь Маркович Рясний був вкрай схвильований. (О.Довженко)</a:t>
            </a:r>
            <a:endParaRPr sz="2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0"/>
          <p:cNvSpPr txBox="1"/>
          <p:nvPr>
            <p:ph idx="1" type="body"/>
          </p:nvPr>
        </p:nvSpPr>
        <p:spPr>
          <a:xfrm>
            <a:off x="311700" y="187025"/>
            <a:ext cx="8520600" cy="475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Прикладка, яка вводиться за допомогою сполучника як, звичайно не відокремлюється:</a:t>
            </a:r>
            <a:r>
              <a:rPr lang="uk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45720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Максим Рильський </a:t>
            </a:r>
            <a:r>
              <a:rPr i="1" lang="uk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як перекладач</a:t>
            </a:r>
            <a:r>
              <a:rPr lang="uk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зробив надзвичайно багато для розвитку української літератури. 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45720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45720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Але якщо така прикладка має причинове або уточнювальне значення, вона відокремлюється:</a:t>
            </a:r>
            <a:r>
              <a:rPr lang="uk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45720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Венера, </a:t>
            </a:r>
            <a:r>
              <a:rPr i="1" lang="uk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як правдива мати</a:t>
            </a:r>
            <a:r>
              <a:rPr lang="uk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для сина рада все оддати (І. Котляревський). Членом «Гарту» я був і сам, як книжковий ілюстратор (О. Довженко).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1"/>
          <p:cNvSpPr txBox="1"/>
          <p:nvPr>
            <p:ph idx="1" type="body"/>
          </p:nvPr>
        </p:nvSpPr>
        <p:spPr>
          <a:xfrm>
            <a:off x="311700" y="240475"/>
            <a:ext cx="8520600" cy="468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Прикладки виділяються на письмі за допомогою як ком, так і тире. За допомогою тире відокремлена прикладка виділяється, як правило, якщо вона: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2000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а)має уточнювальне значення і перед нею можна поставити слова а саме:</a:t>
            </a:r>
            <a:r>
              <a:rPr lang="uk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Винуватці тої катастрофи — два хлопчики літ семи-восьми та п'ятиліток-дівчинка — наче не чули сердитого материного поклику (М. Коцюбинський)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2000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б) стоїть у кінці речення і стосується іменника (це робиться ше й для того, щоб прикладка не сприймалась як однорідний член речення):</a:t>
            </a:r>
            <a:r>
              <a:rPr lang="uk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Перед тобою світ — великий том розкритий (М. Рильський). Ти живеш у Києві — прекрасному й чарівному місті (Ю. Смолич) 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45720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2000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Якщо за умовами контексту після відокремленої прикладки має стояти кома, то друге тире не ставиться:</a:t>
            </a:r>
            <a:r>
              <a:rPr lang="uk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здавалось йому, що попав він в інший світ — у чудний і невідомий храм, і в тихім, радіснім спокої спочивала душа його (М. Івченко).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3600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Домашнє завдання</a:t>
            </a:r>
            <a:endParaRPr sz="3600">
              <a:solidFill>
                <a:srgbClr val="0000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2" name="Google Shape;102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❖"/>
            </a:pPr>
            <a:r>
              <a:rPr lang="uk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Опрацювати теоретичний матеріал;</a:t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❖"/>
            </a:pPr>
            <a:r>
              <a:rPr lang="uk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Виконати вправи:</a:t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AutoNum type="arabicPeriod"/>
            </a:pPr>
            <a:r>
              <a:rPr lang="uk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414;</a:t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AutoNum type="arabicPeriod"/>
            </a:pPr>
            <a:r>
              <a:rPr lang="uk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415;</a:t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AutoNum type="arabicPeriod"/>
            </a:pPr>
            <a:r>
              <a:rPr lang="uk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419.</a:t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