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20"/>
  </p:notesMasterIdLst>
  <p:sldIdLst>
    <p:sldId id="356" r:id="rId2"/>
    <p:sldId id="348" r:id="rId3"/>
    <p:sldId id="369" r:id="rId4"/>
    <p:sldId id="370" r:id="rId5"/>
    <p:sldId id="371" r:id="rId6"/>
    <p:sldId id="373" r:id="rId7"/>
    <p:sldId id="353" r:id="rId8"/>
    <p:sldId id="357" r:id="rId9"/>
    <p:sldId id="359" r:id="rId10"/>
    <p:sldId id="360" r:id="rId11"/>
    <p:sldId id="361" r:id="rId12"/>
    <p:sldId id="362" r:id="rId13"/>
    <p:sldId id="364" r:id="rId14"/>
    <p:sldId id="363" r:id="rId15"/>
    <p:sldId id="368" r:id="rId16"/>
    <p:sldId id="372" r:id="rId17"/>
    <p:sldId id="374" r:id="rId18"/>
    <p:sldId id="3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15D31-3174-4709-B086-2FBC1C16F53E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7F1FD-BF24-40A8-91BD-8A8D4BA755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949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414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80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17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04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90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1345B6-E173-474B-BD63-0E9E38A20B84}" type="datetimeFigureOut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B49BF-CCAF-4247-99AD-2EAC6F72D8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32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13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23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7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0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0D81-83A6-4B29-BCFC-84B1FC67E46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0CE2D-1DF4-4C88-A65F-F7AB47654E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6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937" y="-17140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403648" y="1052736"/>
            <a:ext cx="60486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FF00"/>
                </a:solidFill>
                <a:latin typeface="Arial Black" pitchFamily="34" charset="0"/>
              </a:rPr>
              <a:t>РМ </a:t>
            </a:r>
            <a:r>
              <a:rPr lang="uk-UA" sz="2800" i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uk-UA" sz="2800" b="1" i="1" dirty="0" smtClean="0">
                <a:solidFill>
                  <a:srgbClr val="FFFF00"/>
                </a:solidFill>
                <a:latin typeface="Arial Black" pitchFamily="34" charset="0"/>
              </a:rPr>
              <a:t>№16, №17.</a:t>
            </a:r>
            <a:r>
              <a:rPr lang="uk-UA" sz="2800" i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uk-UA" sz="2800" b="1" i="1" dirty="0" smtClean="0">
                <a:solidFill>
                  <a:schemeClr val="bg1"/>
                </a:solidFill>
                <a:latin typeface="Arial Black" pitchFamily="34" charset="0"/>
              </a:rPr>
              <a:t>Контрольний вибірковий письмовий переказ</a:t>
            </a:r>
            <a:r>
              <a:rPr lang="uk-UA" sz="2800" i="1" dirty="0" smtClean="0">
                <a:solidFill>
                  <a:schemeClr val="bg1"/>
                </a:solidFill>
                <a:latin typeface="Arial Black" pitchFamily="34" charset="0"/>
              </a:rPr>
              <a:t> тексту наукового стилю                   (із використанням складних речень з різними видами зв’язку)</a:t>
            </a:r>
            <a:endParaRPr lang="uk-UA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User\Desktop\teacher_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69406"/>
            <a:ext cx="2987824" cy="3688593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131840" y="1196752"/>
            <a:ext cx="57606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1. Переказ?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2. Види?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3. Стилі мовлення?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4. Вимоги до мовлення?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5. Жанри?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6. Типи мовлення?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7. Тема?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8. Мікротема?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9. План?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10. Його види?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0"/>
            <a:ext cx="6590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uk-UA" sz="5400" b="0" i="0" u="none" strike="noStrike" cap="none" spc="0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«Атака на учня»</a:t>
            </a:r>
            <a:endParaRPr lang="uk-UA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42561" y="1340768"/>
            <a:ext cx="6534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rgbClr val="C00000"/>
                </a:solidFill>
                <a:latin typeface="Arial Black" pitchFamily="34" charset="0"/>
              </a:rPr>
              <a:t>Ро́зповідь</a:t>
            </a:r>
            <a:r>
              <a:rPr lang="uk-UA" sz="2400" b="1" dirty="0">
                <a:solidFill>
                  <a:srgbClr val="C00000"/>
                </a:solidFill>
                <a:latin typeface="Arial Black" pitchFamily="34" charset="0"/>
              </a:rPr>
              <a:t> —</a:t>
            </a:r>
            <a:r>
              <a:rPr lang="uk-UA" sz="24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k-UA" sz="2400" dirty="0">
                <a:latin typeface="Arial Black" pitchFamily="34" charset="0"/>
              </a:rPr>
              <a:t>повідомлення про певні події, що відбуваються в часі. Загальна структура розповіді така: початок, розвиток та кінець події. Розповідь має такі різновиди: повідомлення, оповідання, відповідь, найменування, перелік, оголошення. До розповіді ставлять питання </a:t>
            </a:r>
            <a:r>
              <a:rPr lang="uk-UA" sz="2400" i="1" dirty="0">
                <a:solidFill>
                  <a:srgbClr val="006600"/>
                </a:solidFill>
                <a:latin typeface="Arial Black" pitchFamily="34" charset="0"/>
              </a:rPr>
              <a:t>що відбувалося?</a:t>
            </a:r>
            <a:endParaRPr lang="uk-UA" sz="2400" dirty="0">
              <a:solidFill>
                <a:srgbClr val="006600"/>
              </a:solidFill>
              <a:latin typeface="Arial Black" pitchFamily="34" charset="0"/>
            </a:endParaRPr>
          </a:p>
        </p:txBody>
      </p:sp>
      <p:pic>
        <p:nvPicPr>
          <p:cNvPr id="5" name="Picture 5" descr="C:\Users\User\Desktop\teacher_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69406"/>
            <a:ext cx="2987824" cy="3688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635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teacher_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69406"/>
            <a:ext cx="2987824" cy="368859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771799" y="1484784"/>
            <a:ext cx="616700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i="1" dirty="0">
                <a:solidFill>
                  <a:srgbClr val="C00000"/>
                </a:solidFill>
                <a:latin typeface="Arial Black" pitchFamily="34" charset="0"/>
              </a:rPr>
              <a:t>Опис</a:t>
            </a:r>
            <a:r>
              <a:rPr lang="uk-UA" sz="2200" b="1" dirty="0">
                <a:solidFill>
                  <a:srgbClr val="C00000"/>
                </a:solidFill>
                <a:latin typeface="Arial Black" pitchFamily="34" charset="0"/>
              </a:rPr>
              <a:t> —</a:t>
            </a:r>
            <a:r>
              <a:rPr lang="uk-UA" sz="22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k-UA" sz="2200" dirty="0">
                <a:latin typeface="Arial Black" pitchFamily="34" charset="0"/>
              </a:rPr>
              <a:t>розповідь про властивості, ознаки певного предмета або явища. У ньому подається характеристика людини, предмета, явища природи шляхом перелічування їхніх суттєвих ознак. Найголовніше в описі — надати читачу повне, конкретне або цікаве уявлення про головний об'єкт. Описи бувають: пейзажні, портретні, інтер'єру, явищ, предметів, людини. До опису ставлять питання </a:t>
            </a:r>
            <a:r>
              <a:rPr lang="uk-UA" sz="2200" i="1" dirty="0">
                <a:solidFill>
                  <a:srgbClr val="006600"/>
                </a:solidFill>
                <a:latin typeface="Arial Black" pitchFamily="34" charset="0"/>
              </a:rPr>
              <a:t>який?</a:t>
            </a:r>
            <a:endParaRPr lang="uk-UA" sz="2200" dirty="0">
              <a:solidFill>
                <a:srgbClr val="0066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56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teacher_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69406"/>
            <a:ext cx="2987824" cy="368859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987825" y="1412776"/>
            <a:ext cx="588639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i="1" dirty="0">
                <a:solidFill>
                  <a:srgbClr val="C00000"/>
                </a:solidFill>
                <a:latin typeface="Arial Black" pitchFamily="34" charset="0"/>
              </a:rPr>
              <a:t>Ро́здум</a:t>
            </a:r>
            <a:r>
              <a:rPr lang="uk-UA" sz="2200" b="1" dirty="0">
                <a:solidFill>
                  <a:srgbClr val="C00000"/>
                </a:solidFill>
                <a:latin typeface="Arial Black" pitchFamily="34" charset="0"/>
              </a:rPr>
              <a:t> —</a:t>
            </a:r>
            <a:r>
              <a:rPr lang="uk-UA" sz="22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k-UA" sz="2200" dirty="0">
                <a:latin typeface="Arial Black" pitchFamily="34" charset="0"/>
              </a:rPr>
              <a:t>висловлювання про причини якостей, ознак, подій. У роздумі обов'язково наявні три частини: теза, докази, висновок. Чисті описи, роздуми, розповіді використовуються рідко. У текстах найчастіше буває таке, що описи входять до змісту розповіді або зв'язані з роздумом, або роздум може доповнювати розповідь. До роздуму ставлять питання </a:t>
            </a:r>
            <a:r>
              <a:rPr lang="uk-UA" sz="2200" i="1" dirty="0">
                <a:solidFill>
                  <a:srgbClr val="006600"/>
                </a:solidFill>
                <a:latin typeface="Arial Black" pitchFamily="34" charset="0"/>
              </a:rPr>
              <a:t>чому?</a:t>
            </a:r>
            <a:endParaRPr lang="uk-UA" sz="2200" dirty="0">
              <a:solidFill>
                <a:srgbClr val="0066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Нейтральный фон - 85 фото для презентаций и картинок на рабочий сто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976" y="0"/>
            <a:ext cx="9190976" cy="6858000"/>
          </a:xfrm>
          <a:prstGeom prst="rect">
            <a:avLst/>
          </a:prstGeom>
          <a:noFill/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5580063" y="765175"/>
            <a:ext cx="3367087" cy="28082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5BACE9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367531" y="908050"/>
            <a:ext cx="3295650" cy="15113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5BACE9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7544" y="908050"/>
            <a:ext cx="3095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uk-UA" sz="18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Різновиди:</a:t>
            </a:r>
          </a:p>
          <a:p>
            <a:pPr eaLnBrk="1" hangingPunct="1"/>
            <a:r>
              <a:rPr lang="uk-UA" sz="1800" b="1" dirty="0" smtClean="0">
                <a:solidFill>
                  <a:srgbClr val="432CEA"/>
                </a:solidFill>
                <a:latin typeface="Arial Black" pitchFamily="34" charset="0"/>
              </a:rPr>
              <a:t>- Власне науковий</a:t>
            </a:r>
          </a:p>
          <a:p>
            <a:pPr eaLnBrk="1" hangingPunct="1"/>
            <a:r>
              <a:rPr lang="uk-UA" sz="1800" dirty="0" smtClean="0">
                <a:solidFill>
                  <a:srgbClr val="432CEA"/>
                </a:solidFill>
                <a:latin typeface="Arial Black" pitchFamily="34" charset="0"/>
              </a:rPr>
              <a:t>- </a:t>
            </a:r>
            <a:r>
              <a:rPr lang="uk-UA" sz="1800" b="1" dirty="0">
                <a:solidFill>
                  <a:srgbClr val="432CEA"/>
                </a:solidFill>
                <a:latin typeface="Arial Black" pitchFamily="34" charset="0"/>
              </a:rPr>
              <a:t>Науково-популярний</a:t>
            </a:r>
            <a:r>
              <a:rPr lang="uk-UA" sz="1800" dirty="0">
                <a:solidFill>
                  <a:srgbClr val="432CEA"/>
                </a:solidFill>
                <a:latin typeface="Arial Black" pitchFamily="34" charset="0"/>
              </a:rPr>
              <a:t> </a:t>
            </a:r>
          </a:p>
          <a:p>
            <a:pPr eaLnBrk="1" hangingPunct="1"/>
            <a:r>
              <a:rPr lang="uk-UA" sz="1800" dirty="0">
                <a:solidFill>
                  <a:srgbClr val="432CEA"/>
                </a:solidFill>
                <a:latin typeface="Arial Black" pitchFamily="34" charset="0"/>
              </a:rPr>
              <a:t>- </a:t>
            </a:r>
            <a:r>
              <a:rPr lang="uk-UA" sz="1800" b="1" dirty="0">
                <a:solidFill>
                  <a:srgbClr val="432CEA"/>
                </a:solidFill>
                <a:latin typeface="Arial Black" pitchFamily="34" charset="0"/>
              </a:rPr>
              <a:t>Науково-навчальний</a:t>
            </a:r>
            <a:r>
              <a:rPr lang="uk-UA" sz="1800" dirty="0">
                <a:latin typeface="Arial Black" pitchFamily="34" charset="0"/>
              </a:rPr>
              <a:t> </a:t>
            </a:r>
            <a:endParaRPr lang="ru-RU" sz="1800" dirty="0">
              <a:latin typeface="Arial Black" pitchFamily="34" charset="0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gray">
          <a:xfrm>
            <a:off x="3779838" y="83661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5BACE9"/>
              </a:gs>
              <a:gs pos="100000">
                <a:srgbClr val="5BACE9">
                  <a:gamma/>
                  <a:tint val="63529"/>
                  <a:invGamma/>
                </a:srgb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gray">
          <a:xfrm flipH="1">
            <a:off x="4716463" y="908050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6E71F0"/>
              </a:gs>
              <a:gs pos="100000">
                <a:srgbClr val="6E71F0">
                  <a:gamma/>
                  <a:tint val="31765"/>
                  <a:invGamma/>
                </a:srgb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031112" y="3897"/>
            <a:ext cx="6815138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57200" algn="ctr" eaLnBrk="0" hangingPunct="0">
              <a:defRPr/>
            </a:pPr>
            <a:r>
              <a:rPr lang="uk-UA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  <a:t>Науковий стиль</a:t>
            </a:r>
            <a:endParaRPr lang="ru-RU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5724525" y="836613"/>
            <a:ext cx="3143250" cy="280076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pitchFamily="34" charset="0"/>
              </a:rPr>
              <a:t>Основна функція:</a:t>
            </a:r>
            <a:r>
              <a:rPr lang="uk-UA" sz="16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uk-UA" sz="1600" b="1" dirty="0" smtClean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повідомлення, з’ясування, доказ наукових теорій, явищ, знань, обґрунтування гіпотез, класифікація й систематизація знань, роз’яснення явищ, збудження інтелекту читача для їх осмислення</a:t>
            </a:r>
            <a:r>
              <a:rPr lang="uk-UA" sz="1600" b="1" dirty="0" smtClean="0">
                <a:latin typeface="Arial Black" pitchFamily="34" charset="0"/>
                <a:cs typeface="Arial" pitchFamily="34" charset="0"/>
              </a:rPr>
              <a:t> </a:t>
            </a:r>
            <a:endParaRPr lang="uk-UA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367531" y="4330413"/>
            <a:ext cx="4348932" cy="230346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5BACE9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67556" y="2636838"/>
            <a:ext cx="3095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uk-UA" sz="1800" b="1" dirty="0">
                <a:solidFill>
                  <a:srgbClr val="FF0000"/>
                </a:solidFill>
                <a:latin typeface="Arial Black" pitchFamily="34" charset="0"/>
              </a:rPr>
              <a:t>Сфера вживання:</a:t>
            </a:r>
            <a:r>
              <a:rPr lang="uk-UA" sz="1800" b="1" dirty="0">
                <a:latin typeface="Arial Black" pitchFamily="34" charset="0"/>
              </a:rPr>
              <a:t> </a:t>
            </a:r>
            <a:r>
              <a:rPr lang="uk-UA" sz="1800" b="1" dirty="0">
                <a:solidFill>
                  <a:srgbClr val="432CEA"/>
                </a:solidFill>
                <a:latin typeface="Arial Black" pitchFamily="34" charset="0"/>
              </a:rPr>
              <a:t>наукові праці, підручники, науково-популярні журнали</a:t>
            </a:r>
            <a:r>
              <a:rPr lang="ru-RU" sz="1800" dirty="0">
                <a:latin typeface="Arial Black" pitchFamily="34" charset="0"/>
              </a:rPr>
              <a:t> 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67531" y="2566122"/>
            <a:ext cx="3295650" cy="158432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5BACE9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gray">
          <a:xfrm>
            <a:off x="3995738" y="1052513"/>
            <a:ext cx="647700" cy="275431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5BACE9"/>
              </a:gs>
              <a:gs pos="100000">
                <a:srgbClr val="5BACE9">
                  <a:gamma/>
                  <a:tint val="63529"/>
                  <a:invGamma/>
                </a:srgb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14939" y="4418938"/>
            <a:ext cx="440417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pitchFamily="34" charset="0"/>
              </a:rPr>
              <a:t>Загальні ознаки:</a:t>
            </a:r>
            <a:r>
              <a:rPr lang="uk-UA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uk-UA" sz="1600" b="1" dirty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логічність, чіткість, точність, послідовність і доказовість викладу; ясність (</a:t>
            </a:r>
            <a:r>
              <a:rPr lang="uk-UA" sz="1600" b="1" dirty="0" err="1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понятійність</a:t>
            </a:r>
            <a:r>
              <a:rPr lang="uk-UA" sz="1600" b="1" dirty="0" smtClean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)</a:t>
            </a:r>
          </a:p>
          <a:p>
            <a:pPr algn="ctr">
              <a:defRPr/>
            </a:pPr>
            <a:r>
              <a:rPr lang="uk-UA" sz="1600" b="1" dirty="0" smtClean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uk-UA" sz="1600" b="1" dirty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і предметність тлумачень; узагальненість понять і явищ; об’єктивний аналіз; докладні висновки</a:t>
            </a:r>
            <a:endParaRPr lang="ru-RU" sz="1600" b="1" dirty="0">
              <a:solidFill>
                <a:srgbClr val="432CEA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168106" y="3644900"/>
            <a:ext cx="3779045" cy="30241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5BACE9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ysClr val="windowText" lastClr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64088" y="3789363"/>
            <a:ext cx="358306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pitchFamily="34" charset="0"/>
              </a:rPr>
              <a:t>Мовні особливості: </a:t>
            </a:r>
          </a:p>
          <a:p>
            <a:pPr algn="ctr">
              <a:defRPr/>
            </a:pPr>
            <a:r>
              <a:rPr lang="uk-UA" sz="1600" b="1" dirty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спеціальні терміни, наявність схем, таблиць, графіків; оперування абстрактними, словами, складні речення; ускладнення зворотами, однорідними членами речення; залучення цитат і посилань на першоджерела; монологічна форма викладу</a:t>
            </a:r>
            <a:r>
              <a:rPr lang="ru-RU" sz="1600" dirty="0">
                <a:solidFill>
                  <a:srgbClr val="432CEA"/>
                </a:solidFill>
                <a:latin typeface="Arial Black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gray">
          <a:xfrm rot="442535" flipH="1">
            <a:off x="4536065" y="1211589"/>
            <a:ext cx="958070" cy="2889316"/>
          </a:xfrm>
          <a:custGeom>
            <a:avLst/>
            <a:gdLst>
              <a:gd name="T0" fmla="*/ 1047750 w 580"/>
              <a:gd name="T1" fmla="*/ 0 h 798"/>
              <a:gd name="T2" fmla="*/ 1044137 w 580"/>
              <a:gd name="T3" fmla="*/ 367393 h 798"/>
              <a:gd name="T4" fmla="*/ 1026072 w 580"/>
              <a:gd name="T5" fmla="*/ 710293 h 798"/>
              <a:gd name="T6" fmla="*/ 997169 w 580"/>
              <a:gd name="T7" fmla="*/ 1028700 h 798"/>
              <a:gd name="T8" fmla="*/ 950201 w 580"/>
              <a:gd name="T9" fmla="*/ 1322614 h 798"/>
              <a:gd name="T10" fmla="*/ 892394 w 580"/>
              <a:gd name="T11" fmla="*/ 1592036 h 798"/>
              <a:gd name="T12" fmla="*/ 816522 w 580"/>
              <a:gd name="T13" fmla="*/ 1836964 h 798"/>
              <a:gd name="T14" fmla="*/ 726199 w 580"/>
              <a:gd name="T15" fmla="*/ 2073728 h 798"/>
              <a:gd name="T16" fmla="*/ 617811 w 580"/>
              <a:gd name="T17" fmla="*/ 2286000 h 798"/>
              <a:gd name="T18" fmla="*/ 487746 w 580"/>
              <a:gd name="T19" fmla="*/ 2490107 h 798"/>
              <a:gd name="T20" fmla="*/ 339615 w 580"/>
              <a:gd name="T21" fmla="*/ 2677886 h 798"/>
              <a:gd name="T22" fmla="*/ 339615 w 580"/>
              <a:gd name="T23" fmla="*/ 3257550 h 798"/>
              <a:gd name="T24" fmla="*/ 0 w 580"/>
              <a:gd name="T25" fmla="*/ 2098222 h 798"/>
              <a:gd name="T26" fmla="*/ 339615 w 580"/>
              <a:gd name="T27" fmla="*/ 938893 h 798"/>
              <a:gd name="T28" fmla="*/ 339615 w 580"/>
              <a:gd name="T29" fmla="*/ 1518557 h 798"/>
              <a:gd name="T30" fmla="*/ 404648 w 580"/>
              <a:gd name="T31" fmla="*/ 1502229 h 798"/>
              <a:gd name="T32" fmla="*/ 476907 w 580"/>
              <a:gd name="T33" fmla="*/ 1453243 h 798"/>
              <a:gd name="T34" fmla="*/ 552778 w 580"/>
              <a:gd name="T35" fmla="*/ 1371600 h 798"/>
              <a:gd name="T36" fmla="*/ 628650 w 580"/>
              <a:gd name="T37" fmla="*/ 1265464 h 798"/>
              <a:gd name="T38" fmla="*/ 708134 w 580"/>
              <a:gd name="T39" fmla="*/ 1143000 h 798"/>
              <a:gd name="T40" fmla="*/ 780393 w 580"/>
              <a:gd name="T41" fmla="*/ 1004207 h 798"/>
              <a:gd name="T42" fmla="*/ 852652 w 580"/>
              <a:gd name="T43" fmla="*/ 849086 h 798"/>
              <a:gd name="T44" fmla="*/ 914071 w 580"/>
              <a:gd name="T45" fmla="*/ 677636 h 798"/>
              <a:gd name="T46" fmla="*/ 968266 w 580"/>
              <a:gd name="T47" fmla="*/ 506186 h 798"/>
              <a:gd name="T48" fmla="*/ 1008008 w 580"/>
              <a:gd name="T49" fmla="*/ 334736 h 798"/>
              <a:gd name="T50" fmla="*/ 1036911 w 580"/>
              <a:gd name="T51" fmla="*/ 163286 h 798"/>
              <a:gd name="T52" fmla="*/ 1044137 w 580"/>
              <a:gd name="T53" fmla="*/ 0 h 798"/>
              <a:gd name="T54" fmla="*/ 1047750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6E71F0"/>
              </a:gs>
              <a:gs pos="100000">
                <a:srgbClr val="D1D2F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0052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6" grpId="0"/>
      <p:bldP spid="17" grpId="0"/>
      <p:bldP spid="2" grpId="0" animBg="1"/>
      <p:bldP spid="8" grpId="0"/>
      <p:bldP spid="9" grpId="0" animBg="1"/>
      <p:bldP spid="11" grpId="0"/>
      <p:bldP spid="12" grpId="0" animBg="1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43608" y="2636912"/>
            <a:ext cx="770485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Прочитати або прослухати текст, який необхідно переказати стисло.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Визначити  тему й основну думку висловлювання.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Обдумати  тему, пропоновану для  стислого переказу.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4.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Вибрати  з  тексту основне й  істотне.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5.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Продумати композицію переказу,  тип мовлення.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6.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Скласти план переказу.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7.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Виписати слова-терміни, що допомагають авторові точно розкрити  тему висловлювання.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8.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З’ясувати лексичне  значення незрозумілих  слів.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9.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Дібрати  слова  та речення для  зв’язку частин  тексту.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124744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i="1" dirty="0" smtClean="0">
                <a:solidFill>
                  <a:srgbClr val="0000CC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Колективна робота з пам’яткою (навчальний посібник)</a:t>
            </a:r>
            <a:endParaRPr lang="uk-UA" dirty="0" smtClean="0">
              <a:latin typeface="Arial Black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«Як підготуватися до стислого переказу тексту наукового стилю»</a:t>
            </a:r>
            <a:endParaRPr lang="uk-UA" dirty="0" smtClean="0"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Ð°ÑÑÐ¸Ð½ÐºÐ¸ Ð¿Ð¾ Ð·Ð°Ð¿ÑÐ¾ÑÑ ÐÐ¾ÑÑÐ´ ÐºÐ½ÑÐ·Ñ ÐÐ³Ð¾Ñ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268760"/>
            <a:ext cx="655232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C:\Users\User\Desktop\teacher_im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791683"/>
            <a:ext cx="2483769" cy="3066317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915816" y="1412776"/>
            <a:ext cx="540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Похід князя Ігоря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4005064"/>
            <a:ext cx="56886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</a:rPr>
              <a:t>Протягом ХІІ ст. в Київській Русі виникло від 10 до 15 удільних князівств. Саме тоді Київ із прилеглими територіями почали називати «Руською землею». </a:t>
            </a:r>
            <a:endParaRPr lang="uk-UA" sz="2000" dirty="0">
              <a:latin typeface="Arial Black" pitchFamily="34" charset="0"/>
            </a:endParaRPr>
          </a:p>
        </p:txBody>
      </p:sp>
      <p:pic>
        <p:nvPicPr>
          <p:cNvPr id="2150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7766" y="0"/>
            <a:ext cx="7316234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4" descr="ÐÐ°ÑÑÐ¸Ð½ÐºÐ¸ Ð¿Ð¾ Ð·Ð°Ð¿ÑÐ¾ÑÑ ÐÐ¸ÑÐ² Ð·Ð° ÐºÐ½ÑÐ·Ñ ÐÐ³Ð¾Ñ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27784" cy="3648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C:\Users\User\Desktop\teacher_im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2708921"/>
            <a:ext cx="3360825" cy="414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C:\Users\User\Desktop\teacher_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791683"/>
            <a:ext cx="2483769" cy="306631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79712" y="2060848"/>
            <a:ext cx="6534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atin typeface="Arial Black" pitchFamily="34" charset="0"/>
              </a:rPr>
              <a:t>Історики підрахували, що протягом ста років — між 1146 та 1246 — 24 князі 47 разів приходили в Києві до влади. 35 таких князювань тривали менше року кожне.</a:t>
            </a:r>
            <a:endParaRPr lang="uk-UA" sz="2400" dirty="0">
              <a:latin typeface="Arial Black" pitchFamily="34" charset="0"/>
            </a:endParaRPr>
          </a:p>
        </p:txBody>
      </p:sp>
      <p:pic>
        <p:nvPicPr>
          <p:cNvPr id="6" name="Picture 2" descr="C:\Users\Natalia\Downloads\1349035777_426001_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6" b="100000" l="1569" r="898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789040"/>
            <a:ext cx="1469057" cy="18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ÐÐ°ÑÑÐ¸Ð½ÐºÐ¸ Ð¿Ð¾ Ð·Ð°Ð¿ÑÐ¾ÑÑ ÐºÐ½ÑÐ·Ñ ÐÐ½Ð´ÑÑÐ¹ ÐÐ¾Ð³Ð¾Ð»ÑÐ±ÑÑÐºÐ¸Ð¹."/>
          <p:cNvPicPr>
            <a:picLocks noChangeAspect="1" noChangeArrowheads="1"/>
          </p:cNvPicPr>
          <p:nvPr/>
        </p:nvPicPr>
        <p:blipFill rotWithShape="1">
          <a:blip r:embed="rId2" cstate="print"/>
          <a:srcRect l="36873" t="11732"/>
          <a:stretch/>
        </p:blipFill>
        <p:spPr bwMode="auto">
          <a:xfrm>
            <a:off x="4901600" y="2181057"/>
            <a:ext cx="3651782" cy="3424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C:\Users\User\Desktop\teacher_im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991611"/>
            <a:ext cx="3131841" cy="386638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11760" y="980728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1169 року </a:t>
            </a:r>
            <a:r>
              <a:rPr lang="uk-UA" sz="2400" dirty="0" smtClean="0">
                <a:latin typeface="Arial Black" pitchFamily="34" charset="0"/>
              </a:rPr>
              <a:t>на Київ напав володимиро-суздальський князь </a:t>
            </a:r>
            <a:r>
              <a:rPr lang="uk-UA" sz="2400" dirty="0" smtClean="0">
                <a:solidFill>
                  <a:srgbClr val="0000FF"/>
                </a:solidFill>
                <a:latin typeface="Arial Black" pitchFamily="34" charset="0"/>
              </a:rPr>
              <a:t>Андрій Боголюбський. </a:t>
            </a:r>
            <a:endParaRPr lang="uk-UA" sz="2400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2" name="AutoShape 2" descr="Андрій Боголюбський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 descr="C:\Users\Дом\Downloads\200px-Князь_Андрей_Боголюбский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48" b="984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75" y="1772816"/>
            <a:ext cx="4104456" cy="40839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ÐÐ°ÑÑÐ¸Ð½ÐºÐ¸ Ð¿Ð¾ Ð·Ð°Ð¿ÑÐ¾ÑÑ Â«Ð¡Ð»Ð¾Ð²Ð¾ Ð¾ Ð¿Ð¾Ð»ÐºÑ ÐÐ³Ð¾ÑÐµÐ²ÑÐ¼Â»"/>
          <p:cNvPicPr>
            <a:picLocks noChangeAspect="1" noChangeArrowheads="1"/>
          </p:cNvPicPr>
          <p:nvPr/>
        </p:nvPicPr>
        <p:blipFill rotWithShape="1">
          <a:blip r:embed="rId2" cstate="print"/>
          <a:srcRect t="4445"/>
          <a:stretch/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  <p:pic>
        <p:nvPicPr>
          <p:cNvPr id="4" name="Picture 5" descr="C:\Users\User\Desktop\teacher_im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58230"/>
            <a:ext cx="3563889" cy="439977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3562820" y="66416"/>
            <a:ext cx="5329660" cy="1274351"/>
          </a:xfrm>
          <a:prstGeom prst="roundRect">
            <a:avLst/>
          </a:prstGeom>
          <a:solidFill>
            <a:schemeClr val="accent6">
              <a:lumMod val="40000"/>
              <a:lumOff val="60000"/>
              <a:alpha val="67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184229" y="140438"/>
            <a:ext cx="6156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</a:rPr>
              <a:t>      Поема «Слово о полку </a:t>
            </a:r>
            <a:r>
              <a:rPr lang="uk-UA" dirty="0" err="1" smtClean="0">
                <a:latin typeface="Arial Black" pitchFamily="34" charset="0"/>
              </a:rPr>
              <a:t>Ігоревім</a:t>
            </a:r>
            <a:r>
              <a:rPr lang="uk-UA" dirty="0" smtClean="0">
                <a:latin typeface="Arial Black" pitchFamily="34" charset="0"/>
              </a:rPr>
              <a:t>» засвідчила: захопити справжню ікону </a:t>
            </a:r>
            <a:r>
              <a:rPr lang="uk-UA" dirty="0" err="1" smtClean="0">
                <a:latin typeface="Arial Black" pitchFamily="34" charset="0"/>
              </a:rPr>
              <a:t>Пирогощу</a:t>
            </a:r>
            <a:r>
              <a:rPr lang="uk-UA" dirty="0" smtClean="0">
                <a:latin typeface="Arial Black" pitchFamily="34" charset="0"/>
              </a:rPr>
              <a:t> Андрію Боголюбському не вдалося. </a:t>
            </a:r>
            <a:endParaRPr lang="uk-UA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1_V.I.P.files!!!\dok\Ратушна Н.М\Свитки\7af3926dad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1263140354_176873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751" y="1413790"/>
            <a:ext cx="2520280" cy="38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259632" y="1556792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atin typeface="Arial Black" pitchFamily="34" charset="0"/>
              </a:rPr>
              <a:t>Щодо походження й </a:t>
            </a:r>
          </a:p>
          <a:p>
            <a:pPr algn="ctr"/>
            <a:r>
              <a:rPr lang="uk-UA" sz="2400" dirty="0" smtClean="0">
                <a:latin typeface="Arial Black" pitchFamily="34" charset="0"/>
              </a:rPr>
              <a:t>тлумачення назви </a:t>
            </a:r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«</a:t>
            </a:r>
            <a:r>
              <a:rPr lang="uk-UA" sz="2400" dirty="0" err="1" smtClean="0">
                <a:solidFill>
                  <a:srgbClr val="C00000"/>
                </a:solidFill>
                <a:latin typeface="Arial Black" pitchFamily="34" charset="0"/>
              </a:rPr>
              <a:t>Пирогоща</a:t>
            </a:r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» </a:t>
            </a:r>
            <a:endParaRPr lang="uk-UA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306896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dirty="0" smtClean="0">
                <a:latin typeface="Arial Black" pitchFamily="34" charset="0"/>
              </a:rPr>
              <a:t>Найчастіше назва трактується як </a:t>
            </a:r>
            <a:r>
              <a:rPr lang="uk-UA" sz="2400" dirty="0" smtClean="0">
                <a:solidFill>
                  <a:srgbClr val="C00000"/>
                </a:solidFill>
                <a:latin typeface="Arial Black" pitchFamily="34" charset="0"/>
              </a:rPr>
              <a:t>«баштова» </a:t>
            </a:r>
            <a:r>
              <a:rPr lang="uk-UA" sz="2400" dirty="0" smtClean="0">
                <a:latin typeface="Arial Black" pitchFamily="34" charset="0"/>
              </a:rPr>
              <a:t>(«</a:t>
            </a:r>
            <a:r>
              <a:rPr lang="uk-UA" sz="2400" dirty="0" err="1" smtClean="0">
                <a:latin typeface="Arial Black" pitchFamily="34" charset="0"/>
              </a:rPr>
              <a:t>пиргос</a:t>
            </a:r>
            <a:r>
              <a:rPr lang="uk-UA" sz="2400" dirty="0" smtClean="0">
                <a:latin typeface="Arial Black" pitchFamily="34" charset="0"/>
              </a:rPr>
              <a:t>» грецького мовою означає «башта»).</a:t>
            </a:r>
            <a:endParaRPr lang="uk-UA" sz="2400" dirty="0">
              <a:latin typeface="Arial Black" pitchFamily="34" charset="0"/>
            </a:endParaRPr>
          </a:p>
        </p:txBody>
      </p:sp>
      <p:pic>
        <p:nvPicPr>
          <p:cNvPr id="10" name="Picture 2" descr="C:\Users\Natalia\Downloads\1349035777_426001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6" b="100000" l="1569" r="898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88840"/>
            <a:ext cx="1469057" cy="18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671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ÐÐ°ÑÑÐ¸Ð½ÐºÐ¸ Ð¿Ð¾ Ð·Ð°Ð¿ÑÐ¾ÑÑ Â«Ð¡Ð»Ð¾Ð²Ð¾ Ð¾ Ð¿Ð¾Ð»ÐºÑ ÐÐ³Ð¾ÑÐµÐ²ÑÐ¼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6628" name="AutoShape 4" descr="ÐÐ°ÑÑÐ¸Ð½ÐºÐ¸ Ð¿Ð¾ Ð·Ð°Ð¿ÑÐ¾ÑÑ Â«Ð¡Ð»Ð¾Ð²Ð¾ Ð¾ Ð¿Ð¾Ð»ÐºÑ ÐÐ³Ð¾ÑÐµÐ²ÑÐ¼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6630" name="AutoShape 6" descr="https://wiki.svit.in.ua/images/thumb/3/35/Slovo_knyga.jpg/200px-Slovo_knyg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6632" name="Picture 8" descr="ÐÐ°ÑÑÐ¸Ð½ÐºÐ¸ Ð¿Ð¾ Ð·Ð°Ð¿ÑÐ¾ÑÑ ÐÑÐ·Ð°Ð½ÑÑÑ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1779" cy="6858000"/>
          </a:xfrm>
          <a:prstGeom prst="rect">
            <a:avLst/>
          </a:prstGeom>
          <a:noFill/>
        </p:spPr>
      </p:pic>
      <p:pic>
        <p:nvPicPr>
          <p:cNvPr id="7" name="Picture 5" descr="C:\Users\User\Desktop\teacher_im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436095"/>
            <a:ext cx="2771801" cy="3421905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043608" y="143360"/>
            <a:ext cx="7128792" cy="9741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0375" y="194157"/>
            <a:ext cx="785604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Відомо, що ікону морем було привезено з Візантії. Цілком можливо, що там вона зберігалась у башті монастиря.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267744" y="1130261"/>
            <a:ext cx="687625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І. Чому Київ був великою принадою для ворогів.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ІІ. Із якою метою Андрій Боголюбський вивіз ікону з Вишгорода.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1. Впевненість князя в тому, що Богоматір із   Вишгорода — ікона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2. Володіння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Пирогощою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означало перенесення столиці.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3. Ікона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— символ руської державності.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ІІІ. Що засвідчило «Слово о полку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Ігоревім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».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1.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Андій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Боголюбський вивіз іншу ікону.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2. Повернувшись з полону, князь Ігор поспішив до справжньої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Пирогощі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3. Чому літописці оголосили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Пирогощою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ікону з Вишгорода.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ІV. Що означає назва «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Пирогоща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».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V. За що молився князь Ігор.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йтральный фон - 85 фото для презентаций и картинок на рабочий сто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976" y="0"/>
            <a:ext cx="919097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476672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FF"/>
                </a:solidFill>
                <a:latin typeface="Arial Black" pitchFamily="34" charset="0"/>
              </a:rPr>
              <a:t>Похід князя Ігоря</a:t>
            </a:r>
            <a:endParaRPr lang="uk-UA" sz="2000" dirty="0">
              <a:solidFill>
                <a:srgbClr val="0000FF"/>
              </a:solidFill>
              <a:latin typeface="Arial Black" pitchFamily="34" charset="0"/>
            </a:endParaRP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Протягом </a:t>
            </a:r>
            <a:r>
              <a:rPr lang="uk-UA" sz="2000" dirty="0">
                <a:latin typeface="Arial Black" pitchFamily="34" charset="0"/>
              </a:rPr>
              <a:t>ХІІ ст. в Київській Русі виникло від 10 до 15 удільних князівств. Саме тоді Київ з прилеглими територіями почали називати «Руською землею». Він був великою принадою, бо той, хто завоює Київ, міг називатися правителем «матері міст руських».</a:t>
            </a:r>
            <a:br>
              <a:rPr lang="uk-UA" sz="2000" dirty="0">
                <a:latin typeface="Arial Black" pitchFamily="34" charset="0"/>
              </a:rPr>
            </a:br>
            <a:r>
              <a:rPr lang="uk-UA" sz="2000" dirty="0">
                <a:latin typeface="Arial Black" pitchFamily="34" charset="0"/>
              </a:rPr>
              <a:t>Чвари між князями за Київ не вщухали. Історики підрахували, що протягом ста років — між 1146 та 1246 — 24 князі 47 разів приходили в Києві до влади. 35 таких князювань тривали менше року кожне</a:t>
            </a:r>
            <a:r>
              <a:rPr lang="uk-UA" sz="2000" dirty="0" smtClean="0">
                <a:latin typeface="Arial Black" pitchFamily="34" charset="0"/>
              </a:rPr>
              <a:t>.</a:t>
            </a: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1169 </a:t>
            </a:r>
            <a:r>
              <a:rPr lang="uk-UA" sz="2000" dirty="0">
                <a:latin typeface="Arial Black" pitchFamily="34" charset="0"/>
              </a:rPr>
              <a:t>року на Київ напав володимиро-суздальський князь Андрій Боголюбський. Місто було по-дикунському пограбоване. Саме тоді, як сказано в літописі, князь вивіз з Києва (а вірніше, з Вишгорода, що був </a:t>
            </a:r>
            <a:r>
              <a:rPr lang="uk-UA" sz="2000" dirty="0" err="1" smtClean="0">
                <a:latin typeface="Arial Black" pitchFamily="34" charset="0"/>
              </a:rPr>
              <a:t>рези-денцією</a:t>
            </a:r>
            <a:r>
              <a:rPr lang="uk-UA" sz="2000" dirty="0" smtClean="0">
                <a:latin typeface="Arial Black" pitchFamily="34" charset="0"/>
              </a:rPr>
              <a:t> </a:t>
            </a:r>
            <a:r>
              <a:rPr lang="uk-UA" sz="2000" dirty="0">
                <a:latin typeface="Arial Black" pitchFamily="34" charset="0"/>
              </a:rPr>
              <a:t>київських князів) ікону Богородиці. Після того, як цю ікону було виставлено в Успенському храмі міста Володимира на Клязьмі, за нею закріпилася назва «Богоматір Володимирська».</a:t>
            </a:r>
          </a:p>
          <a:p>
            <a:pPr algn="just"/>
            <a:endParaRPr lang="uk-UA" sz="2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117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йтральный фон - 85 фото для презентаций и картинок на рабочий сто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976" y="0"/>
            <a:ext cx="919097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1520" y="476672"/>
            <a:ext cx="86409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Arial Black" pitchFamily="34" charset="0"/>
              </a:rPr>
              <a:t>      Вивезену </a:t>
            </a:r>
            <a:r>
              <a:rPr lang="uk-UA" sz="2000" dirty="0">
                <a:latin typeface="Arial Black" pitchFamily="34" charset="0"/>
              </a:rPr>
              <a:t>з Вишгорода ікону Андрій Боголюбський вважав найбільшою святинею тогочасної Русі, тобто іконою </a:t>
            </a:r>
            <a:r>
              <a:rPr lang="uk-UA" sz="2000" dirty="0" err="1">
                <a:latin typeface="Arial Black" pitchFamily="34" charset="0"/>
              </a:rPr>
              <a:t>Пирогощею</a:t>
            </a:r>
            <a:r>
              <a:rPr lang="uk-UA" sz="2000" dirty="0">
                <a:latin typeface="Arial Black" pitchFamily="34" charset="0"/>
              </a:rPr>
              <a:t>. Саме з перенесенням цієї ікони, що вважалася символом єдності Руської землі, було пов’язане перенесення столиці з Києва до Володимира на Клязьмі. Згодом, коли цю ікону перевезли до Московського Кремля, столицю в зв’язку з таким перенесенням перенесли до Москви. Як видно, іконі надавалося виняткового значення — вона була символом Руської державності.</a:t>
            </a: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Проте </a:t>
            </a:r>
            <a:r>
              <a:rPr lang="uk-UA" sz="2000" dirty="0">
                <a:latin typeface="Arial Black" pitchFamily="34" charset="0"/>
              </a:rPr>
              <a:t>поема «Слово о полку </a:t>
            </a:r>
            <a:r>
              <a:rPr lang="uk-UA" sz="2000" dirty="0" err="1">
                <a:latin typeface="Arial Black" pitchFamily="34" charset="0"/>
              </a:rPr>
              <a:t>Ігоревім</a:t>
            </a:r>
            <a:r>
              <a:rPr lang="uk-UA" sz="2000" dirty="0">
                <a:latin typeface="Arial Black" pitchFamily="34" charset="0"/>
              </a:rPr>
              <a:t>» засвідчила: захопити справжню ікону </a:t>
            </a:r>
            <a:r>
              <a:rPr lang="uk-UA" sz="2000" dirty="0" err="1">
                <a:latin typeface="Arial Black" pitchFamily="34" charset="0"/>
              </a:rPr>
              <a:t>Пирогощу</a:t>
            </a:r>
            <a:r>
              <a:rPr lang="uk-UA" sz="2000" dirty="0">
                <a:latin typeface="Arial Black" pitchFamily="34" charset="0"/>
              </a:rPr>
              <a:t> Андрію Боголюбському не вдалося. Очевидно, князь вивіз з Вишгорода іншу ікону, оголосивши її </a:t>
            </a:r>
            <a:r>
              <a:rPr lang="uk-UA" sz="2000" dirty="0" err="1">
                <a:latin typeface="Arial Black" pitchFamily="34" charset="0"/>
              </a:rPr>
              <a:t>Пирогощою</a:t>
            </a:r>
            <a:r>
              <a:rPr lang="uk-UA" sz="2000" dirty="0">
                <a:latin typeface="Arial Black" pitchFamily="34" charset="0"/>
              </a:rPr>
              <a:t>. Адже повернувшись з половецького полону до Києва, князь Ігор саме до ікони Богородиці </a:t>
            </a:r>
            <a:r>
              <a:rPr lang="uk-UA" sz="2000" dirty="0" err="1">
                <a:latin typeface="Arial Black" pitchFamily="34" charset="0"/>
              </a:rPr>
              <a:t>Пирогощі</a:t>
            </a:r>
            <a:r>
              <a:rPr lang="uk-UA" sz="2000" dirty="0">
                <a:latin typeface="Arial Black" pitchFamily="34" charset="0"/>
              </a:rPr>
              <a:t> поспішає з молитвою. Таким чином, </a:t>
            </a:r>
            <a:r>
              <a:rPr lang="uk-UA" sz="2000" dirty="0" err="1">
                <a:latin typeface="Arial Black" pitchFamily="34" charset="0"/>
              </a:rPr>
              <a:t>Пирогоща</a:t>
            </a:r>
            <a:r>
              <a:rPr lang="uk-UA" sz="2000" dirty="0">
                <a:latin typeface="Arial Black" pitchFamily="34" charset="0"/>
              </a:rPr>
              <a:t> залишилась у Києві.</a:t>
            </a:r>
          </a:p>
        </p:txBody>
      </p:sp>
    </p:spTree>
    <p:extLst>
      <p:ext uri="{BB962C8B-B14F-4D97-AF65-F5344CB8AC3E}">
        <p14:creationId xmlns:p14="http://schemas.microsoft.com/office/powerpoint/2010/main" val="1935037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йтральный фон - 85 фото для презентаций и картинок на рабочий сто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976" y="0"/>
            <a:ext cx="919097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476672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Arial Black" pitchFamily="34" charset="0"/>
              </a:rPr>
              <a:t>      Літописці </a:t>
            </a:r>
            <a:r>
              <a:rPr lang="uk-UA" sz="2000" dirty="0">
                <a:latin typeface="Arial Black" pitchFamily="34" charset="0"/>
              </a:rPr>
              <a:t>ж навмисне, щоб виправдати, «узаконити» перенесення столиці з Києва до Володимира, оголосили ікону </a:t>
            </a:r>
            <a:r>
              <a:rPr lang="uk-UA" sz="2000" dirty="0" err="1">
                <a:latin typeface="Arial Black" pitchFamily="34" charset="0"/>
              </a:rPr>
              <a:t>Пирогощою</a:t>
            </a:r>
            <a:r>
              <a:rPr lang="uk-UA" sz="2000" dirty="0">
                <a:latin typeface="Arial Black" pitchFamily="34" charset="0"/>
              </a:rPr>
              <a:t>.</a:t>
            </a: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Щодо </a:t>
            </a:r>
            <a:r>
              <a:rPr lang="uk-UA" sz="2000" dirty="0">
                <a:latin typeface="Arial Black" pitchFamily="34" charset="0"/>
              </a:rPr>
              <a:t>походження й тлумачення назви «</a:t>
            </a:r>
            <a:r>
              <a:rPr lang="uk-UA" sz="2000" dirty="0" err="1">
                <a:latin typeface="Arial Black" pitchFamily="34" charset="0"/>
              </a:rPr>
              <a:t>Пирогоща</a:t>
            </a:r>
            <a:r>
              <a:rPr lang="uk-UA" sz="2000" dirty="0">
                <a:latin typeface="Arial Black" pitchFamily="34" charset="0"/>
              </a:rPr>
              <a:t>» існують різні пояснення. Найчастіше назва трактується як «баштова» («</a:t>
            </a:r>
            <a:r>
              <a:rPr lang="uk-UA" sz="2000" dirty="0" err="1">
                <a:latin typeface="Arial Black" pitchFamily="34" charset="0"/>
              </a:rPr>
              <a:t>пиргос</a:t>
            </a:r>
            <a:r>
              <a:rPr lang="uk-UA" sz="2000" dirty="0">
                <a:latin typeface="Arial Black" pitchFamily="34" charset="0"/>
              </a:rPr>
              <a:t>» грецького мовою означає «башта»).</a:t>
            </a: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Відомо</a:t>
            </a:r>
            <a:r>
              <a:rPr lang="uk-UA" sz="2000" dirty="0">
                <a:latin typeface="Arial Black" pitchFamily="34" charset="0"/>
              </a:rPr>
              <a:t>, що ікону морем було привезено з Візантії. Цілком можливо, що там вона зберігалась у башті монастиря.</a:t>
            </a:r>
          </a:p>
          <a:p>
            <a:pPr algn="just"/>
            <a:r>
              <a:rPr lang="uk-UA" sz="2000" dirty="0" smtClean="0">
                <a:latin typeface="Arial Black" pitchFamily="34" charset="0"/>
              </a:rPr>
              <a:t>      Врятувавшись </a:t>
            </a:r>
            <a:r>
              <a:rPr lang="uk-UA" sz="2000" dirty="0">
                <a:latin typeface="Arial Black" pitchFamily="34" charset="0"/>
              </a:rPr>
              <a:t>втечею з половецького полону, князь Ігор приходить до Києва. Він йде молитись до ікони </a:t>
            </a:r>
            <a:r>
              <a:rPr lang="uk-UA" sz="2000" dirty="0" err="1">
                <a:latin typeface="Arial Black" pitchFamily="34" charset="0"/>
              </a:rPr>
              <a:t>Пирогощої</a:t>
            </a:r>
            <a:r>
              <a:rPr lang="uk-UA" sz="2000" dirty="0">
                <a:latin typeface="Arial Black" pitchFamily="34" charset="0"/>
              </a:rPr>
              <a:t>. Це молитва не про тимчасовий успіх чи власне життя. Це молитва за всю Україну-Русь, її єдність і </a:t>
            </a:r>
            <a:r>
              <a:rPr lang="uk-UA" sz="2000" dirty="0" smtClean="0">
                <a:latin typeface="Arial Black" pitchFamily="34" charset="0"/>
              </a:rPr>
              <a:t>незборимість.</a:t>
            </a:r>
            <a:endParaRPr lang="uk-UA" sz="2000" dirty="0"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5445224"/>
            <a:ext cx="316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latin typeface="Arial Black" pitchFamily="34" charset="0"/>
              </a:rPr>
              <a:t>За Б.Яценком; 325 сл</a:t>
            </a:r>
            <a:r>
              <a:rPr lang="uk-UA" i="1" dirty="0" smtClean="0">
                <a:latin typeface="Arial Black" pitchFamily="34" charset="0"/>
              </a:rPr>
              <a:t>.</a:t>
            </a:r>
            <a:endParaRPr lang="uk-UA" i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382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1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1" id="{58DBE2F4-31AC-401F-9CA1-25F12BAB4D2B}" vid="{D9F9EB18-5D28-4F2F-9C5B-4789823C5EC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1143</TotalTime>
  <Words>757</Words>
  <Application>Microsoft Office PowerPoint</Application>
  <PresentationFormat>Экран (4:3)</PresentationFormat>
  <Paragraphs>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Times New Roman</vt:lpstr>
      <vt:lpstr>Verdana</vt:lpstr>
      <vt:lpstr>Тема11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Пользователь Windows</cp:lastModifiedBy>
  <cp:revision>116</cp:revision>
  <dcterms:created xsi:type="dcterms:W3CDTF">2015-01-11T14:27:50Z</dcterms:created>
  <dcterms:modified xsi:type="dcterms:W3CDTF">2022-03-21T13:31:16Z</dcterms:modified>
</cp:coreProperties>
</file>