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81" r:id="rId4"/>
    <p:sldId id="259" r:id="rId5"/>
    <p:sldId id="265" r:id="rId6"/>
    <p:sldId id="274" r:id="rId7"/>
    <p:sldId id="277" r:id="rId8"/>
    <p:sldId id="278" r:id="rId9"/>
    <p:sldId id="262" r:id="rId10"/>
    <p:sldId id="271" r:id="rId11"/>
    <p:sldId id="266" r:id="rId12"/>
    <p:sldId id="267" r:id="rId13"/>
    <p:sldId id="261" r:id="rId14"/>
    <p:sldId id="270" r:id="rId15"/>
    <p:sldId id="276" r:id="rId16"/>
    <p:sldId id="260" r:id="rId17"/>
    <p:sldId id="272" r:id="rId18"/>
    <p:sldId id="275" r:id="rId19"/>
    <p:sldId id="273" r:id="rId20"/>
    <p:sldId id="282" r:id="rId21"/>
    <p:sldId id="268" r:id="rId22"/>
    <p:sldId id="258" r:id="rId23"/>
    <p:sldId id="263" r:id="rId24"/>
    <p:sldId id="264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3B30F4-AE70-4CDA-BCDB-CEB0BF3B7A7D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C17995-89E8-47D3-BDB9-A3DDE64DE5C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4.xml"/><Relationship Id="rId7" Type="http://schemas.openxmlformats.org/officeDocument/2006/relationships/slide" Target="slide18.xml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image" Target="../media/image10.jpg"/><Relationship Id="rId5" Type="http://schemas.openxmlformats.org/officeDocument/2006/relationships/slide" Target="slide11.xml"/><Relationship Id="rId10" Type="http://schemas.openxmlformats.org/officeDocument/2006/relationships/image" Target="../media/image9.jpg"/><Relationship Id="rId4" Type="http://schemas.openxmlformats.org/officeDocument/2006/relationships/slide" Target="slide9.xml"/><Relationship Id="rId9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284048"/>
            <a:ext cx="7851648" cy="1828800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Україна</a:t>
            </a:r>
            <a:r>
              <a:rPr lang="ru-RU" dirty="0" smtClean="0">
                <a:solidFill>
                  <a:srgbClr val="FFFF00"/>
                </a:solidFill>
              </a:rPr>
              <a:t> - </a:t>
            </a:r>
            <a:r>
              <a:rPr lang="ru-RU" dirty="0" err="1">
                <a:solidFill>
                  <a:srgbClr val="FFFF00"/>
                </a:solidFill>
              </a:rPr>
              <a:t>пам'ятки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культури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456584" cy="184212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.</a:t>
            </a:r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07" l="0" r="99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83" y="3284984"/>
            <a:ext cx="4683013" cy="3168351"/>
          </a:xfrm>
          <a:prstGeom prst="rect">
            <a:avLst/>
          </a:prstGeom>
        </p:spPr>
      </p:pic>
      <p:pic>
        <p:nvPicPr>
          <p:cNvPr id="5" name="Katya Buzhins'ka - 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35495" y="2348880"/>
            <a:ext cx="360040" cy="360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89633"/>
            <a:ext cx="2251860" cy="2139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49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/>
          <p:cNvSpPr>
            <a:spLocks noGrp="1"/>
          </p:cNvSpPr>
          <p:nvPr>
            <p:ph type="body" idx="2"/>
          </p:nvPr>
        </p:nvSpPr>
        <p:spPr>
          <a:xfrm>
            <a:off x="755576" y="836712"/>
            <a:ext cx="7776864" cy="424847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sz="2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Українські пам'ятки в своїй більшості передають особливості декількох культурно-історичних епох. Від часів первіснообщинного устрою дійшли унікальні залишки помешкань з кісток, петрогліфи Кам'яної могили, якнайдавніші кам'яні скульптури; від культури скіфів і сарматів - численні кургани і городища. </a:t>
            </a:r>
          </a:p>
          <a:p>
            <a:pPr algn="just"/>
            <a:r>
              <a:rPr lang="uk-UA" sz="2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півострові Крим залишилися руїни грецьких поселень, будови ханського періоду. Староруська культура знайшла віддзеркалення у видатних архітектурних пам'ятниках Києва і Чернігова. Острів Хортиця - колиска козацької героїки. Київська фортеця є найбільшим земляним укріпленням у світі. </a:t>
            </a:r>
          </a:p>
          <a:p>
            <a:pPr algn="just"/>
            <a:r>
              <a:rPr lang="uk-UA" sz="2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Українська земля зберегла понад 2-х тис. визначних пам'яток. Серед них культових споруд - понад 1 тис., оборонної - понад 160, цивільної - близько 400, садово-паркової близько 15. На жаль, більшість з них з кожним роком приходять у занепад.</a:t>
            </a:r>
          </a:p>
          <a:p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509120"/>
            <a:ext cx="3204393" cy="216451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87433"/>
            <a:ext cx="3148856" cy="218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4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59832" y="692696"/>
            <a:ext cx="3096344" cy="1070992"/>
          </a:xfrm>
        </p:spPr>
        <p:txBody>
          <a:bodyPr>
            <a:normAutofit/>
          </a:bodyPr>
          <a:lstStyle/>
          <a:p>
            <a:r>
              <a:rPr lang="uk-UA" dirty="0" smtClean="0"/>
              <a:t>Пам’ятки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19872" y="1823132"/>
            <a:ext cx="3888432" cy="3672408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hlinkClick r:id="rId3" action="ppaction://hlinksldjump"/>
              </a:rPr>
              <a:t>Храми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4" action="ppaction://hlinksldjump"/>
              </a:rPr>
              <a:t>Палаци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5" action="ppaction://hlinksldjump"/>
              </a:rPr>
              <a:t>Музеї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6" action="ppaction://hlinksldjump"/>
              </a:rPr>
              <a:t>Театри</a:t>
            </a:r>
            <a:r>
              <a:rPr lang="ru-RU" dirty="0" smtClean="0">
                <a:solidFill>
                  <a:srgbClr val="FF0000"/>
                </a:solidFill>
                <a:hlinkClick r:id="rId6" action="ppaction://hlinksldjump"/>
              </a:rPr>
              <a:t> та опери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7" action="ppaction://hlinksldjump"/>
              </a:rPr>
              <a:t>Фортеці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>
                <a:solidFill>
                  <a:srgbClr val="FF0000"/>
                </a:solidFill>
                <a:hlinkClick r:id="rId8" action="ppaction://hlinksldjump"/>
              </a:rPr>
              <a:t>П</a:t>
            </a:r>
            <a:r>
              <a:rPr lang="ru-RU" dirty="0" err="1" smtClean="0">
                <a:solidFill>
                  <a:srgbClr val="FF0000"/>
                </a:solidFill>
                <a:hlinkClick r:id="rId8" action="ppaction://hlinksldjump"/>
              </a:rPr>
              <a:t>ам'ятники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  <a:hlinkClick r:id="rId9" action="ppaction://hlinksldjump"/>
              </a:rPr>
              <a:t>Архітектура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" y="2852936"/>
            <a:ext cx="2778861" cy="19313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088994"/>
            <a:ext cx="2639955" cy="19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5832648" cy="826416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Києво-Печерська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Лавра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484784"/>
            <a:ext cx="4176464" cy="4835624"/>
          </a:xfrm>
        </p:spPr>
        <p:txBody>
          <a:bodyPr>
            <a:noAutofit/>
          </a:bodyPr>
          <a:lstStyle/>
          <a:p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одна 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православних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святинь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давнину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одна з перших обителей,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побудованих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(датою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заснування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Лаври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1051). 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перших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ченців-пустельників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селівшіхся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аскетичних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печерах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монастир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змінився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невпізнання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Білосніжна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кріпосна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Лаври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здається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нескінченною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визирають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з-за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церкви -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велетенськими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маківки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сліпуче-розкішними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Але все-таки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магнітом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паломників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залишаються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стародавні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печери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751" y="4077072"/>
            <a:ext cx="3556000" cy="236728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323" y="1531501"/>
            <a:ext cx="3507677" cy="2545571"/>
          </a:xfrm>
        </p:spPr>
      </p:pic>
    </p:spTree>
    <p:extLst>
      <p:ext uri="{BB962C8B-B14F-4D97-AF65-F5344CB8AC3E}">
        <p14:creationId xmlns:p14="http://schemas.microsoft.com/office/powerpoint/2010/main" val="318817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dirty="0" err="1"/>
              <a:t>Софія</a:t>
            </a:r>
            <a:r>
              <a:rPr lang="ru-RU" sz="2800" dirty="0"/>
              <a:t> </a:t>
            </a:r>
            <a:r>
              <a:rPr lang="ru-RU" sz="2800" dirty="0" err="1"/>
              <a:t>Київська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628800"/>
            <a:ext cx="4100264" cy="4726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Софійський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собор -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всесвітньо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відома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пам'ятка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монументального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живопису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Заснування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собору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згадується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літописах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1017 р., так і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1037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р.Будівничим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Софії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літописці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великого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князя Ярослава Мудрого.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свідчать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справі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Ярослав завершив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починання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батька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Володимира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хрестителя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Присвячений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Премудрості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Божій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собор, за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задумом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творців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утверджувати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християнство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404" y="1268760"/>
            <a:ext cx="2376264" cy="237626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830328"/>
            <a:ext cx="2448272" cy="24482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485" y="2636838"/>
            <a:ext cx="1967291" cy="23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4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499176" cy="722344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Церква</a:t>
            </a:r>
            <a:r>
              <a:rPr lang="ru-RU" sz="2800" dirty="0"/>
              <a:t> </a:t>
            </a:r>
            <a:r>
              <a:rPr lang="ru-RU" sz="2800" dirty="0" err="1"/>
              <a:t>Воскресіння</a:t>
            </a:r>
            <a:r>
              <a:rPr lang="ru-RU" sz="2800" dirty="0"/>
              <a:t> Христового у </a:t>
            </a:r>
            <a:r>
              <a:rPr lang="ru-RU" sz="2800" dirty="0" err="1"/>
              <a:t>Форосі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628800"/>
            <a:ext cx="4038600" cy="4434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Білокам'яний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храм Фороса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розташовується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Червоній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скелі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височіє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містом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Дорога на гору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прямо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повороту на селище. Храм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побудований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ХІХ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 честь чудесного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порятунку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Олександра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III і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сім'ї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залізничній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катастрофі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дорозі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Ялти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Санкт-Петербург.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церкви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залишки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старовинних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фресок і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красиві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стельові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розписи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куполом -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дзвони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оголошувати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дзвоном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всю округу.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56792"/>
            <a:ext cx="3340388" cy="237626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480" y="3717032"/>
            <a:ext cx="368986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2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075240" cy="722344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Благовіщенський</a:t>
            </a:r>
            <a:r>
              <a:rPr lang="ru-RU" sz="2800" dirty="0"/>
              <a:t> </a:t>
            </a:r>
            <a:r>
              <a:rPr lang="ru-RU" sz="2800" dirty="0" err="1"/>
              <a:t>кафедральний</a:t>
            </a:r>
            <a:r>
              <a:rPr lang="ru-RU" sz="2800" dirty="0"/>
              <a:t> собор у </a:t>
            </a:r>
            <a:r>
              <a:rPr lang="ru-RU" sz="2800" dirty="0" err="1"/>
              <a:t>Харкові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7" y="1484784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1484784"/>
            <a:ext cx="4176464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Грандіозний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архітектурний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ансамбль у ново-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візантійському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стилі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 75-метровою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дзвіницею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підноситься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над р. Лопань. Собор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Благовіщення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Пресвятої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Богородиці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побудований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1901 р. на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старого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Благовіщенського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храму.</a:t>
            </a: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005064"/>
            <a:ext cx="3890407" cy="2431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43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7211144" cy="722344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Святогірська</a:t>
            </a:r>
            <a:r>
              <a:rPr lang="ru-RU" sz="2800" dirty="0"/>
              <a:t> Свято-</a:t>
            </a:r>
            <a:r>
              <a:rPr lang="ru-RU" sz="2800" dirty="0" err="1"/>
              <a:t>Успенська</a:t>
            </a:r>
            <a:r>
              <a:rPr lang="ru-RU" sz="2800" dirty="0"/>
              <a:t> Лавра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правому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березі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Сіверського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Дінця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мальовничих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Святогірська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Свято-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Успенська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Лавра ...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Безсумнівно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крейдяні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гори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навислі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Дінцем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сосни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своїми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гілками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дивляться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води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ваблять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незвичністю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красою. Але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манять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мальовничістю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сукупністю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святості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монастиря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412776"/>
            <a:ext cx="3246512" cy="243488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005064"/>
            <a:ext cx="3131840" cy="2348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1563"/>
            <a:ext cx="2088232" cy="2784309"/>
          </a:xfrm>
          <a:prstGeom prst="rect">
            <a:avLst/>
          </a:prstGeom>
        </p:spPr>
      </p:pic>
      <p:sp>
        <p:nvSpPr>
          <p:cNvPr id="4" name="TextBox 3">
            <a:hlinkClick r:id="rId5" action="ppaction://hlinksldjump"/>
          </p:cNvPr>
          <p:cNvSpPr txBox="1"/>
          <p:nvPr/>
        </p:nvSpPr>
        <p:spPr>
          <a:xfrm>
            <a:off x="221335" y="6353301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5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9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787208" cy="86636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Лівадійський</a:t>
            </a:r>
            <a:r>
              <a:rPr lang="ru-RU" sz="2800" dirty="0">
                <a:solidFill>
                  <a:srgbClr val="FFFF00"/>
                </a:solidFill>
              </a:rPr>
              <a:t> палац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лебідь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царського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південного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берега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Криму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пливе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смарагдовим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хвилях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Лівадійського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лісу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оточенні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свити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Офіційна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літня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резиденція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імператорів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дому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Романових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судилося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сталь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колискою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миру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останньої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Світової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3384376" cy="224599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906367"/>
            <a:ext cx="3653848" cy="242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8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7139136" cy="578328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Бахчисарайський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ханський</a:t>
            </a:r>
            <a:r>
              <a:rPr lang="ru-RU" sz="2800" dirty="0">
                <a:solidFill>
                  <a:srgbClr val="FFFF00"/>
                </a:solidFill>
              </a:rPr>
              <a:t> палац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038600" cy="2275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1412776"/>
            <a:ext cx="468052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Хан Сарай, як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місцеві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жителі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цілого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комплексу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будівель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схожого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маленьке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містечко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Тут і сам палац, і гарем,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для прислуги, і два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мавзолеї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і музей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кримських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татар,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художня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галерея, і мечеть,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бібліотека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стайня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Цілих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гектарів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східної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краси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колишня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ханська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резиденція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садами і луками -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кримськотатарської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палацової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Акуратні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внутрішні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дворики,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троянди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розписні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килими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подушки,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фонтани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пташки - все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Бахчисарая як «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райського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99948"/>
            <a:ext cx="421822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67544" y="623731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4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29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4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4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04088"/>
            <a:ext cx="7427168" cy="780696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dirty="0" err="1">
                <a:solidFill>
                  <a:schemeClr val="bg1"/>
                </a:solidFill>
              </a:rPr>
              <a:t>Національний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художній</a:t>
            </a:r>
            <a:r>
              <a:rPr lang="ru-RU" sz="2800" dirty="0">
                <a:solidFill>
                  <a:schemeClr val="bg1"/>
                </a:solidFill>
              </a:rPr>
              <a:t> музей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3757600" cy="28182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художній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музей — один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найстаріших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фондах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зібрано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унікальну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колекцію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творів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живопису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скульптури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графіки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XII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ст. до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сучасності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зусиллями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інтелігенції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наприкінці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ХІХ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перший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загальнодоступний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музей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77072"/>
            <a:ext cx="3757600" cy="21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8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6347048" cy="99672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Музей </a:t>
            </a:r>
            <a:r>
              <a:rPr lang="ru-RU" sz="2800" dirty="0" err="1">
                <a:solidFill>
                  <a:schemeClr val="bg1"/>
                </a:solidFill>
              </a:rPr>
              <a:t>гетьманства</a:t>
            </a:r>
            <a:r>
              <a:rPr lang="ru-RU" sz="2800" dirty="0">
                <a:solidFill>
                  <a:schemeClr val="bg1"/>
                </a:solidFill>
              </a:rPr>
              <a:t> (</a:t>
            </a:r>
            <a:r>
              <a:rPr lang="ru-RU" sz="2800" dirty="0" err="1">
                <a:solidFill>
                  <a:schemeClr val="bg1"/>
                </a:solidFill>
              </a:rPr>
              <a:t>будинок</a:t>
            </a:r>
            <a:r>
              <a:rPr lang="ru-RU" sz="2800" dirty="0">
                <a:solidFill>
                  <a:schemeClr val="bg1"/>
                </a:solidFill>
              </a:rPr>
              <a:t> І. </a:t>
            </a:r>
            <a:r>
              <a:rPr lang="ru-RU" sz="2800" dirty="0" err="1">
                <a:solidFill>
                  <a:schemeClr val="bg1"/>
                </a:solidFill>
              </a:rPr>
              <a:t>Мазепи</a:t>
            </a:r>
            <a:r>
              <a:rPr lang="ru-RU" sz="2800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гетьманства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будинку-пам’ятці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кінця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ІІ -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надбудовами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ХІХ ст.,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відомому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Києві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"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будинок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Мазепи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відреставровано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фінансування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Київської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міської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адміністрації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Благодійного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Фонду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Івана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Мазепи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Важливу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роль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відіграли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представники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діаспори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провідне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посідав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громадський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діяч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США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Маріян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Коць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700808"/>
            <a:ext cx="3654137" cy="244827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45024"/>
            <a:ext cx="3733861" cy="280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5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262464" cy="105571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Музей “Писанка” у </a:t>
            </a:r>
            <a:r>
              <a:rPr lang="ru-RU" dirty="0" err="1">
                <a:solidFill>
                  <a:schemeClr val="bg1"/>
                </a:solidFill>
              </a:rPr>
              <a:t>м.Коломия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збудовано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2000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м.Коломия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Центральна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музею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писанки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висотою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музей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писанкового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розпису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Архітектурна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споруда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писанкового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яйця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стала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візиткою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Коломиї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44824"/>
            <a:ext cx="4437439" cy="295232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221088"/>
            <a:ext cx="189021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692696"/>
            <a:ext cx="6779096" cy="57832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Музей </a:t>
            </a:r>
            <a:r>
              <a:rPr lang="ru-RU" sz="2800" dirty="0" err="1">
                <a:solidFill>
                  <a:schemeClr val="bg1"/>
                </a:solidFill>
              </a:rPr>
              <a:t>Великої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Вітчизняної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війни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628800"/>
            <a:ext cx="4028256" cy="4726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Відшукати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музей 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Києві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простіше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будь-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помітний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практично з будь-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точки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Вірніше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сам, 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колосальний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монумент - 102-метрова «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Батьківщина-мати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нависає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над ним.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тих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тут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побувало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 млн.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чоловік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Приходять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дивитися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покручені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фашистські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знаряддя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штабеля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трофейних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шмайсерів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гігантську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піраміду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іржавих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німецьких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касок і маленький брусок мила 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м'яса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привезений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Освенцима.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Пробирає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мурашок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56792"/>
            <a:ext cx="4038600" cy="2275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61048"/>
            <a:ext cx="4436751" cy="2499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33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836712"/>
            <a:ext cx="7067128" cy="578328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chemeClr val="bg1"/>
                </a:solidFill>
              </a:rPr>
              <a:t>Садиба</a:t>
            </a:r>
            <a:r>
              <a:rPr lang="ru-RU" sz="2800" dirty="0">
                <a:solidFill>
                  <a:schemeClr val="bg1"/>
                </a:solidFill>
              </a:rPr>
              <a:t>-музей </a:t>
            </a:r>
            <a:r>
              <a:rPr lang="ru-RU" sz="2800" dirty="0" err="1">
                <a:solidFill>
                  <a:schemeClr val="bg1"/>
                </a:solidFill>
              </a:rPr>
              <a:t>Івана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Котляревського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українській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славному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Полтаві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Івановій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стоїть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справжнісінька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хатка. Є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хатки сарай,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комора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колодязь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журавлем, 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тин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повитий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квітами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Позаду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хатки гордо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височіє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старовинний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Успенський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собор, 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біліє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ротонда, за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котрой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блищить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річка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Ворскла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А хатка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проста, і сам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будинок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все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оточення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будинок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-музей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поета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Івана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Котляревського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628800"/>
            <a:ext cx="2438400" cy="18288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645024"/>
            <a:ext cx="2247714" cy="2996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22" y="2290564"/>
            <a:ext cx="2139702" cy="28529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7585" y="625581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5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61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6982544" cy="1162050"/>
          </a:xfrm>
        </p:spPr>
        <p:txBody>
          <a:bodyPr/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Одеський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державний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академічний</a:t>
            </a:r>
            <a:r>
              <a:rPr lang="ru-RU" dirty="0">
                <a:solidFill>
                  <a:srgbClr val="FFFF00"/>
                </a:solidFill>
              </a:rPr>
              <a:t> театр опери та балету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Будинок Одеського академічного театру опери та балету, зведений за ескізним проектом відомих віденських архітекторів Г.</a:t>
            </a:r>
            <a:r>
              <a:rPr lang="uk-UA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Гельмера</a:t>
            </a:r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Ф.</a:t>
            </a:r>
            <a:r>
              <a:rPr lang="uk-UA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Фельнера</a:t>
            </a:r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без перебільшення можна назвати кращим творінням цих майстрів.</a:t>
            </a:r>
            <a:endParaRPr lang="uk-UA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90" y="1484784"/>
            <a:ext cx="3481488" cy="244827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996952"/>
            <a:ext cx="3315221" cy="21970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100" y="4437112"/>
            <a:ext cx="3161928" cy="21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836712"/>
            <a:ext cx="5050904" cy="50632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Львівська</a:t>
            </a:r>
            <a:r>
              <a:rPr lang="ru-RU" sz="2800" dirty="0">
                <a:solidFill>
                  <a:srgbClr val="FFFF00"/>
                </a:solidFill>
              </a:rPr>
              <a:t> опера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3441" y="1295163"/>
            <a:ext cx="4172272" cy="49421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Одна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найкрасивіших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опер Старого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розпещеному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видатної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архітектурою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Львові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здається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чимось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зухвало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досконалим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розкішним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вітром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диво занесло 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провінційний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Львів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?» - Ось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цікавить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бачиш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Тим часом,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ніякого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вітру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австрійці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Львівська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Ла Скала "»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з'явилася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називалося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Лембергом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володіли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ним Габсбурги,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піддані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слабкістю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класичної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музики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витонченої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архітектурі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91" y="1268760"/>
            <a:ext cx="3706921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132255"/>
            <a:ext cx="357909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049" y="4809778"/>
            <a:ext cx="3635896" cy="2048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67544" y="623731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5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00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283152" cy="1010376"/>
          </a:xfrm>
        </p:spPr>
        <p:txBody>
          <a:bodyPr>
            <a:normAutofit/>
          </a:bodyPr>
          <a:lstStyle/>
          <a:p>
            <a:pPr algn="r"/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Кам'янецька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фортеця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Кам'янець-Подільський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4038600" cy="227507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100264" cy="4726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квіткою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камені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І не дивно.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Побудований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півострові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площею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121 га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долині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Смотрич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каньйоном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40-60 м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глибину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пташиного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польоту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маленьке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кам'яне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диво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скелі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Правда,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дивлячись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однотонні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вулички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таким же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одноманітним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населенням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повірити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колись тут, у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прикордонному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форпості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держав,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відбувалися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бурхливі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уявити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мультикультурне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почуєш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голос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стінах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руїн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побачиш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кольорове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минуле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сірому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камені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49080"/>
            <a:ext cx="4007924" cy="225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0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355160" cy="794352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Золоті</a:t>
            </a:r>
            <a:r>
              <a:rPr lang="ru-RU" sz="2800" dirty="0"/>
              <a:t> ворота </a:t>
            </a:r>
            <a:r>
              <a:rPr lang="ru-RU" sz="2800" dirty="0" err="1"/>
              <a:t>Києва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340768"/>
            <a:ext cx="4824536" cy="50719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ворота 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пам'ятником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оборонного зодчества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один з тих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пам'ятників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символом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епохи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першої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слов'янської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теж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пам'ятник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зразком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древньої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оборонної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сьогоднішніх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ворота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зведені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1164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правління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Ярослава Мудрого. Вони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фортифікаційних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укріплень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відрізнялися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сторожових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воріт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Безліч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вороги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намагалися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штурмом через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Золоті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ворота, але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жоден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штурму не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успішним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3384376" cy="2592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9040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764810" y="641268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4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1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100000">
              <a:srgbClr val="BA0066"/>
            </a:gs>
            <a:gs pos="100000">
              <a:srgbClr val="FF0000"/>
            </a:gs>
            <a:gs pos="100000">
              <a:srgbClr val="FF82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Пам'ятник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засновникам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Києва</a:t>
            </a:r>
            <a:r>
              <a:rPr lang="ru-RU" sz="2800" dirty="0">
                <a:solidFill>
                  <a:srgbClr val="FFFF00"/>
                </a:solidFill>
              </a:rPr>
              <a:t> - Кию, Щеку, Хориву та </a:t>
            </a:r>
            <a:r>
              <a:rPr lang="ru-RU" sz="2800" dirty="0" err="1">
                <a:solidFill>
                  <a:srgbClr val="FFFF00"/>
                </a:solidFill>
              </a:rPr>
              <a:t>їхній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сестрі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Либідь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920084"/>
            <a:ext cx="4392488" cy="4533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Чотирифігурна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композиція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кованої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міді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відтворює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повний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зріст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легендарних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засновників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братів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Кия, Щека, Хорива та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сестру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Либідь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ніби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пливуть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пласкому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човні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піднятому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гранітний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п’єдестал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стилізованих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хвиль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в свою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розміщені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червоному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гранітному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стилобаті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прямокутної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988840"/>
            <a:ext cx="2962672" cy="238330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680" y="3894114"/>
            <a:ext cx="3869752" cy="258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2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908720"/>
            <a:ext cx="6912768" cy="566936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Пам'ятник</a:t>
            </a:r>
            <a:r>
              <a:rPr lang="ru-RU" sz="2800" dirty="0">
                <a:solidFill>
                  <a:srgbClr val="FFFF00"/>
                </a:solidFill>
              </a:rPr>
              <a:t> Богдану </a:t>
            </a:r>
            <a:r>
              <a:rPr lang="ru-RU" sz="2800" dirty="0" err="1">
                <a:solidFill>
                  <a:srgbClr val="FFFF00"/>
                </a:solidFill>
              </a:rPr>
              <a:t>Хмельницькому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038600" cy="227507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Монумент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гетьману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стоїть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одній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найважливіших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найстаріших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площ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Софійській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Великий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полководець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борець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турками і поляками,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пришпорюють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коня і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пильно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дивиться 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далечінь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поблизу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ворога,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навчити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уму-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розуму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пам'ятника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придумав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відомий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російський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скульптор Михайло Микешин, 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гроші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статую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збирали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доброчинної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передплати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Фінансів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вистачило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тому саму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постать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героя на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коні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відлили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а от постаменту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довелося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чекати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І весь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час скульптура сиротливо стояла в одному з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київських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дворів</a:t>
            </a:r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05064"/>
            <a:ext cx="3834746" cy="2160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623731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4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2743200" cy="1162050"/>
          </a:xfrm>
        </p:spPr>
        <p:txBody>
          <a:bodyPr/>
          <a:lstStyle/>
          <a:p>
            <a:r>
              <a:rPr lang="ru-RU" dirty="0" err="1"/>
              <a:t>Андріївський</a:t>
            </a:r>
            <a:r>
              <a:rPr lang="ru-RU" dirty="0"/>
              <a:t> </a:t>
            </a:r>
            <a:r>
              <a:rPr lang="ru-RU" dirty="0" err="1"/>
              <a:t>узвіз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340768"/>
            <a:ext cx="3672408" cy="4968552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-музей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Андріївський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узвіз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одна з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визначних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пам'яток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Тут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театри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галереї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майстерні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Андріївському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узвозі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жило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діячів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науки.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Уздовж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ведеться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торгівля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сувенірами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предметами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антикваріатом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Свою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отримала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Андріївській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церкві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побудованій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верхній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056" y="1340768"/>
            <a:ext cx="3901944" cy="266429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91018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Будинок</a:t>
            </a:r>
            <a:r>
              <a:rPr lang="ru-RU" sz="2800" dirty="0"/>
              <a:t> з химерами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звів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1901—1903 роках 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стилі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модерн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архітектор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Владислав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Городецький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прибутковий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будинок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приміщеннями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скульптури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прикрашають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фасад і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внутрішню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вулиці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Банковій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10,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навпроти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Адміністрації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Президента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і з 2005 року є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резиденцією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3606552" cy="261217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33056"/>
            <a:ext cx="316835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7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Києво-Могилянська академія</a:t>
            </a:r>
            <a:endParaRPr lang="uk-UA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556792"/>
            <a:ext cx="3456384" cy="230425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434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Києво-Могилянська академія довгий час була єдиним вищим загальноосвітнім, всестановим навчальним закладом України, Східної Європи, всього православного світу. Заснована на принципах гуманізму й просвітництва Академія не лише навчала молодь, але й поширювала освіту, знання, її вихованці відкривали школи, фундували бібліотеки, сприяли розвитку культури, мистецтва, літератури, музики, театру.</a:t>
            </a:r>
            <a:endParaRPr lang="uk-UA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22" y="4005064"/>
            <a:ext cx="3326143" cy="2494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2080" y="642197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4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9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0">
              <a:schemeClr val="bg2">
                <a:lumMod val="40000"/>
                <a:lumOff val="6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323528" y="1916833"/>
            <a:ext cx="8568952" cy="3552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Все це – визначні пам’ятки української культури. Їх історія складна і багатостраждальна. Чимало вони побачили на своєму віці, але їм вдалося дійти до нас і свідчити про те вміння, якими володіли колишні зодчі нашої держави. Окрім архітектурних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цікавостей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вони багаті на історичні події, але головне, що притаманне їм усім – це наявність яскравої індивідуалістичної риси, яка була характерна усім релігійним будовам українських земель. Це свідчить про своєрідність і самобутність української культури, творчого пошуку. Воістину Україна багата на славних майстрів!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914994"/>
            <a:ext cx="3821351" cy="2031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8640"/>
            <a:ext cx="2448272" cy="1838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239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204864"/>
            <a:ext cx="763284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uk-UA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Дякую за увагу</a:t>
            </a:r>
            <a:endParaRPr lang="ru-RU" sz="8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24328" y="6021288"/>
            <a:ext cx="1170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  <a:hlinkClick r:id="rId3" action="ppaction://hlinksldjump"/>
              </a:rPr>
              <a:t>Пам’ятки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2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462</TotalTime>
  <Words>1722</Words>
  <Application>Microsoft Office PowerPoint</Application>
  <PresentationFormat>Экран (4:3)</PresentationFormat>
  <Paragraphs>70</Paragraphs>
  <Slides>26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Calibri</vt:lpstr>
      <vt:lpstr>Constantia</vt:lpstr>
      <vt:lpstr>Times New Roman</vt:lpstr>
      <vt:lpstr>Wingdings 2</vt:lpstr>
      <vt:lpstr>Поток</vt:lpstr>
      <vt:lpstr>Україна - пам'ятки культури</vt:lpstr>
      <vt:lpstr>Презентация PowerPoint</vt:lpstr>
      <vt:lpstr>Пам’ятки</vt:lpstr>
      <vt:lpstr>Києво-Печерська Лавра</vt:lpstr>
      <vt:lpstr> Софія Київська</vt:lpstr>
      <vt:lpstr>Церква Воскресіння Христового у Форосі</vt:lpstr>
      <vt:lpstr>Благовіщенський кафедральний собор у Харкові</vt:lpstr>
      <vt:lpstr>Святогірська Свято-Успенська Лавра</vt:lpstr>
      <vt:lpstr>Лівадійський палац</vt:lpstr>
      <vt:lpstr>Бахчисарайський ханський палац</vt:lpstr>
      <vt:lpstr> Національний художній музей</vt:lpstr>
      <vt:lpstr>Музей гетьманства (будинок І. Мазепи)</vt:lpstr>
      <vt:lpstr>Музей “Писанка” у м.Коломия</vt:lpstr>
      <vt:lpstr>Музей Великої Вітчизняної війни</vt:lpstr>
      <vt:lpstr>Садиба-музей Івана Котляревського</vt:lpstr>
      <vt:lpstr>Одеський державний академічний театр опери та балету</vt:lpstr>
      <vt:lpstr>Львівська опера</vt:lpstr>
      <vt:lpstr>Кам'янецька фортеця, Кам'янець-Подільський</vt:lpstr>
      <vt:lpstr>Золоті ворота Києва</vt:lpstr>
      <vt:lpstr>Пам'ятник засновникам Києва - Кию, Щеку, Хориву та їхній сестрі Либідь</vt:lpstr>
      <vt:lpstr>Пам'ятник Богдану Хмельницькому</vt:lpstr>
      <vt:lpstr>Андріївський узвіз</vt:lpstr>
      <vt:lpstr>Будинок з химерами</vt:lpstr>
      <vt:lpstr>Києво-Могилянська академія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- пам'ятки культури</dc:title>
  <dc:creator>Аня</dc:creator>
  <cp:lastModifiedBy>Рома</cp:lastModifiedBy>
  <cp:revision>47</cp:revision>
  <dcterms:created xsi:type="dcterms:W3CDTF">2013-06-04T18:44:41Z</dcterms:created>
  <dcterms:modified xsi:type="dcterms:W3CDTF">2022-04-05T18:40:20Z</dcterms:modified>
</cp:coreProperties>
</file>