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2" r:id="rId1"/>
  </p:sldMasterIdLst>
  <p:notesMasterIdLst>
    <p:notesMasterId r:id="rId23"/>
  </p:notesMasterIdLst>
  <p:sldIdLst>
    <p:sldId id="257" r:id="rId2"/>
    <p:sldId id="338" r:id="rId3"/>
    <p:sldId id="320" r:id="rId4"/>
    <p:sldId id="316" r:id="rId5"/>
    <p:sldId id="317" r:id="rId6"/>
    <p:sldId id="318" r:id="rId7"/>
    <p:sldId id="298" r:id="rId8"/>
    <p:sldId id="299" r:id="rId9"/>
    <p:sldId id="300" r:id="rId10"/>
    <p:sldId id="335" r:id="rId11"/>
    <p:sldId id="301" r:id="rId12"/>
    <p:sldId id="309" r:id="rId13"/>
    <p:sldId id="314" r:id="rId14"/>
    <p:sldId id="312" r:id="rId15"/>
    <p:sldId id="313" r:id="rId16"/>
    <p:sldId id="315" r:id="rId17"/>
    <p:sldId id="323" r:id="rId18"/>
    <p:sldId id="337" r:id="rId19"/>
    <p:sldId id="330" r:id="rId20"/>
    <p:sldId id="261" r:id="rId21"/>
    <p:sldId id="333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5750B"/>
    <a:srgbClr val="FFFFDD"/>
    <a:srgbClr val="C05B08"/>
    <a:srgbClr val="FFFF99"/>
    <a:srgbClr val="FFFF66"/>
    <a:srgbClr val="471A19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02" autoAdjust="0"/>
  </p:normalViewPr>
  <p:slideViewPr>
    <p:cSldViewPr>
      <p:cViewPr varScale="1">
        <p:scale>
          <a:sx n="80" d="100"/>
          <a:sy n="80" d="100"/>
        </p:scale>
        <p:origin x="152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02B24C-5DD3-42C1-B7C9-60A2CBCECFD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087020-9D04-4647-ACFA-4336401991F1}">
      <dgm:prSet phldrT="[Текст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uk-UA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Нерва</a:t>
          </a:r>
          <a:endParaRPr lang="ru-RU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8D9863-B03F-43B6-9515-E06FD892CC16}" type="parTrans" cxnId="{3A570E7D-FBBA-4E5F-8A38-AA6A09A5F719}">
      <dgm:prSet/>
      <dgm:spPr/>
      <dgm:t>
        <a:bodyPr/>
        <a:lstStyle/>
        <a:p>
          <a:endParaRPr lang="ru-RU"/>
        </a:p>
      </dgm:t>
    </dgm:pt>
    <dgm:pt modelId="{0454C9C4-EEC5-410D-87D0-8D57C2B7F1ED}" type="sibTrans" cxnId="{3A570E7D-FBBA-4E5F-8A38-AA6A09A5F719}">
      <dgm:prSet/>
      <dgm:spPr/>
      <dgm:t>
        <a:bodyPr/>
        <a:lstStyle/>
        <a:p>
          <a:endParaRPr lang="ru-RU"/>
        </a:p>
      </dgm:t>
    </dgm:pt>
    <dgm:pt modelId="{EC085494-1311-41DF-B255-76BE325DEB06}">
      <dgm:prSet phldrT="[Текст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uk-UA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Траян</a:t>
          </a:r>
          <a:endParaRPr lang="ru-RU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EDB6EF-266B-4D75-B97C-43B67447F318}" type="parTrans" cxnId="{8BA240BB-6DD2-42D4-AE91-A1397054DF8C}">
      <dgm:prSet/>
      <dgm:spPr/>
      <dgm:t>
        <a:bodyPr/>
        <a:lstStyle/>
        <a:p>
          <a:endParaRPr lang="ru-RU"/>
        </a:p>
      </dgm:t>
    </dgm:pt>
    <dgm:pt modelId="{90EF433E-398D-46DC-B8E8-9529DF65D695}" type="sibTrans" cxnId="{8BA240BB-6DD2-42D4-AE91-A1397054DF8C}">
      <dgm:prSet/>
      <dgm:spPr/>
      <dgm:t>
        <a:bodyPr/>
        <a:lstStyle/>
        <a:p>
          <a:endParaRPr lang="ru-RU"/>
        </a:p>
      </dgm:t>
    </dgm:pt>
    <dgm:pt modelId="{C69D3696-6D2C-4D36-A095-54032E90AB9F}">
      <dgm:prSet phldrT="[Текст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uk-UA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Адріан</a:t>
          </a:r>
          <a:endParaRPr lang="ru-RU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24D1DC-668F-4A76-9E9A-FFBDEC17E771}" type="parTrans" cxnId="{9AD1E423-8FE6-438A-AEB9-8A4E10EDE990}">
      <dgm:prSet/>
      <dgm:spPr/>
      <dgm:t>
        <a:bodyPr/>
        <a:lstStyle/>
        <a:p>
          <a:endParaRPr lang="ru-RU"/>
        </a:p>
      </dgm:t>
    </dgm:pt>
    <dgm:pt modelId="{DE85DC01-FA5C-415D-AE79-160979854E84}" type="sibTrans" cxnId="{9AD1E423-8FE6-438A-AEB9-8A4E10EDE990}">
      <dgm:prSet/>
      <dgm:spPr/>
      <dgm:t>
        <a:bodyPr/>
        <a:lstStyle/>
        <a:p>
          <a:endParaRPr lang="ru-RU"/>
        </a:p>
      </dgm:t>
    </dgm:pt>
    <dgm:pt modelId="{8E20232C-CBED-4970-A174-9BE88580F510}">
      <dgm:prSet phldrT="[Текст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uk-UA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Антонін Пій</a:t>
          </a:r>
          <a:endParaRPr lang="ru-RU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2B125A-B73F-45DA-817F-8005D3C3A919}" type="parTrans" cxnId="{02CA0BD2-EF86-4815-B3C1-1659596E9D32}">
      <dgm:prSet/>
      <dgm:spPr/>
      <dgm:t>
        <a:bodyPr/>
        <a:lstStyle/>
        <a:p>
          <a:endParaRPr lang="ru-RU"/>
        </a:p>
      </dgm:t>
    </dgm:pt>
    <dgm:pt modelId="{F73D6434-8F0E-4282-85F9-A3DA1B4B5636}" type="sibTrans" cxnId="{02CA0BD2-EF86-4815-B3C1-1659596E9D32}">
      <dgm:prSet/>
      <dgm:spPr/>
      <dgm:t>
        <a:bodyPr/>
        <a:lstStyle/>
        <a:p>
          <a:endParaRPr lang="ru-RU"/>
        </a:p>
      </dgm:t>
    </dgm:pt>
    <dgm:pt modelId="{0A95A287-2CE5-47DF-839B-4039AD2D6C76}">
      <dgm:prSet phldrT="[Текст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uk-UA" b="1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Марк</a:t>
          </a:r>
          <a:r>
            <a:rPr lang="uk-UA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b="1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Аврелій</a:t>
          </a:r>
          <a:endParaRPr lang="ru-RU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A2FF1D-3899-4132-BC15-56939472C2EF}" type="parTrans" cxnId="{A847DDE5-B844-4454-BF28-9886E5DC6976}">
      <dgm:prSet/>
      <dgm:spPr/>
      <dgm:t>
        <a:bodyPr/>
        <a:lstStyle/>
        <a:p>
          <a:endParaRPr lang="ru-RU"/>
        </a:p>
      </dgm:t>
    </dgm:pt>
    <dgm:pt modelId="{1A92B401-A5A7-44E5-9BB4-0F26D73D39D3}" type="sibTrans" cxnId="{A847DDE5-B844-4454-BF28-9886E5DC6976}">
      <dgm:prSet/>
      <dgm:spPr/>
      <dgm:t>
        <a:bodyPr/>
        <a:lstStyle/>
        <a:p>
          <a:endParaRPr lang="ru-RU"/>
        </a:p>
      </dgm:t>
    </dgm:pt>
    <dgm:pt modelId="{901D3B5F-AB44-45B8-9CF9-10EE3262FB1F}" type="pres">
      <dgm:prSet presAssocID="{7F02B24C-5DD3-42C1-B7C9-60A2CBCECFD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E30A18-414D-4C21-9C71-98C6BA188D5A}" type="pres">
      <dgm:prSet presAssocID="{85087020-9D04-4647-ACFA-4336401991F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22F546-D237-4CB9-BB2B-E823A0185EAB}" type="pres">
      <dgm:prSet presAssocID="{0454C9C4-EEC5-410D-87D0-8D57C2B7F1ED}" presName="sibTrans" presStyleCnt="0"/>
      <dgm:spPr/>
    </dgm:pt>
    <dgm:pt modelId="{7F948409-A32F-4A18-9C75-B2C17A3F91E5}" type="pres">
      <dgm:prSet presAssocID="{EC085494-1311-41DF-B255-76BE325DEB0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1F8F34-5C8A-4F93-87B2-793BD08BE3F1}" type="pres">
      <dgm:prSet presAssocID="{90EF433E-398D-46DC-B8E8-9529DF65D695}" presName="sibTrans" presStyleCnt="0"/>
      <dgm:spPr/>
    </dgm:pt>
    <dgm:pt modelId="{030EFA55-A202-4565-9CDA-29D13341A1AC}" type="pres">
      <dgm:prSet presAssocID="{C69D3696-6D2C-4D36-A095-54032E90AB9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77ABC1-6D2C-4083-9713-8B7525D279BA}" type="pres">
      <dgm:prSet presAssocID="{DE85DC01-FA5C-415D-AE79-160979854E84}" presName="sibTrans" presStyleCnt="0"/>
      <dgm:spPr/>
    </dgm:pt>
    <dgm:pt modelId="{B2392014-3B0E-4696-AC8F-DE4CB777A25E}" type="pres">
      <dgm:prSet presAssocID="{8E20232C-CBED-4970-A174-9BE88580F51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A74DD7-D96A-4073-AD99-7C744B1A5A58}" type="pres">
      <dgm:prSet presAssocID="{F73D6434-8F0E-4282-85F9-A3DA1B4B5636}" presName="sibTrans" presStyleCnt="0"/>
      <dgm:spPr/>
    </dgm:pt>
    <dgm:pt modelId="{15558427-9C22-43BA-9CFC-F3BB3FDF6C8E}" type="pres">
      <dgm:prSet presAssocID="{0A95A287-2CE5-47DF-839B-4039AD2D6C76}" presName="node" presStyleLbl="node1" presStyleIdx="4" presStyleCnt="5" custScaleX="1111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D1E423-8FE6-438A-AEB9-8A4E10EDE990}" srcId="{7F02B24C-5DD3-42C1-B7C9-60A2CBCECFDE}" destId="{C69D3696-6D2C-4D36-A095-54032E90AB9F}" srcOrd="2" destOrd="0" parTransId="{F624D1DC-668F-4A76-9E9A-FFBDEC17E771}" sibTransId="{DE85DC01-FA5C-415D-AE79-160979854E84}"/>
    <dgm:cxn modelId="{327F79B8-DC09-473E-829A-34608522D059}" type="presOf" srcId="{0A95A287-2CE5-47DF-839B-4039AD2D6C76}" destId="{15558427-9C22-43BA-9CFC-F3BB3FDF6C8E}" srcOrd="0" destOrd="0" presId="urn:microsoft.com/office/officeart/2005/8/layout/default"/>
    <dgm:cxn modelId="{A847DDE5-B844-4454-BF28-9886E5DC6976}" srcId="{7F02B24C-5DD3-42C1-B7C9-60A2CBCECFDE}" destId="{0A95A287-2CE5-47DF-839B-4039AD2D6C76}" srcOrd="4" destOrd="0" parTransId="{1BA2FF1D-3899-4132-BC15-56939472C2EF}" sibTransId="{1A92B401-A5A7-44E5-9BB4-0F26D73D39D3}"/>
    <dgm:cxn modelId="{827B0597-5A36-4627-9ED8-D67B64E2A2E3}" type="presOf" srcId="{EC085494-1311-41DF-B255-76BE325DEB06}" destId="{7F948409-A32F-4A18-9C75-B2C17A3F91E5}" srcOrd="0" destOrd="0" presId="urn:microsoft.com/office/officeart/2005/8/layout/default"/>
    <dgm:cxn modelId="{3A570E7D-FBBA-4E5F-8A38-AA6A09A5F719}" srcId="{7F02B24C-5DD3-42C1-B7C9-60A2CBCECFDE}" destId="{85087020-9D04-4647-ACFA-4336401991F1}" srcOrd="0" destOrd="0" parTransId="{5F8D9863-B03F-43B6-9515-E06FD892CC16}" sibTransId="{0454C9C4-EEC5-410D-87D0-8D57C2B7F1ED}"/>
    <dgm:cxn modelId="{F2BD883A-F485-4CA9-97D6-84EE41BE9353}" type="presOf" srcId="{7F02B24C-5DD3-42C1-B7C9-60A2CBCECFDE}" destId="{901D3B5F-AB44-45B8-9CF9-10EE3262FB1F}" srcOrd="0" destOrd="0" presId="urn:microsoft.com/office/officeart/2005/8/layout/default"/>
    <dgm:cxn modelId="{8BA240BB-6DD2-42D4-AE91-A1397054DF8C}" srcId="{7F02B24C-5DD3-42C1-B7C9-60A2CBCECFDE}" destId="{EC085494-1311-41DF-B255-76BE325DEB06}" srcOrd="1" destOrd="0" parTransId="{ABEDB6EF-266B-4D75-B97C-43B67447F318}" sibTransId="{90EF433E-398D-46DC-B8E8-9529DF65D695}"/>
    <dgm:cxn modelId="{09EBF34D-98AA-4FF4-8D19-13B4DFBE6CE1}" type="presOf" srcId="{C69D3696-6D2C-4D36-A095-54032E90AB9F}" destId="{030EFA55-A202-4565-9CDA-29D13341A1AC}" srcOrd="0" destOrd="0" presId="urn:microsoft.com/office/officeart/2005/8/layout/default"/>
    <dgm:cxn modelId="{9E5DE7DE-588C-44C4-936C-15E0CB006C84}" type="presOf" srcId="{8E20232C-CBED-4970-A174-9BE88580F510}" destId="{B2392014-3B0E-4696-AC8F-DE4CB777A25E}" srcOrd="0" destOrd="0" presId="urn:microsoft.com/office/officeart/2005/8/layout/default"/>
    <dgm:cxn modelId="{02CA0BD2-EF86-4815-B3C1-1659596E9D32}" srcId="{7F02B24C-5DD3-42C1-B7C9-60A2CBCECFDE}" destId="{8E20232C-CBED-4970-A174-9BE88580F510}" srcOrd="3" destOrd="0" parTransId="{142B125A-B73F-45DA-817F-8005D3C3A919}" sibTransId="{F73D6434-8F0E-4282-85F9-A3DA1B4B5636}"/>
    <dgm:cxn modelId="{EA45E9A5-8465-4EA5-AA51-0EFCE80D5BD4}" type="presOf" srcId="{85087020-9D04-4647-ACFA-4336401991F1}" destId="{45E30A18-414D-4C21-9C71-98C6BA188D5A}" srcOrd="0" destOrd="0" presId="urn:microsoft.com/office/officeart/2005/8/layout/default"/>
    <dgm:cxn modelId="{4FB19B7E-502B-4642-90D1-091448193B52}" type="presParOf" srcId="{901D3B5F-AB44-45B8-9CF9-10EE3262FB1F}" destId="{45E30A18-414D-4C21-9C71-98C6BA188D5A}" srcOrd="0" destOrd="0" presId="urn:microsoft.com/office/officeart/2005/8/layout/default"/>
    <dgm:cxn modelId="{1CB0B0D5-D7FF-402B-AD3C-D0BBCBE7ED97}" type="presParOf" srcId="{901D3B5F-AB44-45B8-9CF9-10EE3262FB1F}" destId="{E822F546-D237-4CB9-BB2B-E823A0185EAB}" srcOrd="1" destOrd="0" presId="urn:microsoft.com/office/officeart/2005/8/layout/default"/>
    <dgm:cxn modelId="{F771E538-7F17-495C-9208-7B53EC23C957}" type="presParOf" srcId="{901D3B5F-AB44-45B8-9CF9-10EE3262FB1F}" destId="{7F948409-A32F-4A18-9C75-B2C17A3F91E5}" srcOrd="2" destOrd="0" presId="urn:microsoft.com/office/officeart/2005/8/layout/default"/>
    <dgm:cxn modelId="{0D4C767F-1D20-44D7-A632-F56202E607EA}" type="presParOf" srcId="{901D3B5F-AB44-45B8-9CF9-10EE3262FB1F}" destId="{0D1F8F34-5C8A-4F93-87B2-793BD08BE3F1}" srcOrd="3" destOrd="0" presId="urn:microsoft.com/office/officeart/2005/8/layout/default"/>
    <dgm:cxn modelId="{D4626805-947E-4D3B-88D2-F8FFC502BA15}" type="presParOf" srcId="{901D3B5F-AB44-45B8-9CF9-10EE3262FB1F}" destId="{030EFA55-A202-4565-9CDA-29D13341A1AC}" srcOrd="4" destOrd="0" presId="urn:microsoft.com/office/officeart/2005/8/layout/default"/>
    <dgm:cxn modelId="{CEA0AC4A-F843-433D-8F73-57AA965245DC}" type="presParOf" srcId="{901D3B5F-AB44-45B8-9CF9-10EE3262FB1F}" destId="{6177ABC1-6D2C-4083-9713-8B7525D279BA}" srcOrd="5" destOrd="0" presId="urn:microsoft.com/office/officeart/2005/8/layout/default"/>
    <dgm:cxn modelId="{4423F57C-B751-488F-82EA-D60D24CE3369}" type="presParOf" srcId="{901D3B5F-AB44-45B8-9CF9-10EE3262FB1F}" destId="{B2392014-3B0E-4696-AC8F-DE4CB777A25E}" srcOrd="6" destOrd="0" presId="urn:microsoft.com/office/officeart/2005/8/layout/default"/>
    <dgm:cxn modelId="{894FE8C0-332C-436E-A064-12BF46B1EB68}" type="presParOf" srcId="{901D3B5F-AB44-45B8-9CF9-10EE3262FB1F}" destId="{81A74DD7-D96A-4073-AD99-7C744B1A5A58}" srcOrd="7" destOrd="0" presId="urn:microsoft.com/office/officeart/2005/8/layout/default"/>
    <dgm:cxn modelId="{2A466F84-E215-4042-BF1D-C50781E6E254}" type="presParOf" srcId="{901D3B5F-AB44-45B8-9CF9-10EE3262FB1F}" destId="{15558427-9C22-43BA-9CFC-F3BB3FDF6C8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E30A18-414D-4C21-9C71-98C6BA188D5A}">
      <dsp:nvSpPr>
        <dsp:cNvPr id="0" name=""/>
        <dsp:cNvSpPr/>
      </dsp:nvSpPr>
      <dsp:spPr>
        <a:xfrm>
          <a:off x="916483" y="1984"/>
          <a:ext cx="2030015" cy="1218009"/>
        </a:xfrm>
        <a:prstGeom prst="rect">
          <a:avLst/>
        </a:prstGeom>
        <a:solidFill>
          <a:schemeClr val="tx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Нерва</a:t>
          </a:r>
          <a:endParaRPr lang="ru-RU" sz="35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6483" y="1984"/>
        <a:ext cx="2030015" cy="1218009"/>
      </dsp:txXfrm>
    </dsp:sp>
    <dsp:sp modelId="{7F948409-A32F-4A18-9C75-B2C17A3F91E5}">
      <dsp:nvSpPr>
        <dsp:cNvPr id="0" name=""/>
        <dsp:cNvSpPr/>
      </dsp:nvSpPr>
      <dsp:spPr>
        <a:xfrm>
          <a:off x="3149500" y="1984"/>
          <a:ext cx="2030015" cy="1218009"/>
        </a:xfrm>
        <a:prstGeom prst="rect">
          <a:avLst/>
        </a:prstGeom>
        <a:solidFill>
          <a:schemeClr val="tx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Траян</a:t>
          </a:r>
          <a:endParaRPr lang="ru-RU" sz="35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9500" y="1984"/>
        <a:ext cx="2030015" cy="1218009"/>
      </dsp:txXfrm>
    </dsp:sp>
    <dsp:sp modelId="{030EFA55-A202-4565-9CDA-29D13341A1AC}">
      <dsp:nvSpPr>
        <dsp:cNvPr id="0" name=""/>
        <dsp:cNvSpPr/>
      </dsp:nvSpPr>
      <dsp:spPr>
        <a:xfrm>
          <a:off x="916483" y="1422995"/>
          <a:ext cx="2030015" cy="1218009"/>
        </a:xfrm>
        <a:prstGeom prst="rect">
          <a:avLst/>
        </a:prstGeom>
        <a:solidFill>
          <a:schemeClr val="tx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Адріан</a:t>
          </a:r>
          <a:endParaRPr lang="ru-RU" sz="35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6483" y="1422995"/>
        <a:ext cx="2030015" cy="1218009"/>
      </dsp:txXfrm>
    </dsp:sp>
    <dsp:sp modelId="{B2392014-3B0E-4696-AC8F-DE4CB777A25E}">
      <dsp:nvSpPr>
        <dsp:cNvPr id="0" name=""/>
        <dsp:cNvSpPr/>
      </dsp:nvSpPr>
      <dsp:spPr>
        <a:xfrm>
          <a:off x="3149500" y="1422995"/>
          <a:ext cx="2030015" cy="1218009"/>
        </a:xfrm>
        <a:prstGeom prst="rect">
          <a:avLst/>
        </a:prstGeom>
        <a:solidFill>
          <a:schemeClr val="tx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Антонін Пій</a:t>
          </a:r>
          <a:endParaRPr lang="ru-RU" sz="35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9500" y="1422995"/>
        <a:ext cx="2030015" cy="1218009"/>
      </dsp:txXfrm>
    </dsp:sp>
    <dsp:sp modelId="{15558427-9C22-43BA-9CFC-F3BB3FDF6C8E}">
      <dsp:nvSpPr>
        <dsp:cNvPr id="0" name=""/>
        <dsp:cNvSpPr/>
      </dsp:nvSpPr>
      <dsp:spPr>
        <a:xfrm>
          <a:off x="1919392" y="2844006"/>
          <a:ext cx="2257214" cy="1218009"/>
        </a:xfrm>
        <a:prstGeom prst="rect">
          <a:avLst/>
        </a:prstGeom>
        <a:solidFill>
          <a:schemeClr val="tx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b="1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Марк</a:t>
          </a:r>
          <a:r>
            <a:rPr lang="uk-UA" sz="35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3500" b="1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Аврелій</a:t>
          </a:r>
          <a:endParaRPr lang="ru-RU" sz="35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19392" y="2844006"/>
        <a:ext cx="2257214" cy="1218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EBC7ADF-64EE-40ED-8B3A-1AEC1925BC03}" type="datetimeFigureOut">
              <a:rPr lang="ru-RU"/>
              <a:pPr>
                <a:defRPr/>
              </a:pPr>
              <a:t>05.04.2022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0F1C667-38BA-41FD-85DF-49104939D4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4582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 </a:t>
            </a:r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A500185-366A-42D0-A6A3-949947E42CF2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631E1EA4-A4FB-41D9-8806-FED307BB2D5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</p:sldLayoutIdLst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&quot;рим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Картинки по запросу &quot;рим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1208266"/>
            <a:ext cx="7488833" cy="45675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72008" y="7937"/>
            <a:ext cx="9144000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1002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i="1" dirty="0" err="1" smtClean="0">
                <a:ln w="19050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Римська</a:t>
            </a:r>
            <a:r>
              <a:rPr lang="ru-RU" sz="7200" i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7200" i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імперія</a:t>
            </a:r>
            <a:endParaRPr lang="ru-RU" sz="7200" i="1" dirty="0">
              <a:ln w="19050">
                <a:solidFill>
                  <a:schemeClr val="bg1"/>
                </a:solidFill>
                <a:prstDash val="solid"/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7056784" cy="1327371"/>
          </a:xfrm>
          <a:noFill/>
        </p:spPr>
        <p:txBody>
          <a:bodyPr>
            <a:normAutofit/>
          </a:bodyPr>
          <a:lstStyle/>
          <a:p>
            <a:r>
              <a:rPr lang="uk-UA" sz="6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Криза Республіки </a:t>
            </a:r>
            <a:endParaRPr lang="ru-RU" sz="6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916832"/>
            <a:ext cx="7344816" cy="403244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/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 І ст. до н.е. Римська республіка переживала кризу.</a:t>
            </a:r>
          </a:p>
          <a:p>
            <a:pPr algn="just"/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 основною причиною було те, що система управління Риму була розрахована на одне місто, а не на цілу імперію.</a:t>
            </a:r>
          </a:p>
          <a:p>
            <a:pPr algn="just"/>
            <a:r>
              <a:rPr lang="uk-UA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Розвинулася</a:t>
            </a: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соціальна нерівність.</a:t>
            </a:r>
          </a:p>
          <a:p>
            <a:pPr algn="just"/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Римська влада втрачала демократичний характер.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66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699792" y="2959457"/>
            <a:ext cx="3888432" cy="2286000"/>
          </a:xfrm>
          <a:prstGeom prst="ellipse">
            <a:avLst/>
          </a:prstGeom>
          <a:solidFill>
            <a:srgbClr val="F5750B"/>
          </a:solidFill>
          <a:ln>
            <a:solidFill>
              <a:schemeClr val="bg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РИМСЬКА РЕСПУБЛІКА</a:t>
            </a:r>
            <a:endParaRPr lang="ru-RU"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51520" y="1988840"/>
            <a:ext cx="3000375" cy="1872208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провінціях здійснюють проконсули та претори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189839" y="2006293"/>
            <a:ext cx="3072953" cy="1872208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 посади – виборні (народні трибуни, магістрати)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22957" y="4437112"/>
            <a:ext cx="2857500" cy="1807616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Збройні сили підпорядковані сенату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962501" y="4465086"/>
            <a:ext cx="3072953" cy="1807616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Обмежений термін обрання урядовців</a:t>
            </a: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047500" y="996080"/>
            <a:ext cx="3143250" cy="1923107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колегіальної влади (сенат – Народні збори – коміції)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-91350"/>
            <a:ext cx="9144000" cy="923330"/>
          </a:xfrm>
          <a:prstGeom prst="rect">
            <a:avLst/>
          </a:prstGeom>
          <a:solidFill>
            <a:srgbClr val="F5750B"/>
          </a:solidFill>
        </p:spPr>
        <p:txBody>
          <a:bodyPr wrap="square">
            <a:spAutoFit/>
          </a:bodyPr>
          <a:lstStyle/>
          <a:p>
            <a:pPr lvl="0" algn="ctr"/>
            <a:r>
              <a:rPr lang="uk-UA" sz="5400" spc="50" dirty="0" smtClean="0">
                <a:ln w="1143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uk-UA" sz="5400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5400" spc="50" dirty="0" smtClean="0">
                <a:ln w="1143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Римської республіки</a:t>
            </a:r>
            <a:endParaRPr lang="ru-RU" sz="5400" spc="50" dirty="0">
              <a:ln w="11430"/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4"/>
          <p:cNvSpPr>
            <a:spLocks noChangeArrowheads="1" noChangeShapeType="1" noTextEdit="1"/>
          </p:cNvSpPr>
          <p:nvPr/>
        </p:nvSpPr>
        <p:spPr bwMode="auto">
          <a:xfrm>
            <a:off x="285750" y="0"/>
            <a:ext cx="8501063" cy="1435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719" y="1556792"/>
            <a:ext cx="9108281" cy="510909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ЦАРСЬКИЙ ПЕРІОД (</a:t>
            </a:r>
            <a:r>
              <a:rPr lang="uk-UA" sz="2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753 – 509 рр. до н.е.), </a:t>
            </a:r>
            <a:endParaRPr lang="uk-UA" sz="2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k-UA" sz="22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</a:t>
            </a:r>
            <a:r>
              <a:rPr lang="uk-UA" sz="2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розпочався утворенням Риму та завершився вигнанням останнього царя Тарквінія Гордого та встановленням аристократичного   республіканського ладу</a:t>
            </a:r>
            <a:r>
              <a:rPr lang="uk-UA" sz="22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РЕСПУБЛІКАНСЬКИЙ ПЕРІОД (</a:t>
            </a:r>
            <a:r>
              <a:rPr lang="uk-UA" sz="2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509 – 31 рр. до н.е.), </a:t>
            </a:r>
            <a:endParaRPr lang="uk-UA" sz="2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k-UA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</a:t>
            </a: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був добою становлення Риму як непереможного військово-політичного механізму</a:t>
            </a:r>
            <a:r>
              <a:rPr lang="uk-UA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k-UA" sz="2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 РАННЬОЇ ІМПЕРІЇ </a:t>
            </a:r>
            <a:r>
              <a:rPr lang="uk-UA" sz="2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(31 р. до н.е. – 193 р. н.е.), </a:t>
            </a:r>
            <a:endParaRPr lang="uk-UA" sz="2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k-UA" sz="22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впродовж </a:t>
            </a:r>
            <a:r>
              <a:rPr lang="uk-UA" sz="2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 Римська держава досягла найвищої могутності та процвітання;</a:t>
            </a:r>
          </a:p>
          <a:p>
            <a:pPr algn="ctr">
              <a:defRPr/>
            </a:pPr>
            <a:r>
              <a:rPr lang="uk-UA" sz="2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 ПІЗНЬОЇ ІМПЕРІЇ (</a:t>
            </a:r>
            <a:r>
              <a:rPr lang="uk-UA" sz="2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 р. – 476 р.), </a:t>
            </a:r>
            <a:endParaRPr lang="uk-UA" sz="2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k-UA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відбувся перехід від завойовницької стратегії до оборонної, спрямованої на утримання захоплених територій і збереження цілісності держави.</a:t>
            </a:r>
          </a:p>
          <a:p>
            <a:pPr>
              <a:defRPr/>
            </a:pPr>
            <a:endParaRPr lang="uk-UA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55830"/>
            <a:ext cx="9144000" cy="132343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ПЕРІОДИЗАЦІЯ  ІСТОРІЇ  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СТАРОДАВНЬОГО  РИМУ </a:t>
            </a:r>
            <a:endParaRPr 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4"/>
          <p:cNvSpPr>
            <a:spLocks noChangeArrowheads="1" noChangeShapeType="1" noTextEdit="1"/>
          </p:cNvSpPr>
          <p:nvPr/>
        </p:nvSpPr>
        <p:spPr bwMode="auto">
          <a:xfrm>
            <a:off x="285750" y="0"/>
            <a:ext cx="8501063" cy="1435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139952" y="0"/>
            <a:ext cx="5004048" cy="3933055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 fontScale="25000" lnSpcReduction="20000"/>
          </a:bodyPr>
          <a:lstStyle/>
          <a:p>
            <a:pPr algn="ctr" eaLnBrk="1" hangingPunct="1">
              <a:buFontTx/>
              <a:buNone/>
              <a:defRPr/>
            </a:pPr>
            <a:r>
              <a:rPr lang="uk-UA" sz="9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11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ПЕРІОД РАННЬОЇ ІМПЕРІЇ  </a:t>
            </a:r>
          </a:p>
          <a:p>
            <a:pPr algn="ctr" eaLnBrk="1" hangingPunct="1">
              <a:buFontTx/>
              <a:buNone/>
              <a:defRPr/>
            </a:pPr>
            <a:r>
              <a:rPr lang="uk-UA" sz="9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(31 РІК ДО Н.Е.–193 РІК Н.Е.)</a:t>
            </a:r>
          </a:p>
          <a:p>
            <a:pPr algn="ctr" eaLnBrk="1" hangingPunct="1">
              <a:buFontTx/>
              <a:buNone/>
              <a:defRPr/>
            </a:pPr>
            <a:r>
              <a:rPr lang="uk-UA" sz="11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Римська держава сягнула вершини своєї могутності </a:t>
            </a:r>
            <a:r>
              <a:rPr lang="en-US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1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процвітання </a:t>
            </a:r>
            <a:r>
              <a:rPr lang="en-US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 установленого Октавіаном </a:t>
            </a:r>
            <a:r>
              <a:rPr lang="en-US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Августом </a:t>
            </a:r>
            <a:r>
              <a:rPr lang="uk-UA" sz="1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“римського</a:t>
            </a:r>
            <a:r>
              <a:rPr lang="uk-UA" sz="1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миру</a:t>
            </a:r>
            <a:r>
              <a:rPr lang="uk-UA" sz="1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sz="1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великих </a:t>
            </a:r>
            <a:r>
              <a:rPr lang="en-US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успіхів</a:t>
            </a:r>
            <a:r>
              <a:rPr lang="en-US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справі </a:t>
            </a:r>
            <a:r>
              <a:rPr lang="uk-UA" sz="1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романизації</a:t>
            </a:r>
            <a:r>
              <a:rPr lang="uk-UA" sz="1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підкореного </a:t>
            </a:r>
            <a:r>
              <a:rPr lang="en-US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uk-UA" sz="1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uk-UA" sz="12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" y="6273800"/>
            <a:ext cx="4067942" cy="584200"/>
          </a:xfrm>
          <a:prstGeom prst="rect">
            <a:avLst/>
          </a:prstGeom>
          <a:noFill/>
          <a:ln w="38100" cmpd="thinThick" algn="ctr">
            <a:solidFill>
              <a:srgbClr val="F8F8F8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КОЛІЗЕЙ.</a:t>
            </a:r>
          </a:p>
          <a:p>
            <a:pPr marL="342900" indent="-342900" algn="ctr"/>
            <a:r>
              <a:rPr lang="ru-RU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ВИГЛЯД</a:t>
            </a:r>
            <a:endParaRPr lang="ru-RU" sz="1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/>
          <a:srcRect b="9091"/>
          <a:stretch>
            <a:fillRect/>
          </a:stretch>
        </p:blipFill>
        <p:spPr bwMode="auto">
          <a:xfrm>
            <a:off x="-23134" y="-44427"/>
            <a:ext cx="4091077" cy="6252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3" y="3933056"/>
            <a:ext cx="5076057" cy="29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407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4"/>
          <p:cNvSpPr>
            <a:spLocks noChangeArrowheads="1" noChangeShapeType="1" noTextEdit="1"/>
          </p:cNvSpPr>
          <p:nvPr/>
        </p:nvSpPr>
        <p:spPr bwMode="auto">
          <a:xfrm>
            <a:off x="285750" y="0"/>
            <a:ext cx="8501063" cy="1435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796136" y="39403"/>
            <a:ext cx="3350847" cy="6818597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 fontScale="25000" lnSpcReduction="20000"/>
          </a:bodyPr>
          <a:lstStyle/>
          <a:p>
            <a:pPr algn="ctr" eaLnBrk="1" hangingPunct="1">
              <a:buFontTx/>
              <a:buNone/>
              <a:defRPr/>
            </a:pPr>
            <a:endParaRPr lang="uk-UA" sz="9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uk-UA" sz="9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9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ПЕРІОДУ ПІЗНЬОЇ ІМПЕРІЇ </a:t>
            </a:r>
          </a:p>
          <a:p>
            <a:pPr algn="ctr" eaLnBrk="1" hangingPunct="1">
              <a:buFontTx/>
              <a:buNone/>
              <a:defRPr/>
            </a:pPr>
            <a:r>
              <a:rPr lang="uk-UA" sz="9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(193 – 476 РР.) </a:t>
            </a:r>
            <a:endParaRPr lang="uk-UA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uk-UA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характерні </a:t>
            </a:r>
            <a:r>
              <a:rPr lang="uk-UA" sz="1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 насамперед перехід від завойовницької політики до оборонної </a:t>
            </a:r>
            <a:r>
              <a:rPr lang="uk-UA" sz="1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 та </a:t>
            </a:r>
            <a:r>
              <a:rPr lang="uk-UA" sz="1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 армії з інструменту політики на чинник розкладання політичної системи</a:t>
            </a:r>
            <a:r>
              <a:rPr lang="uk-UA" sz="9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</a:p>
          <a:p>
            <a:pPr eaLnBrk="1" hangingPunct="1">
              <a:defRPr/>
            </a:pPr>
            <a:endParaRPr lang="uk-UA" sz="11600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6259" y="6288775"/>
            <a:ext cx="5769877" cy="584200"/>
          </a:xfrm>
          <a:prstGeom prst="rect">
            <a:avLst/>
          </a:prstGeom>
          <a:noFill/>
          <a:ln w="38100" cmpd="thinThick" algn="ctr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АРКА СЕПТИМІЯ СЕВЕРА.</a:t>
            </a:r>
          </a:p>
          <a:p>
            <a:pPr marL="342900" indent="-342900" algn="ctr"/>
            <a:r>
              <a:rPr lang="ru-RU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ВИГЛЯД</a:t>
            </a:r>
            <a:endParaRPr lang="ru-RU" sz="1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4" descr="Картинки по запросу &quot;арка септимия север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 descr="Картинки по запросу &quot;арка септимия север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9" y="3933056"/>
            <a:ext cx="5769877" cy="230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Картинки по запросу &quot;арка септимия север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2" y="18882"/>
            <a:ext cx="5778844" cy="384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6407"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1214422"/>
            <a:ext cx="7786742" cy="1600438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Narrow" pitchFamily="34" charset="0"/>
            </a:endParaRPr>
          </a:p>
          <a:p>
            <a:pPr>
              <a:defRPr/>
            </a:pPr>
            <a:endParaRPr lang="ru-RU" sz="4000" dirty="0">
              <a:ln w="11430"/>
              <a:solidFill>
                <a:srgbClr val="FFFFD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defRPr/>
            </a:pPr>
            <a:endParaRPr lang="ru-RU" sz="4000" dirty="0">
              <a:ln w="11430"/>
              <a:solidFill>
                <a:srgbClr val="FFFFD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214422"/>
            <a:ext cx="90364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Диктатура </a:t>
            </a:r>
            <a:r>
              <a:rPr lang="uk-UA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Гая</a:t>
            </a:r>
            <a:r>
              <a:rPr lang="uk-UA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Юлія Цезаря</a:t>
            </a:r>
            <a:endParaRPr lang="ru-RU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Принципат  </a:t>
            </a:r>
            <a:r>
              <a:rPr 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Октавіана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Августа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3.Правління </a:t>
            </a:r>
            <a:r>
              <a:rPr 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імператорів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І 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ст. 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algn="ctr">
              <a:buAutoNum type="arabicPeriod"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algn="ctr">
              <a:buAutoNum type="arabicPeriod"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106426"/>
            <a:ext cx="8249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УРОКУ</a:t>
            </a:r>
            <a:endParaRPr lang="ru-RU" sz="6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Факты о Древнем Рим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96952"/>
            <a:ext cx="9036496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6407"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&quot;цезарь импе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764704"/>
            <a:ext cx="6444208" cy="33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E:\картинки для презентації\statuya_tsezarya_Louvr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707" y="779424"/>
            <a:ext cx="3059832" cy="6078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ДИКТАТУРА </a:t>
            </a:r>
            <a:r>
              <a:rPr lang="uk-UA" sz="4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Гая</a:t>
            </a:r>
            <a:r>
              <a:rPr lang="uk-UA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Юлія </a:t>
            </a:r>
            <a:r>
              <a:rPr lang="uk-UA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ЦЕЗАРЯ</a:t>
            </a:r>
            <a:endParaRPr lang="ru-RU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4115594"/>
            <a:ext cx="6084168" cy="101566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Криза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змусила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Сенат і 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магістратів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наділити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військових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командувачів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—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диктаторів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— великими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повноваженнями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76338" y="5309556"/>
            <a:ext cx="6084168" cy="163121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ДИКТАТОР- </a:t>
            </a:r>
            <a:r>
              <a:rPr lang="ru-RU" sz="20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Римської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одноосібний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правитель,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вища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посадова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особа, яку Сенат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найбільшої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небезпеки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—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воєначальник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захопив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владу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Римі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над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армією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slow" advClick="0" advTm="6407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511" y="2420888"/>
            <a:ext cx="9189603" cy="101566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Цезар</a:t>
            </a:r>
            <a:r>
              <a:rPr lang="ru-RU" sz="20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правив Римом </a:t>
            </a:r>
            <a:r>
              <a:rPr lang="ru-RU" sz="20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роки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переконаний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вся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політична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військова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влада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Римі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не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зважав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протистояння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політичних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угруповань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511" y="0"/>
            <a:ext cx="9114488" cy="70788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Диктатори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нерідко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змагалися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владу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собою,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призводило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громадянських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511" y="836712"/>
            <a:ext cx="9114488" cy="70788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Диктатор Гай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Юлій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Цезар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(100—44 р. до н. е.)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видатним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воєначальником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підкорив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племена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галлів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жили на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511" y="1613699"/>
            <a:ext cx="9114489" cy="70788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 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громадянській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війні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переміг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полководця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—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Гнея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Помпея та проголосив себе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довічним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диктатором з  абсолютною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владою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17541" y="3920474"/>
            <a:ext cx="3473506" cy="246221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призвело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того,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44 р. до н. е. Цезаря вбили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прихильники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республіканського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ладу,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боялися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захоче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повернути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царські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порядки.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65" y="3436552"/>
            <a:ext cx="5688035" cy="343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407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3999" cy="70788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Принципат  </a:t>
            </a:r>
            <a:r>
              <a:rPr lang="ru-RU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Октавіана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Августа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851919" y="819075"/>
            <a:ext cx="5292079" cy="132343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Юлія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Цезаря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прийомний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Октавіан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(63 р. до н. е. — 14  р. н. е.)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переміг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ворогів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батька. Сенат проголосив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Августом («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обраним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богами»).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3771" y="6211669"/>
            <a:ext cx="3865691" cy="646331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ОКТАВІАН АВГУСТ — ІМПЕРАТОР РИМУ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endParaRPr lang="ru-RU" dirty="0"/>
          </a:p>
        </p:txBody>
      </p:sp>
      <p:pic>
        <p:nvPicPr>
          <p:cNvPr id="7172" name="Picture 4" descr="Картинки по запросу &quot;кто октавіан цезарю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7885"/>
            <a:ext cx="3851920" cy="550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51922" y="2414513"/>
            <a:ext cx="5292078" cy="101566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Октавіан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Август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консулом і  не диктатором, як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попередники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 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принцепсом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13682" y="3459776"/>
            <a:ext cx="4968551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 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давнину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називали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найстаршого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сенатора,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 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часи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правління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Октавіана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Августа та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наступників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титулю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25655" y="4437112"/>
            <a:ext cx="5292079" cy="120032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правління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Октавіана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Августа та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наступників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ПРИНЦИПАТОМ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38788" y="5877272"/>
            <a:ext cx="5278946" cy="83099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</a:t>
            </a:r>
            <a:r>
              <a:rPr lang="ru-RU" sz="24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ж </a:t>
            </a:r>
            <a:r>
              <a:rPr lang="ru-RU" sz="2400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Октавіан</a:t>
            </a:r>
            <a:r>
              <a:rPr lang="ru-RU" sz="24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Август </a:t>
            </a:r>
            <a:r>
              <a:rPr lang="ru-RU" sz="2400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імператором</a:t>
            </a:r>
            <a:r>
              <a:rPr lang="ru-RU" sz="24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  Рим  — </a:t>
            </a:r>
            <a:r>
              <a:rPr lang="ru-RU" sz="2400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імперією</a:t>
            </a:r>
            <a:endParaRPr lang="ru-RU" sz="2400" b="0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6407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848"/>
            <a:ext cx="3532037" cy="2763475"/>
          </a:xfrm>
          <a:prstGeom prst="rect">
            <a:avLst/>
          </a:prstGeom>
          <a:solidFill>
            <a:schemeClr val="tx1">
              <a:lumMod val="75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714750" y="1143000"/>
            <a:ext cx="528637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2000" dirty="0">
                <a:latin typeface="Arial Narrow" pitchFamily="34" charset="0"/>
              </a:rPr>
              <a:t>        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249299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ПРАВЛІННЯ ОКТАВІАНА АВГУСТА СИСТЕМА УПРАВЛІННЯ РИМОМ ЗМІНИЛАСЯ.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000" b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ru-RU" sz="20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 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цивільна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 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військова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влада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належала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000" b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Старі</a:t>
            </a:r>
            <a:r>
              <a:rPr lang="ru-RU" sz="20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збережено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формально. </a:t>
            </a:r>
            <a:endParaRPr lang="ru-RU" sz="2000" b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000" b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магістратів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віднині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імператор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скликав Сенат і 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командував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військом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8199" name="Picture 7" descr="Картинки по запросу &quot;кто октавіан цезарю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496920"/>
            <a:ext cx="3714750" cy="436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084443" y="2648100"/>
            <a:ext cx="2059557" cy="203132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Октавіана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Августа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прирівняли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богів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 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запровадили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імператора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22260" y="5080124"/>
            <a:ext cx="2022382" cy="175432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Відтоді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вважалося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римські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імператори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божественне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  <p:transition spd="slow" advClick="0" advTm="6407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ПРАВЛІННЯ ІМПЕРАТОРІВ У І–ІІ СТ. 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56344" y="662060"/>
            <a:ext cx="2728497" cy="254065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  </a:t>
            </a:r>
            <a:r>
              <a:rPr lang="arn-CL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I—II 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н.  е. </a:t>
            </a:r>
            <a:endParaRPr lang="ru-RU" sz="2000" b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Римська</a:t>
            </a:r>
            <a:r>
              <a:rPr lang="ru-RU" sz="20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імперія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переживала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розквіт</a:t>
            </a:r>
            <a:endParaRPr lang="ru-RU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48537" y="3852363"/>
            <a:ext cx="3168352" cy="266429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Розвинулася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Риму, але й 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далекими землями: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Африкою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Індією</a:t>
            </a:r>
            <a:r>
              <a:rPr lang="ru-RU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Китаєм</a:t>
            </a:r>
            <a:r>
              <a:rPr lang="ru-RU" b="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9" name="Овал 8"/>
          <p:cNvSpPr/>
          <p:nvPr/>
        </p:nvSpPr>
        <p:spPr>
          <a:xfrm>
            <a:off x="6228184" y="679995"/>
            <a:ext cx="2736304" cy="25406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імперії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поділялися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провінції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управляли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намісники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0" name="Овал 9"/>
          <p:cNvSpPr/>
          <p:nvPr/>
        </p:nvSpPr>
        <p:spPr>
          <a:xfrm>
            <a:off x="5724128" y="3933056"/>
            <a:ext cx="2952328" cy="26182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Кордони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імперії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захищали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легіони</a:t>
            </a:r>
            <a:r>
              <a:rPr lang="ru-RU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52292" y="2117222"/>
            <a:ext cx="3659029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  212 р. н.  е. все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імперії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римське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громадянство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права</a:t>
            </a:r>
          </a:p>
        </p:txBody>
      </p:sp>
    </p:spTree>
  </p:cSld>
  <p:clrMapOvr>
    <a:masterClrMapping/>
  </p:clrMapOvr>
  <p:transition spd="slow" advClick="0" advTm="9016"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499182" y="192445"/>
            <a:ext cx="6336704" cy="2088232"/>
          </a:xfrm>
          <a:prstGeom prst="roundRect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Римською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імперією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правили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імператори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—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спадкоємці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Октавіана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Августа.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увійшли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«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п’ять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добрих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імператорів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663612042"/>
              </p:ext>
            </p:extLst>
          </p:nvPr>
        </p:nvGraphicFramePr>
        <p:xfrm>
          <a:off x="1619534" y="242088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 advClick="0" advTm="9016"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846175"/>
              </p:ext>
            </p:extLst>
          </p:nvPr>
        </p:nvGraphicFramePr>
        <p:xfrm>
          <a:off x="107504" y="548680"/>
          <a:ext cx="8928991" cy="5040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23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7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08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2498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Період </a:t>
                      </a:r>
                      <a:b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правління</a:t>
                      </a:r>
                      <a:endParaRPr lang="ru-RU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Імператор</a:t>
                      </a:r>
                      <a:endParaRPr lang="ru-RU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Діяльність, факти з життя</a:t>
                      </a:r>
                      <a:endParaRPr lang="ru-RU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6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96―98 рр.</a:t>
                      </a:r>
                      <a:endParaRPr lang="ru-RU" sz="180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Нерва</a:t>
                      </a:r>
                      <a:endParaRPr lang="ru-RU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Припинення переслідування;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наділення землею найбідніших;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допомога сиротам та дітям жебраків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6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98―116 рр.</a:t>
                      </a:r>
                      <a:endParaRPr lang="ru-RU" sz="180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Марк Ульпій Траян</a:t>
                      </a:r>
                      <a:endParaRPr lang="ru-RU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Поновлено діяльність коміцій;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відновлено відносини між імператором та сенатом;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відновлено мережу шляхів, пожвавлено торгівлю;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державне опікування сиротами та дітьми з бідних сімей;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підкорено даків, завойовано Північну Аравію, Вірменію та Дворіччя;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імперія досягла найбільших розмірів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58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117―138 рр.</a:t>
                      </a:r>
                      <a:endParaRPr lang="ru-RU" sz="180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Публій Елій Адріан</a:t>
                      </a:r>
                      <a:endParaRPr lang="ru-RU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Завершено війну з парфянами;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споруджено оборонний «Адріанів вал» у Британії;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створено державну пошту;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підвищено зарплату чиновникам</a:t>
                      </a:r>
                    </a:p>
                  </a:txBody>
                  <a:tcPr marL="71755" marR="71755" marT="17780" marB="36195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Click="0" advTm="9016"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127056"/>
              </p:ext>
            </p:extLst>
          </p:nvPr>
        </p:nvGraphicFramePr>
        <p:xfrm>
          <a:off x="0" y="836712"/>
          <a:ext cx="9144000" cy="4536503"/>
        </p:xfrm>
        <a:graphic>
          <a:graphicData uri="http://schemas.openxmlformats.org/drawingml/2006/table">
            <a:tbl>
              <a:tblPr/>
              <a:tblGrid>
                <a:gridCol w="1586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9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1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Період </a:t>
                      </a:r>
                      <a:b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правління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480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Імператор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480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Діяльність, факти з життя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48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19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138―161 рр.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Антоній Пій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215900" marR="0" lvl="0" indent="-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>
                          <a:tab pos="215900" algn="l"/>
                        </a:tabLst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Сенату повернено право управління італійськими землями;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15900" marR="0" lvl="0" indent="-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>
                          <a:tab pos="215900" algn="l"/>
                        </a:tabLst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подальші завоювання в Британії;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15900" marR="0" lvl="0" indent="-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>
                          <a:tab pos="215900" algn="l"/>
                        </a:tabLst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відбито напади германських племен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2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161―180 рр.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Марк Аврелій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215900" marR="0" lvl="0" indent="-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>
                          <a:tab pos="215900" algn="l"/>
                        </a:tabLst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«Філософ на троні»;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15900" marR="0" lvl="0" indent="-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>
                          <a:tab pos="215900" algn="l"/>
                        </a:tabLst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війна на Дунаї, півночі Італії, в Єгипті;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15900" marR="0" lvl="0" indent="-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>
                          <a:tab pos="215900" algn="l"/>
                        </a:tabLst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злагоджене правління імператора та сенату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02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180―192 рр.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Коммод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215900" marR="0" lvl="0" indent="-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>
                          <a:tab pos="215900" algn="l"/>
                        </a:tabLst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Марнотратство;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15900" marR="0" lvl="0" indent="-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>
                          <a:tab pos="215900" algn="l"/>
                        </a:tabLst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участь у гладіаторських боях;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15900" marR="0" lvl="0" indent="-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>
                          <a:tab pos="215900" algn="l"/>
                        </a:tabLst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збільшення платні воїнам, спустошення скарбниці;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15900" marR="0" lvl="0" indent="-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>
                          <a:tab pos="215900" algn="l"/>
                        </a:tabLst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виникнення заворушень, початок голоду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17780" marB="361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Click="0" advTm="9016"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15595" y="0"/>
            <a:ext cx="9144000" cy="286232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Наступники Октавіана Августа залишили після себе не найкращу пам’ять. </a:t>
            </a:r>
            <a:r>
              <a:rPr lang="uk-UA" sz="20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 імператорів І ст. н. е. пов’язана з викоріненням залишків демократії та пануванням диктатури:</a:t>
            </a:r>
            <a:endParaRPr lang="ru-RU" sz="2000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народні збори втратили свою роль;</a:t>
            </a:r>
            <a:endParaRPr lang="ru-RU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заборонялися і спалювалися небажані для імператорів книги;</a:t>
            </a:r>
            <a:endParaRPr lang="ru-RU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поширення практики страт, які застосовувалися до відомих сенаторів, письменників, простих людей тощо; у Римі з’явилося багато донощиків;</a:t>
            </a:r>
            <a:endParaRPr lang="ru-RU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панування страху та мовчання;</a:t>
            </a:r>
            <a:endParaRPr lang="ru-RU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правління імператорів спиралося на жорстокість та свавілля.</a:t>
            </a:r>
            <a:endParaRPr lang="ru-RU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Картинки по запросу &quot;Нерв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05523"/>
            <a:ext cx="2592288" cy="3575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94751" y="6457890"/>
            <a:ext cx="2592288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Нерва</a:t>
            </a:r>
          </a:p>
        </p:txBody>
      </p:sp>
      <p:pic>
        <p:nvPicPr>
          <p:cNvPr id="9221" name="Picture 5" descr="Картинки по запросу &quot;Траян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754" y="2888025"/>
            <a:ext cx="2722925" cy="356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35506" y="6473259"/>
            <a:ext cx="2728641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Траян</a:t>
            </a:r>
          </a:p>
        </p:txBody>
      </p:sp>
    </p:spTree>
  </p:cSld>
  <p:clrMapOvr>
    <a:masterClrMapping/>
  </p:clrMapOvr>
  <p:transition spd="slow" advClick="0" advTm="9016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-13218"/>
            <a:ext cx="5357813" cy="3539430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 в ІІ ст. ситуація в Римі змінюється на краще: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встановилися нормальні відносини між імператором та сенатом;</a:t>
            </a:r>
            <a:endPara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припинилися страти та гоніння;</a:t>
            </a:r>
            <a:endPara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із заслання поверталися на батьківщину;</a:t>
            </a:r>
            <a:endPara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донощиків було покарано;</a:t>
            </a:r>
            <a:endPara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держава досягла найбільших </a:t>
            </a:r>
            <a:r>
              <a:rPr lang="uk-UA" sz="24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7" name="Picture 9" descr="Картинки по запросу &quot;Антонін  Пій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0"/>
            <a:ext cx="3762392" cy="464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357813" y="4640680"/>
            <a:ext cx="3762392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Антонін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Пій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530978"/>
            <a:ext cx="2444606" cy="3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915815" y="6466776"/>
            <a:ext cx="2441997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Аврелій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Картинки по запросу &quot;марк аврелий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6212"/>
            <a:ext cx="2915816" cy="33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9016">
    <p:cover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0388"/>
            <a:ext cx="9144000" cy="6667612"/>
          </a:xfrm>
          <a:noFill/>
          <a:ln w="0">
            <a:solidFill>
              <a:schemeClr val="tx1"/>
            </a:solidFill>
          </a:ln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1.iconbird.com/ico/2013/12/517/w256h2561386955379FAQ2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042721" y="5589240"/>
            <a:ext cx="1079358" cy="1079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6" name="Прямоугольник 15"/>
          <p:cNvSpPr/>
          <p:nvPr/>
        </p:nvSpPr>
        <p:spPr>
          <a:xfrm>
            <a:off x="2051720" y="1179299"/>
            <a:ext cx="4572000" cy="522288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Відгадайте  загадку.  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1773238"/>
            <a:ext cx="88201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восьмий взяв у другого, щоб стати таким, як сьомий?</a:t>
            </a:r>
            <a:endParaRPr lang="ru-RU" sz="3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3068638"/>
            <a:ext cx="90364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відомо, в липні 31 день. Місяць назвали на честь Цезаря. Після Юлія імператор Октавіан Август теж захотів назвати місяць на свою честь, тому взяв наступний, восьмий місяць. Але в ньому було 30 днів, а не 31, що ображало самолюбство Августа. Тоді він вирішив «забрати» один день у лютому і «додати» у восьмий місяць. Відтоді в липні та серпні по 31 дню, а в лютому ― 28 (29).)</a:t>
            </a:r>
            <a:endParaRPr lang="ru-RU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54591" y="17603"/>
            <a:ext cx="9198591" cy="76944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ВИКОНАЙТЕ ЗАВДАННЯ </a:t>
            </a:r>
            <a:endParaRPr lang="ru-RU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83230" y="4513331"/>
            <a:ext cx="7122948" cy="52322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Доведіть  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або  спростуйте  твердження.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5301208"/>
            <a:ext cx="90501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Середземне  море  перетворюється  на внутрішнє  море  імперії.</a:t>
            </a: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484784"/>
            <a:ext cx="9144000" cy="138499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1.Опрацюйте 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відповідний матеріал </a:t>
            </a: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підручника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(§ </a:t>
            </a: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48)</a:t>
            </a:r>
          </a:p>
          <a:p>
            <a:pPr algn="just">
              <a:lnSpc>
                <a:spcPct val="150000"/>
              </a:lnSpc>
              <a:defRPr/>
            </a:pP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  сторінці 153 № 1, № 2 письмово в зошиті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" y="12648"/>
            <a:ext cx="9143999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 ЗАВДАННЯ </a:t>
            </a:r>
            <a:endParaRPr lang="ru-RU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13152"/>
            <a:ext cx="3923927" cy="3644847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</p:pic>
      <p:pic>
        <p:nvPicPr>
          <p:cNvPr id="6" name="Picture 4" descr="C:\Users\1\Desktop\9 класс всемирная\домашнее задание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3211393"/>
            <a:ext cx="4511366" cy="3675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172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1403350" y="1785938"/>
            <a:ext cx="6264275" cy="2935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431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ДЯКУЮ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endParaRPr lang="ru-RU" sz="3600" kern="10" dirty="0">
              <a:ln w="9525">
                <a:round/>
                <a:headEnd/>
                <a:tailEnd/>
              </a:ln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ЗА УВАГУ! </a:t>
            </a:r>
          </a:p>
        </p:txBody>
      </p:sp>
    </p:spTree>
  </p:cSld>
  <p:clrMapOvr>
    <a:masterClrMapping/>
  </p:clrMapOvr>
  <p:transition spd="slow" advClick="0" advTm="1172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1858</TotalTime>
  <Words>997</Words>
  <Application>Microsoft Office PowerPoint</Application>
  <PresentationFormat>Экран (4:3)</PresentationFormat>
  <Paragraphs>147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Arial</vt:lpstr>
      <vt:lpstr>Arial Narrow</vt:lpstr>
      <vt:lpstr>Brush Script MT</vt:lpstr>
      <vt:lpstr>Calibri</vt:lpstr>
      <vt:lpstr>Constantia</vt:lpstr>
      <vt:lpstr>Franklin Gothic Book</vt:lpstr>
      <vt:lpstr>Rage Italic</vt:lpstr>
      <vt:lpstr>Times New Roman</vt:lpstr>
      <vt:lpstr>Wingdings</vt:lpstr>
      <vt:lpstr>Кнопка</vt:lpstr>
      <vt:lpstr>Презентация PowerPoint</vt:lpstr>
      <vt:lpstr>Криза Республіки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alex49</dc:creator>
  <cp:lastModifiedBy>Рома</cp:lastModifiedBy>
  <cp:revision>181</cp:revision>
  <dcterms:created xsi:type="dcterms:W3CDTF">2010-02-21T18:09:14Z</dcterms:created>
  <dcterms:modified xsi:type="dcterms:W3CDTF">2022-04-05T18:42:50Z</dcterms:modified>
</cp:coreProperties>
</file>