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68" r:id="rId5"/>
    <p:sldId id="259" r:id="rId6"/>
    <p:sldId id="260" r:id="rId7"/>
    <p:sldId id="261" r:id="rId8"/>
    <p:sldId id="262" r:id="rId9"/>
    <p:sldId id="263" r:id="rId10"/>
    <p:sldId id="264" r:id="rId11"/>
    <p:sldId id="265" r:id="rId12"/>
    <p:sldId id="266" r:id="rId13"/>
    <p:sldId id="267"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423DC972-6258-4462-80A9-ABB2C96040CA}" type="datetimeFigureOut">
              <a:rPr lang="ru-RU" smtClean="0"/>
              <a:t>02.04.2020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D49C76F-0943-40CD-9510-E0E3B9E8EEDA}" type="slidenum">
              <a:rPr lang="ru-RU" smtClean="0"/>
              <a:t>‹#›</a:t>
            </a:fld>
            <a:endParaRPr lang="ru-RU"/>
          </a:p>
        </p:txBody>
      </p:sp>
    </p:spTree>
    <p:extLst>
      <p:ext uri="{BB962C8B-B14F-4D97-AF65-F5344CB8AC3E}">
        <p14:creationId xmlns:p14="http://schemas.microsoft.com/office/powerpoint/2010/main" val="2362966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23DC972-6258-4462-80A9-ABB2C96040CA}" type="datetimeFigureOut">
              <a:rPr lang="ru-RU" smtClean="0"/>
              <a:t>02.04.2020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D49C76F-0943-40CD-9510-E0E3B9E8EEDA}" type="slidenum">
              <a:rPr lang="ru-RU" smtClean="0"/>
              <a:t>‹#›</a:t>
            </a:fld>
            <a:endParaRPr lang="ru-RU"/>
          </a:p>
        </p:txBody>
      </p:sp>
    </p:spTree>
    <p:extLst>
      <p:ext uri="{BB962C8B-B14F-4D97-AF65-F5344CB8AC3E}">
        <p14:creationId xmlns:p14="http://schemas.microsoft.com/office/powerpoint/2010/main" val="828246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23DC972-6258-4462-80A9-ABB2C96040CA}" type="datetimeFigureOut">
              <a:rPr lang="ru-RU" smtClean="0"/>
              <a:t>02.04.2020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D49C76F-0943-40CD-9510-E0E3B9E8EEDA}" type="slidenum">
              <a:rPr lang="ru-RU" smtClean="0"/>
              <a:t>‹#›</a:t>
            </a:fld>
            <a:endParaRPr lang="ru-RU"/>
          </a:p>
        </p:txBody>
      </p:sp>
    </p:spTree>
    <p:extLst>
      <p:ext uri="{BB962C8B-B14F-4D97-AF65-F5344CB8AC3E}">
        <p14:creationId xmlns:p14="http://schemas.microsoft.com/office/powerpoint/2010/main" val="610778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23DC972-6258-4462-80A9-ABB2C96040CA}" type="datetimeFigureOut">
              <a:rPr lang="ru-RU" smtClean="0"/>
              <a:t>02.04.2020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D49C76F-0943-40CD-9510-E0E3B9E8EEDA}" type="slidenum">
              <a:rPr lang="ru-RU" smtClean="0"/>
              <a:t>‹#›</a:t>
            </a:fld>
            <a:endParaRPr lang="ru-RU"/>
          </a:p>
        </p:txBody>
      </p:sp>
    </p:spTree>
    <p:extLst>
      <p:ext uri="{BB962C8B-B14F-4D97-AF65-F5344CB8AC3E}">
        <p14:creationId xmlns:p14="http://schemas.microsoft.com/office/powerpoint/2010/main" val="628622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23DC972-6258-4462-80A9-ABB2C96040CA}" type="datetimeFigureOut">
              <a:rPr lang="ru-RU" smtClean="0"/>
              <a:t>02.04.2020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AD49C76F-0943-40CD-9510-E0E3B9E8EEDA}" type="slidenum">
              <a:rPr lang="ru-RU" smtClean="0"/>
              <a:t>‹#›</a:t>
            </a:fld>
            <a:endParaRPr lang="ru-RU"/>
          </a:p>
        </p:txBody>
      </p:sp>
    </p:spTree>
    <p:extLst>
      <p:ext uri="{BB962C8B-B14F-4D97-AF65-F5344CB8AC3E}">
        <p14:creationId xmlns:p14="http://schemas.microsoft.com/office/powerpoint/2010/main" val="2440769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23DC972-6258-4462-80A9-ABB2C96040CA}" type="datetimeFigureOut">
              <a:rPr lang="ru-RU" smtClean="0"/>
              <a:t>02.04.2020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D49C76F-0943-40CD-9510-E0E3B9E8EEDA}" type="slidenum">
              <a:rPr lang="ru-RU" smtClean="0"/>
              <a:t>‹#›</a:t>
            </a:fld>
            <a:endParaRPr lang="ru-RU"/>
          </a:p>
        </p:txBody>
      </p:sp>
    </p:spTree>
    <p:extLst>
      <p:ext uri="{BB962C8B-B14F-4D97-AF65-F5344CB8AC3E}">
        <p14:creationId xmlns:p14="http://schemas.microsoft.com/office/powerpoint/2010/main" val="1385024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3DC972-6258-4462-80A9-ABB2C96040CA}" type="datetimeFigureOut">
              <a:rPr lang="ru-RU" smtClean="0"/>
              <a:t>02.04.2020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AD49C76F-0943-40CD-9510-E0E3B9E8EEDA}" type="slidenum">
              <a:rPr lang="ru-RU" smtClean="0"/>
              <a:t>‹#›</a:t>
            </a:fld>
            <a:endParaRPr lang="ru-RU"/>
          </a:p>
        </p:txBody>
      </p:sp>
    </p:spTree>
    <p:extLst>
      <p:ext uri="{BB962C8B-B14F-4D97-AF65-F5344CB8AC3E}">
        <p14:creationId xmlns:p14="http://schemas.microsoft.com/office/powerpoint/2010/main" val="573399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23DC972-6258-4462-80A9-ABB2C96040CA}" type="datetimeFigureOut">
              <a:rPr lang="ru-RU" smtClean="0"/>
              <a:t>02.04.2020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D49C76F-0943-40CD-9510-E0E3B9E8EEDA}" type="slidenum">
              <a:rPr lang="ru-RU" smtClean="0"/>
              <a:t>‹#›</a:t>
            </a:fld>
            <a:endParaRPr lang="ru-RU"/>
          </a:p>
        </p:txBody>
      </p:sp>
    </p:spTree>
    <p:extLst>
      <p:ext uri="{BB962C8B-B14F-4D97-AF65-F5344CB8AC3E}">
        <p14:creationId xmlns:p14="http://schemas.microsoft.com/office/powerpoint/2010/main" val="2788849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23DC972-6258-4462-80A9-ABB2C96040CA}" type="datetimeFigureOut">
              <a:rPr lang="ru-RU" smtClean="0"/>
              <a:t>02.04.2020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D49C76F-0943-40CD-9510-E0E3B9E8EEDA}" type="slidenum">
              <a:rPr lang="ru-RU" smtClean="0"/>
              <a:t>‹#›</a:t>
            </a:fld>
            <a:endParaRPr lang="ru-RU"/>
          </a:p>
        </p:txBody>
      </p:sp>
    </p:spTree>
    <p:extLst>
      <p:ext uri="{BB962C8B-B14F-4D97-AF65-F5344CB8AC3E}">
        <p14:creationId xmlns:p14="http://schemas.microsoft.com/office/powerpoint/2010/main" val="2433067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23DC972-6258-4462-80A9-ABB2C96040CA}" type="datetimeFigureOut">
              <a:rPr lang="ru-RU" smtClean="0"/>
              <a:t>02.04.2020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D49C76F-0943-40CD-9510-E0E3B9E8EEDA}" type="slidenum">
              <a:rPr lang="ru-RU" smtClean="0"/>
              <a:t>‹#›</a:t>
            </a:fld>
            <a:endParaRPr lang="ru-RU"/>
          </a:p>
        </p:txBody>
      </p:sp>
    </p:spTree>
    <p:extLst>
      <p:ext uri="{BB962C8B-B14F-4D97-AF65-F5344CB8AC3E}">
        <p14:creationId xmlns:p14="http://schemas.microsoft.com/office/powerpoint/2010/main" val="3140867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23DC972-6258-4462-80A9-ABB2C96040CA}" type="datetimeFigureOut">
              <a:rPr lang="ru-RU" smtClean="0"/>
              <a:t>02.04.2020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D49C76F-0943-40CD-9510-E0E3B9E8EEDA}"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742613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23DC972-6258-4462-80A9-ABB2C96040CA}" type="datetimeFigureOut">
              <a:rPr lang="ru-RU" smtClean="0"/>
              <a:t>02.04.2020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D49C76F-0943-40CD-9510-E0E3B9E8EEDA}" type="slidenum">
              <a:rPr lang="ru-RU" smtClean="0"/>
              <a:t>‹#›</a:t>
            </a:fld>
            <a:endParaRPr lang="ru-RU"/>
          </a:p>
        </p:txBody>
      </p:sp>
    </p:spTree>
    <p:extLst>
      <p:ext uri="{BB962C8B-B14F-4D97-AF65-F5344CB8AC3E}">
        <p14:creationId xmlns:p14="http://schemas.microsoft.com/office/powerpoint/2010/main" val="91803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23DC972-6258-4462-80A9-ABB2C96040CA}" type="datetimeFigureOut">
              <a:rPr lang="ru-RU" smtClean="0"/>
              <a:t>02.04.2020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D49C76F-0943-40CD-9510-E0E3B9E8EEDA}"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196117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23DC972-6258-4462-80A9-ABB2C96040CA}" type="datetimeFigureOut">
              <a:rPr lang="ru-RU" smtClean="0"/>
              <a:t>02.04.2020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D49C76F-0943-40CD-9510-E0E3B9E8EEDA}" type="slidenum">
              <a:rPr lang="ru-RU" smtClean="0"/>
              <a:t>‹#›</a:t>
            </a:fld>
            <a:endParaRPr lang="ru-RU"/>
          </a:p>
        </p:txBody>
      </p:sp>
    </p:spTree>
    <p:extLst>
      <p:ext uri="{BB962C8B-B14F-4D97-AF65-F5344CB8AC3E}">
        <p14:creationId xmlns:p14="http://schemas.microsoft.com/office/powerpoint/2010/main" val="42122578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23DC972-6258-4462-80A9-ABB2C96040CA}" type="datetimeFigureOut">
              <a:rPr lang="ru-RU" smtClean="0"/>
              <a:t>02.04.2020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D49C76F-0943-40CD-9510-E0E3B9E8EEDA}" type="slidenum">
              <a:rPr lang="ru-RU" smtClean="0"/>
              <a:t>‹#›</a:t>
            </a:fld>
            <a:endParaRPr lang="ru-RU"/>
          </a:p>
        </p:txBody>
      </p:sp>
    </p:spTree>
    <p:extLst>
      <p:ext uri="{BB962C8B-B14F-4D97-AF65-F5344CB8AC3E}">
        <p14:creationId xmlns:p14="http://schemas.microsoft.com/office/powerpoint/2010/main" val="1515829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23DC972-6258-4462-80A9-ABB2C96040CA}" type="datetimeFigureOut">
              <a:rPr lang="ru-RU" smtClean="0"/>
              <a:t>02.04.2020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D49C76F-0943-40CD-9510-E0E3B9E8EEDA}" type="slidenum">
              <a:rPr lang="ru-RU" smtClean="0"/>
              <a:t>‹#›</a:t>
            </a:fld>
            <a:endParaRPr lang="ru-RU"/>
          </a:p>
        </p:txBody>
      </p:sp>
    </p:spTree>
    <p:extLst>
      <p:ext uri="{BB962C8B-B14F-4D97-AF65-F5344CB8AC3E}">
        <p14:creationId xmlns:p14="http://schemas.microsoft.com/office/powerpoint/2010/main" val="4096001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23DC972-6258-4462-80A9-ABB2C96040CA}" type="datetimeFigureOut">
              <a:rPr lang="ru-RU" smtClean="0"/>
              <a:t>02.04.2020</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D49C76F-0943-40CD-9510-E0E3B9E8EEDA}" type="slidenum">
              <a:rPr lang="ru-RU" smtClean="0"/>
              <a:t>‹#›</a:t>
            </a:fld>
            <a:endParaRPr lang="ru-RU"/>
          </a:p>
        </p:txBody>
      </p:sp>
    </p:spTree>
    <p:extLst>
      <p:ext uri="{BB962C8B-B14F-4D97-AF65-F5344CB8AC3E}">
        <p14:creationId xmlns:p14="http://schemas.microsoft.com/office/powerpoint/2010/main" val="3642556530"/>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599"/>
            <a:ext cx="8596668" cy="2094963"/>
          </a:xfrm>
        </p:spPr>
        <p:txBody>
          <a:bodyPr>
            <a:noAutofit/>
          </a:bodyPr>
          <a:lstStyle/>
          <a:p>
            <a:r>
              <a:rPr lang="uk-UA" sz="4800" i="1" dirty="0" smtClean="0">
                <a:latin typeface="Times New Roman" panose="02020603050405020304" pitchFamily="18" charset="0"/>
                <a:cs typeface="Times New Roman" panose="02020603050405020304" pitchFamily="18" charset="0"/>
              </a:rPr>
              <a:t>Суспільно-політичне життя на західноукраїнських землях на початку ХХ ст. Реформи виборчої системи в Австро-Угорщині. </a:t>
            </a:r>
            <a:endParaRPr lang="ru-RU" sz="4800" i="1" dirty="0">
              <a:latin typeface="Times New Roman" panose="02020603050405020304" pitchFamily="18" charset="0"/>
              <a:cs typeface="Times New Roman" panose="02020603050405020304" pitchFamily="18" charset="0"/>
            </a:endParaRPr>
          </a:p>
        </p:txBody>
      </p:sp>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36769" y="3490175"/>
            <a:ext cx="5642081" cy="3367825"/>
          </a:xfrm>
        </p:spPr>
      </p:pic>
    </p:spTree>
    <p:extLst>
      <p:ext uri="{BB962C8B-B14F-4D97-AF65-F5344CB8AC3E}">
        <p14:creationId xmlns:p14="http://schemas.microsoft.com/office/powerpoint/2010/main" val="23450603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3" y="609600"/>
            <a:ext cx="10810621" cy="588135"/>
          </a:xfrm>
        </p:spPr>
        <p:txBody>
          <a:bodyPr>
            <a:normAutofit fontScale="90000"/>
          </a:bodyPr>
          <a:lstStyle/>
          <a:p>
            <a:r>
              <a:rPr lang="uk-UA" dirty="0" smtClean="0"/>
              <a:t>                                </a:t>
            </a:r>
            <a:r>
              <a:rPr lang="uk-UA" sz="4400" b="1" i="1" dirty="0" smtClean="0">
                <a:solidFill>
                  <a:srgbClr val="FF0000"/>
                </a:solidFill>
                <a:latin typeface="Times New Roman" panose="02020603050405020304" pitchFamily="18" charset="0"/>
                <a:cs typeface="Times New Roman" panose="02020603050405020304" pitchFamily="18" charset="0"/>
              </a:rPr>
              <a:t>План</a:t>
            </a:r>
            <a:endParaRPr lang="ru-RU" sz="4400" b="1" i="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1339403"/>
            <a:ext cx="10810620" cy="4701959"/>
          </a:xfrm>
        </p:spPr>
        <p:txBody>
          <a:bodyPr/>
          <a:lstStyle/>
          <a:p>
            <a:r>
              <a:rPr lang="uk-UA" sz="2800" i="1" dirty="0" smtClean="0">
                <a:solidFill>
                  <a:srgbClr val="FF0000"/>
                </a:solidFill>
                <a:latin typeface="Times New Roman" panose="02020603050405020304" pitchFamily="18" charset="0"/>
                <a:cs typeface="Times New Roman" panose="02020603050405020304" pitchFamily="18" charset="0"/>
              </a:rPr>
              <a:t>Особливості розвитку українського руху.</a:t>
            </a:r>
          </a:p>
          <a:p>
            <a:r>
              <a:rPr lang="uk-UA" sz="2800" i="1" dirty="0" smtClean="0">
                <a:solidFill>
                  <a:srgbClr val="FF0000"/>
                </a:solidFill>
                <a:latin typeface="Times New Roman" panose="02020603050405020304" pitchFamily="18" charset="0"/>
                <a:cs typeface="Times New Roman" panose="02020603050405020304" pitchFamily="18" charset="0"/>
              </a:rPr>
              <a:t>Активізація українського руху в Галичині на початку ХХ ст.</a:t>
            </a:r>
          </a:p>
          <a:p>
            <a:r>
              <a:rPr lang="uk-UA" sz="2800" i="1" dirty="0" smtClean="0">
                <a:solidFill>
                  <a:srgbClr val="FF0000"/>
                </a:solidFill>
                <a:latin typeface="Times New Roman" panose="02020603050405020304" pitchFamily="18" charset="0"/>
                <a:cs typeface="Times New Roman" panose="02020603050405020304" pitchFamily="18" charset="0"/>
              </a:rPr>
              <a:t>Реформи виборчої системи в Австро-Угорщині. Боротьба за загальне виборче право та реформу крайового статуту.</a:t>
            </a:r>
          </a:p>
          <a:p>
            <a:r>
              <a:rPr lang="uk-UA" sz="2800" i="1" dirty="0" smtClean="0">
                <a:solidFill>
                  <a:srgbClr val="FF0000"/>
                </a:solidFill>
                <a:latin typeface="Times New Roman" panose="02020603050405020304" pitchFamily="18" charset="0"/>
                <a:cs typeface="Times New Roman" panose="02020603050405020304" pitchFamily="18" charset="0"/>
              </a:rPr>
              <a:t>Діяльність організацій «Сокіл і «Січ»</a:t>
            </a:r>
          </a:p>
          <a:p>
            <a:r>
              <a:rPr lang="uk-UA" sz="2800" i="1" dirty="0" smtClean="0">
                <a:solidFill>
                  <a:srgbClr val="FF0000"/>
                </a:solidFill>
                <a:latin typeface="Times New Roman" panose="02020603050405020304" pitchFamily="18" charset="0"/>
                <a:cs typeface="Times New Roman" panose="02020603050405020304" pitchFamily="18" charset="0"/>
              </a:rPr>
              <a:t>Ідея сепаратизму</a:t>
            </a:r>
          </a:p>
          <a:p>
            <a:r>
              <a:rPr lang="uk-UA" sz="2800" i="1" dirty="0" smtClean="0">
                <a:solidFill>
                  <a:srgbClr val="FF0000"/>
                </a:solidFill>
                <a:latin typeface="Times New Roman" panose="02020603050405020304" pitchFamily="18" charset="0"/>
                <a:cs typeface="Times New Roman" panose="02020603050405020304" pitchFamily="18" charset="0"/>
              </a:rPr>
              <a:t>Відродження Галицького москвофільства</a:t>
            </a:r>
          </a:p>
          <a:p>
            <a:r>
              <a:rPr lang="uk-UA" sz="2800" i="1" dirty="0" smtClean="0">
                <a:solidFill>
                  <a:srgbClr val="FF0000"/>
                </a:solidFill>
                <a:latin typeface="Times New Roman" panose="02020603050405020304" pitchFamily="18" charset="0"/>
                <a:cs typeface="Times New Roman" panose="02020603050405020304" pitchFamily="18" charset="0"/>
              </a:rPr>
              <a:t>Український рух в Буковині та Закарпатті на початку ХХ ст.</a:t>
            </a:r>
          </a:p>
          <a:p>
            <a:pPr marL="0" indent="0">
              <a:buNone/>
            </a:pPr>
            <a:endParaRPr lang="uk-UA" dirty="0" smtClean="0"/>
          </a:p>
          <a:p>
            <a:endParaRPr lang="uk-UA" dirty="0" smtClean="0"/>
          </a:p>
          <a:p>
            <a:endParaRPr lang="ru-RU" dirty="0"/>
          </a:p>
        </p:txBody>
      </p:sp>
    </p:spTree>
    <p:extLst>
      <p:ext uri="{BB962C8B-B14F-4D97-AF65-F5344CB8AC3E}">
        <p14:creationId xmlns:p14="http://schemas.microsoft.com/office/powerpoint/2010/main" val="2429436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10269708" cy="781318"/>
          </a:xfrm>
        </p:spPr>
        <p:txBody>
          <a:bodyPr>
            <a:normAutofit/>
          </a:bodyPr>
          <a:lstStyle/>
          <a:p>
            <a:r>
              <a:rPr lang="uk-UA" sz="4400" i="1" dirty="0" smtClean="0">
                <a:latin typeface="Times New Roman" panose="02020603050405020304" pitchFamily="18" charset="0"/>
                <a:cs typeface="Times New Roman" panose="02020603050405020304" pitchFamily="18" charset="0"/>
              </a:rPr>
              <a:t>Особливості розвитку українського руху:</a:t>
            </a:r>
            <a:endParaRPr lang="ru-RU" sz="4400" i="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1390919"/>
            <a:ext cx="10269708" cy="4650444"/>
          </a:xfrm>
        </p:spPr>
        <p:txBody>
          <a:bodyPr/>
          <a:lstStyle/>
          <a:p>
            <a:r>
              <a:rPr lang="uk-UA" sz="2400" dirty="0" smtClean="0">
                <a:solidFill>
                  <a:schemeClr val="accent4">
                    <a:lumMod val="60000"/>
                    <a:lumOff val="40000"/>
                  </a:schemeClr>
                </a:solidFill>
                <a:latin typeface="Times New Roman" panose="02020603050405020304" pitchFamily="18" charset="0"/>
                <a:cs typeface="Times New Roman" panose="02020603050405020304" pitchFamily="18" charset="0"/>
              </a:rPr>
              <a:t>В Австро-Угорській імперії на </a:t>
            </a:r>
            <a:r>
              <a:rPr lang="uk-UA" sz="2400" dirty="0" err="1" smtClean="0">
                <a:solidFill>
                  <a:schemeClr val="accent4">
                    <a:lumMod val="60000"/>
                    <a:lumOff val="40000"/>
                  </a:schemeClr>
                </a:solidFill>
                <a:latin typeface="Times New Roman" panose="02020603050405020304" pitchFamily="18" charset="0"/>
                <a:cs typeface="Times New Roman" panose="02020603050405020304" pitchFamily="18" charset="0"/>
              </a:rPr>
              <a:t>поч</a:t>
            </a:r>
            <a:r>
              <a:rPr lang="uk-UA" sz="2400" dirty="0" smtClean="0">
                <a:solidFill>
                  <a:schemeClr val="accent4">
                    <a:lumMod val="60000"/>
                    <a:lumOff val="40000"/>
                  </a:schemeClr>
                </a:solidFill>
                <a:latin typeface="Times New Roman" panose="02020603050405020304" pitchFamily="18" charset="0"/>
                <a:cs typeface="Times New Roman" panose="02020603050405020304" pitchFamily="18" charset="0"/>
              </a:rPr>
              <a:t>. ХХ ст. значно активізувалося суспільно-політичне життя.</a:t>
            </a:r>
          </a:p>
          <a:p>
            <a:r>
              <a:rPr lang="uk-UA" sz="2400" dirty="0" smtClean="0">
                <a:solidFill>
                  <a:schemeClr val="accent4">
                    <a:lumMod val="60000"/>
                    <a:lumOff val="40000"/>
                  </a:schemeClr>
                </a:solidFill>
                <a:latin typeface="Times New Roman" panose="02020603050405020304" pitchFamily="18" charset="0"/>
                <a:cs typeface="Times New Roman" panose="02020603050405020304" pitchFamily="18" charset="0"/>
              </a:rPr>
              <a:t>Для Галичини основним залишалось українсько-польське протистояння.</a:t>
            </a:r>
          </a:p>
          <a:p>
            <a:r>
              <a:rPr lang="uk-UA" sz="2400" dirty="0" smtClean="0">
                <a:solidFill>
                  <a:schemeClr val="accent4">
                    <a:lumMod val="60000"/>
                    <a:lumOff val="40000"/>
                  </a:schemeClr>
                </a:solidFill>
                <a:latin typeface="Times New Roman" panose="02020603050405020304" pitchFamily="18" charset="0"/>
                <a:cs typeface="Times New Roman" panose="02020603050405020304" pitchFamily="18" charset="0"/>
              </a:rPr>
              <a:t>Завдяки діяльності українських політичних партій , громадських організацій сформувалося свідоме до своїх інтересів українство.</a:t>
            </a:r>
          </a:p>
          <a:p>
            <a:r>
              <a:rPr lang="uk-UA" sz="2400" dirty="0" smtClean="0">
                <a:solidFill>
                  <a:schemeClr val="accent4">
                    <a:lumMod val="60000"/>
                    <a:lumOff val="40000"/>
                  </a:schemeClr>
                </a:solidFill>
                <a:latin typeface="Times New Roman" panose="02020603050405020304" pitchFamily="18" charset="0"/>
                <a:cs typeface="Times New Roman" panose="02020603050405020304" pitchFamily="18" charset="0"/>
              </a:rPr>
              <a:t>Українські діячі розгорнули боротьбу за здобуття нових політичних прав для українців. ЇЇ основні форми були передвиборча агітація, демонстрації, сутички з поліцією; стабільно діяла мережа освітніх, культурних, наукових установ.</a:t>
            </a:r>
          </a:p>
          <a:p>
            <a:pPr marL="0" indent="0">
              <a:buNone/>
            </a:pPr>
            <a:r>
              <a:rPr lang="uk-UA" b="1" i="1" u="sng" dirty="0" smtClean="0">
                <a:solidFill>
                  <a:srgbClr val="66FFFF"/>
                </a:solidFill>
                <a:latin typeface="Times New Roman" panose="02020603050405020304" pitchFamily="18" charset="0"/>
                <a:cs typeface="Times New Roman" panose="02020603050405020304" pitchFamily="18" charset="0"/>
              </a:rPr>
              <a:t>Робота з історичним джерелом:</a:t>
            </a:r>
            <a:r>
              <a:rPr lang="uk-UA" b="1" dirty="0" smtClean="0">
                <a:solidFill>
                  <a:srgbClr val="66FFFF"/>
                </a:solidFill>
              </a:rPr>
              <a:t> </a:t>
            </a:r>
            <a:r>
              <a:rPr lang="uk-UA" dirty="0" smtClean="0">
                <a:solidFill>
                  <a:srgbClr val="FFFF00"/>
                </a:solidFill>
                <a:latin typeface="Times New Roman" panose="02020603050405020304" pitchFamily="18" charset="0"/>
                <a:cs typeface="Times New Roman" panose="02020603050405020304" pitchFamily="18" charset="0"/>
              </a:rPr>
              <a:t>Зі статті М. Грушевського «Український П'ємонт» у журналі «Український вісник» від 28 травня 1906 року. (ст. 241)</a:t>
            </a:r>
          </a:p>
          <a:p>
            <a:endParaRPr lang="uk-UA" dirty="0" smtClean="0"/>
          </a:p>
          <a:p>
            <a:endParaRPr lang="uk-UA" dirty="0" smtClean="0"/>
          </a:p>
          <a:p>
            <a:endParaRPr lang="ru-RU" dirty="0"/>
          </a:p>
        </p:txBody>
      </p:sp>
    </p:spTree>
    <p:extLst>
      <p:ext uri="{BB962C8B-B14F-4D97-AF65-F5344CB8AC3E}">
        <p14:creationId xmlns:p14="http://schemas.microsoft.com/office/powerpoint/2010/main" val="31058854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7843234"/>
          </a:xfrm>
          <a:prstGeom prst="rect">
            <a:avLst/>
          </a:prstGeom>
        </p:spPr>
      </p:pic>
    </p:spTree>
    <p:extLst>
      <p:ext uri="{BB962C8B-B14F-4D97-AF65-F5344CB8AC3E}">
        <p14:creationId xmlns:p14="http://schemas.microsoft.com/office/powerpoint/2010/main" val="336466667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7577" y="609600"/>
            <a:ext cx="11668259" cy="794197"/>
          </a:xfrm>
        </p:spPr>
        <p:txBody>
          <a:bodyPr/>
          <a:lstStyle/>
          <a:p>
            <a:r>
              <a:rPr lang="uk-UA" b="1" dirty="0" smtClean="0">
                <a:latin typeface="Times New Roman" panose="02020603050405020304" pitchFamily="18" charset="0"/>
                <a:cs typeface="Times New Roman" panose="02020603050405020304" pitchFamily="18" charset="0"/>
              </a:rPr>
              <a:t>Активізація українського руху в Галичині на п. ХХ ст.</a:t>
            </a: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sz="half" idx="1"/>
          </p:nvPr>
        </p:nvSpPr>
        <p:spPr>
          <a:xfrm>
            <a:off x="1" y="1519707"/>
            <a:ext cx="5942406" cy="4492835"/>
          </a:xfrm>
        </p:spPr>
        <p:txBody>
          <a:bodyPr>
            <a:normAutofit/>
          </a:bodyPr>
          <a:lstStyle/>
          <a:p>
            <a:r>
              <a:rPr lang="uk-UA" sz="2400" dirty="0" smtClean="0">
                <a:latin typeface="Times New Roman" panose="02020603050405020304" pitchFamily="18" charset="0"/>
                <a:cs typeface="Times New Roman" panose="02020603050405020304" pitchFamily="18" charset="0"/>
              </a:rPr>
              <a:t>Галичина, Буковина     народні віча (1900 р.) –поділ Галичини на польську та українську частини     Буковина</a:t>
            </a:r>
          </a:p>
          <a:p>
            <a:r>
              <a:rPr lang="uk-UA" sz="2400" dirty="0" smtClean="0">
                <a:latin typeface="Times New Roman" panose="02020603050405020304" pitchFamily="18" charset="0"/>
                <a:cs typeface="Times New Roman" panose="02020603050405020304" pitchFamily="18" charset="0"/>
              </a:rPr>
              <a:t>14 липня 1900 р. – </a:t>
            </a:r>
            <a:r>
              <a:rPr lang="uk-UA" sz="2400" dirty="0" err="1" smtClean="0">
                <a:latin typeface="Times New Roman" panose="02020603050405020304" pitchFamily="18" charset="0"/>
                <a:cs typeface="Times New Roman" panose="02020603050405020304" pitchFamily="18" charset="0"/>
              </a:rPr>
              <a:t>Лонгін</a:t>
            </a:r>
            <a:r>
              <a:rPr lang="uk-UA" sz="2400" dirty="0" smtClean="0">
                <a:latin typeface="Times New Roman" panose="02020603050405020304" pitchFamily="18" charset="0"/>
                <a:cs typeface="Times New Roman" panose="02020603050405020304" pitchFamily="18" charset="0"/>
              </a:rPr>
              <a:t> </a:t>
            </a:r>
            <a:r>
              <a:rPr lang="uk-UA" sz="2400" dirty="0" err="1" smtClean="0">
                <a:latin typeface="Times New Roman" panose="02020603050405020304" pitchFamily="18" charset="0"/>
                <a:cs typeface="Times New Roman" panose="02020603050405020304" pitchFamily="18" charset="0"/>
              </a:rPr>
              <a:t>Цегельський</a:t>
            </a:r>
            <a:r>
              <a:rPr lang="uk-UA" sz="2400" dirty="0" smtClean="0">
                <a:latin typeface="Times New Roman" panose="02020603050405020304" pitchFamily="18" charset="0"/>
                <a:cs typeface="Times New Roman" panose="02020603050405020304" pitchFamily="18" charset="0"/>
              </a:rPr>
              <a:t> виголосив програмову заяву: «Створити власну незалежну самостійну українську національну державу в етнографічних границях по всій території, заселеній українським народом.</a:t>
            </a:r>
            <a:endParaRPr lang="ru-RU" sz="2400" dirty="0">
              <a:latin typeface="Times New Roman" panose="02020603050405020304" pitchFamily="18" charset="0"/>
              <a:cs typeface="Times New Roman" panose="02020603050405020304" pitchFamily="18" charset="0"/>
            </a:endParaRPr>
          </a:p>
        </p:txBody>
      </p:sp>
      <p:sp>
        <p:nvSpPr>
          <p:cNvPr id="4" name="Объект 3"/>
          <p:cNvSpPr>
            <a:spLocks noGrp="1"/>
          </p:cNvSpPr>
          <p:nvPr>
            <p:ph sz="half" idx="2"/>
          </p:nvPr>
        </p:nvSpPr>
        <p:spPr>
          <a:xfrm>
            <a:off x="5942406" y="1519707"/>
            <a:ext cx="5983430" cy="4521655"/>
          </a:xfrm>
        </p:spPr>
        <p:txBody>
          <a:bodyPr>
            <a:normAutofit/>
          </a:bodyPr>
          <a:lstStyle/>
          <a:p>
            <a:r>
              <a:rPr lang="uk-UA" sz="2400" dirty="0" smtClean="0">
                <a:latin typeface="Times New Roman" panose="02020603050405020304" pitchFamily="18" charset="0"/>
                <a:cs typeface="Times New Roman" panose="02020603050405020304" pitchFamily="18" charset="0"/>
              </a:rPr>
              <a:t>1902 р. –активісти РУРП    УНДП   </a:t>
            </a:r>
          </a:p>
          <a:p>
            <a:pPr marL="0" indent="0">
              <a:buNone/>
            </a:pPr>
            <a:r>
              <a:rPr lang="uk-UA" sz="2400" dirty="0" smtClean="0">
                <a:latin typeface="Times New Roman" panose="02020603050405020304" pitchFamily="18" charset="0"/>
                <a:cs typeface="Times New Roman" panose="02020603050405020304" pitchFamily="18" charset="0"/>
              </a:rPr>
              <a:t>      селянський страйк (вимагали підвищення платні та впорядкування процесу еміграції.</a:t>
            </a:r>
          </a:p>
          <a:p>
            <a:pPr marL="0" indent="0">
              <a:buNone/>
            </a:pPr>
            <a:endParaRPr lang="uk-UA" sz="2400" dirty="0">
              <a:latin typeface="Times New Roman" panose="02020603050405020304" pitchFamily="18" charset="0"/>
              <a:cs typeface="Times New Roman" panose="02020603050405020304" pitchFamily="18" charset="0"/>
            </a:endParaRPr>
          </a:p>
          <a:p>
            <a:pPr marL="0" indent="0">
              <a:buNone/>
            </a:pPr>
            <a:r>
              <a:rPr lang="uk-UA" sz="2400" dirty="0" smtClean="0">
                <a:latin typeface="Times New Roman" panose="02020603050405020304" pitchFamily="18" charset="0"/>
                <a:cs typeface="Times New Roman" panose="02020603050405020304" pitchFamily="18" charset="0"/>
              </a:rPr>
              <a:t>                 поміщики задовольнили більшість вимого селянства</a:t>
            </a:r>
            <a:endParaRPr lang="ru-RU" sz="2400" dirty="0">
              <a:latin typeface="Times New Roman" panose="02020603050405020304" pitchFamily="18" charset="0"/>
              <a:cs typeface="Times New Roman" panose="02020603050405020304" pitchFamily="18" charset="0"/>
            </a:endParaRPr>
          </a:p>
        </p:txBody>
      </p:sp>
      <p:sp>
        <p:nvSpPr>
          <p:cNvPr id="6" name="Стрелка вправо 5"/>
          <p:cNvSpPr/>
          <p:nvPr/>
        </p:nvSpPr>
        <p:spPr>
          <a:xfrm flipV="1">
            <a:off x="3125749" y="1783081"/>
            <a:ext cx="23182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люс 6"/>
          <p:cNvSpPr/>
          <p:nvPr/>
        </p:nvSpPr>
        <p:spPr>
          <a:xfrm>
            <a:off x="3057538" y="2459865"/>
            <a:ext cx="206062" cy="128789"/>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люс 7"/>
          <p:cNvSpPr/>
          <p:nvPr/>
        </p:nvSpPr>
        <p:spPr>
          <a:xfrm>
            <a:off x="9660583" y="1718686"/>
            <a:ext cx="206062" cy="128789"/>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право 8"/>
          <p:cNvSpPr/>
          <p:nvPr/>
        </p:nvSpPr>
        <p:spPr>
          <a:xfrm flipV="1">
            <a:off x="10889562" y="1685846"/>
            <a:ext cx="469603" cy="1745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право 9"/>
          <p:cNvSpPr/>
          <p:nvPr/>
        </p:nvSpPr>
        <p:spPr>
          <a:xfrm flipV="1">
            <a:off x="5968162" y="2173097"/>
            <a:ext cx="469603" cy="1745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право с вырезом 12"/>
          <p:cNvSpPr/>
          <p:nvPr/>
        </p:nvSpPr>
        <p:spPr>
          <a:xfrm>
            <a:off x="6091706" y="3766124"/>
            <a:ext cx="1056069" cy="458146"/>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52303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fade">
                                      <p:cBhvr>
                                        <p:cTn id="21" dur="1000"/>
                                        <p:tgtEl>
                                          <p:spTgt spid="4">
                                            <p:txEl>
                                              <p:pRg st="0" end="0"/>
                                            </p:txEl>
                                          </p:spTgt>
                                        </p:tgtEl>
                                      </p:cBhvr>
                                    </p:animEffect>
                                    <p:anim calcmode="lin" valueType="num">
                                      <p:cBhvr>
                                        <p:cTn id="2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1" end="1"/>
                                            </p:txEl>
                                          </p:spTgt>
                                        </p:tgtEl>
                                        <p:attrNameLst>
                                          <p:attrName>style.visibility</p:attrName>
                                        </p:attrNameLst>
                                      </p:cBhvr>
                                      <p:to>
                                        <p:strVal val="visible"/>
                                      </p:to>
                                    </p:set>
                                    <p:animEffect transition="in" filter="fade">
                                      <p:cBhvr>
                                        <p:cTn id="28" dur="1000"/>
                                        <p:tgtEl>
                                          <p:spTgt spid="4">
                                            <p:txEl>
                                              <p:pRg st="1" end="1"/>
                                            </p:txEl>
                                          </p:spTgt>
                                        </p:tgtEl>
                                      </p:cBhvr>
                                    </p:animEffect>
                                    <p:anim calcmode="lin" valueType="num">
                                      <p:cBhvr>
                                        <p:cTn id="2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fade">
                                      <p:cBhvr>
                                        <p:cTn id="35" dur="1000"/>
                                        <p:tgtEl>
                                          <p:spTgt spid="4">
                                            <p:txEl>
                                              <p:pRg st="3" end="3"/>
                                            </p:txEl>
                                          </p:spTgt>
                                        </p:tgtEl>
                                      </p:cBhvr>
                                    </p:animEffect>
                                    <p:anim calcmode="lin" valueType="num">
                                      <p:cBhvr>
                                        <p:cTn id="36"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3" y="609600"/>
            <a:ext cx="10784863" cy="742682"/>
          </a:xfrm>
        </p:spPr>
        <p:txBody>
          <a:bodyPr/>
          <a:lstStyle/>
          <a:p>
            <a:r>
              <a:rPr lang="uk-UA" b="1" dirty="0" smtClean="0">
                <a:latin typeface="Times New Roman" panose="02020603050405020304" pitchFamily="18" charset="0"/>
                <a:cs typeface="Times New Roman" panose="02020603050405020304" pitchFamily="18" charset="0"/>
              </a:rPr>
              <a:t>Реформи виборчої системи в Австро-Угорщині</a:t>
            </a: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1352283"/>
            <a:ext cx="10784862" cy="4689080"/>
          </a:xfrm>
        </p:spPr>
        <p:txBody>
          <a:bodyPr>
            <a:normAutofit/>
          </a:bodyPr>
          <a:lstStyle/>
          <a:p>
            <a:r>
              <a:rPr lang="uk-UA" sz="3200" dirty="0" smtClean="0">
                <a:solidFill>
                  <a:srgbClr val="FFFF00"/>
                </a:solidFill>
                <a:latin typeface="Times New Roman" panose="02020603050405020304" pitchFamily="18" charset="0"/>
                <a:cs typeface="Times New Roman" panose="02020603050405020304" pitchFamily="18" charset="0"/>
              </a:rPr>
              <a:t>У 1907 р. впроваджено загальне виборче право для чоловіків: 27 депутатів від Галичини та 5 депутатів від Буковини.</a:t>
            </a:r>
          </a:p>
          <a:p>
            <a:r>
              <a:rPr lang="uk-UA" sz="3200" dirty="0" smtClean="0">
                <a:solidFill>
                  <a:srgbClr val="FFFF00"/>
                </a:solidFill>
                <a:latin typeface="Times New Roman" panose="02020603050405020304" pitchFamily="18" charset="0"/>
                <a:cs typeface="Times New Roman" panose="02020603050405020304" pitchFamily="18" charset="0"/>
              </a:rPr>
              <a:t>14 лютого 1914 р. Галицький сейм прийняв законопроект  про реформу крайового статуту: збільшили своє представництво до 62 місць (27%).</a:t>
            </a:r>
          </a:p>
          <a:p>
            <a:r>
              <a:rPr lang="uk-UA" sz="3200" dirty="0" smtClean="0">
                <a:solidFill>
                  <a:srgbClr val="FFFF00"/>
                </a:solidFill>
                <a:latin typeface="Times New Roman" panose="02020603050405020304" pitchFamily="18" charset="0"/>
                <a:cs typeface="Times New Roman" panose="02020603050405020304" pitchFamily="18" charset="0"/>
              </a:rPr>
              <a:t>Однак реформу сейму так і не було здійснено через початок Першої світової війни.</a:t>
            </a:r>
            <a:endParaRPr lang="ru-RU" sz="32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961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11209866" cy="1320800"/>
          </a:xfrm>
        </p:spPr>
        <p:txBody>
          <a:bodyPr>
            <a:normAutofit fontScale="90000"/>
          </a:bodyPr>
          <a:lstStyle/>
          <a:p>
            <a:r>
              <a:rPr lang="uk-UA" sz="4400" dirty="0" smtClean="0">
                <a:latin typeface="Times New Roman" panose="02020603050405020304" pitchFamily="18" charset="0"/>
                <a:cs typeface="Times New Roman" panose="02020603050405020304" pitchFamily="18" charset="0"/>
              </a:rPr>
              <a:t>Діяльність організацій </a:t>
            </a:r>
            <a:r>
              <a:rPr lang="uk-UA" sz="4400" dirty="0" smtClean="0">
                <a:solidFill>
                  <a:srgbClr val="FF0000"/>
                </a:solidFill>
                <a:latin typeface="Times New Roman" panose="02020603050405020304" pitchFamily="18" charset="0"/>
                <a:cs typeface="Times New Roman" panose="02020603050405020304" pitchFamily="18" charset="0"/>
              </a:rPr>
              <a:t>«Сокіл», «Січ», «Пласт»</a:t>
            </a:r>
            <a:r>
              <a:rPr lang="uk-UA" dirty="0" smtClean="0">
                <a:solidFill>
                  <a:srgbClr val="FF0000"/>
                </a:solidFill>
              </a:rPr>
              <a:t/>
            </a:r>
            <a:br>
              <a:rPr lang="uk-UA" dirty="0" smtClean="0">
                <a:solidFill>
                  <a:srgbClr val="FF0000"/>
                </a:solidFill>
              </a:rPr>
            </a:br>
            <a:r>
              <a:rPr lang="uk-UA" dirty="0" smtClean="0"/>
              <a:t>     </a:t>
            </a:r>
            <a:r>
              <a:rPr lang="uk-UA" sz="2200" dirty="0" smtClean="0">
                <a:latin typeface="Times New Roman" panose="02020603050405020304" pitchFamily="18" charset="0"/>
                <a:cs typeface="Times New Roman" panose="02020603050405020304" pitchFamily="18" charset="0"/>
              </a:rPr>
              <a:t>(пробудження національної свідомості та національно-патріотичного виховання молоді)</a:t>
            </a:r>
            <a:endParaRPr lang="ru-RU" sz="22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sz="half" idx="1"/>
          </p:nvPr>
        </p:nvSpPr>
        <p:spPr>
          <a:xfrm>
            <a:off x="386366" y="2160589"/>
            <a:ext cx="5847009" cy="3880772"/>
          </a:xfrm>
        </p:spPr>
        <p:txBody>
          <a:bodyPr>
            <a:normAutofit/>
          </a:bodyPr>
          <a:lstStyle/>
          <a:p>
            <a:pPr marL="0" indent="0">
              <a:buNone/>
            </a:pPr>
            <a:r>
              <a:rPr lang="uk-UA" sz="2000" dirty="0">
                <a:latin typeface="Times New Roman" panose="02020603050405020304" pitchFamily="18" charset="0"/>
                <a:cs typeface="Times New Roman" panose="02020603050405020304" pitchFamily="18" charset="0"/>
              </a:rPr>
              <a:t> </a:t>
            </a:r>
            <a:r>
              <a:rPr lang="uk-UA" sz="2000" dirty="0" smtClean="0">
                <a:latin typeface="Times New Roman" panose="02020603050405020304" pitchFamily="18" charset="0"/>
                <a:cs typeface="Times New Roman" panose="02020603050405020304" pitchFamily="18" charset="0"/>
              </a:rPr>
              <a:t>                    </a:t>
            </a:r>
            <a:r>
              <a:rPr lang="uk-UA" sz="2000" b="1" dirty="0" smtClean="0">
                <a:solidFill>
                  <a:srgbClr val="FF0000"/>
                </a:solidFill>
                <a:latin typeface="Times New Roman" panose="02020603050405020304" pitchFamily="18" charset="0"/>
                <a:cs typeface="Times New Roman" panose="02020603050405020304" pitchFamily="18" charset="0"/>
              </a:rPr>
              <a:t>«Сокіл»</a:t>
            </a:r>
            <a:r>
              <a:rPr lang="uk-UA" sz="2000" b="1" dirty="0" smtClean="0">
                <a:solidFill>
                  <a:schemeClr val="tx1"/>
                </a:solidFill>
                <a:latin typeface="Times New Roman" panose="02020603050405020304" pitchFamily="18" charset="0"/>
                <a:cs typeface="Times New Roman" panose="02020603050405020304" pitchFamily="18" charset="0"/>
              </a:rPr>
              <a:t>(</a:t>
            </a:r>
            <a:r>
              <a:rPr lang="uk-UA" sz="2000" dirty="0" smtClean="0">
                <a:latin typeface="Times New Roman" panose="02020603050405020304" pitchFamily="18" charset="0"/>
                <a:cs typeface="Times New Roman" panose="02020603050405020304" pitchFamily="18" charset="0"/>
              </a:rPr>
              <a:t>1894 р., м. Львів)</a:t>
            </a:r>
          </a:p>
          <a:p>
            <a:pPr marL="0" indent="0">
              <a:buNone/>
            </a:pPr>
            <a:r>
              <a:rPr lang="uk-UA" sz="2000" dirty="0">
                <a:latin typeface="Times New Roman" panose="02020603050405020304" pitchFamily="18" charset="0"/>
                <a:cs typeface="Times New Roman" panose="02020603050405020304" pitchFamily="18" charset="0"/>
              </a:rPr>
              <a:t> </a:t>
            </a:r>
            <a:r>
              <a:rPr lang="uk-UA" sz="2000" dirty="0" smtClean="0">
                <a:latin typeface="Times New Roman" panose="02020603050405020304" pitchFamily="18" charset="0"/>
                <a:cs typeface="Times New Roman" panose="02020603050405020304" pitchFamily="18" charset="0"/>
              </a:rPr>
              <a:t>   фізкультурно-спортивне та протипожежне</a:t>
            </a:r>
          </a:p>
          <a:p>
            <a:pPr marL="0" indent="0">
              <a:buNone/>
            </a:pPr>
            <a:r>
              <a:rPr lang="uk-UA" sz="2000" dirty="0">
                <a:latin typeface="Times New Roman" panose="02020603050405020304" pitchFamily="18" charset="0"/>
                <a:cs typeface="Times New Roman" panose="02020603050405020304" pitchFamily="18" charset="0"/>
              </a:rPr>
              <a:t> </a:t>
            </a:r>
            <a:r>
              <a:rPr lang="uk-UA" sz="2000" dirty="0" smtClean="0">
                <a:latin typeface="Times New Roman" panose="02020603050405020304" pitchFamily="18" charset="0"/>
                <a:cs typeface="Times New Roman" panose="02020603050405020304" pitchFamily="18" charset="0"/>
              </a:rPr>
              <a:t>                             товариство</a:t>
            </a:r>
          </a:p>
          <a:p>
            <a:pPr marL="0" indent="0">
              <a:buNone/>
            </a:pPr>
            <a:r>
              <a:rPr lang="uk-UA" sz="2000" dirty="0" smtClean="0">
                <a:latin typeface="Times New Roman" panose="02020603050405020304" pitchFamily="18" charset="0"/>
                <a:cs typeface="Times New Roman" panose="02020603050405020304" pitchFamily="18" charset="0"/>
              </a:rPr>
              <a:t>1914 р. в Галичині та Буковині діяли 974 осередки </a:t>
            </a:r>
            <a:endParaRPr lang="uk-UA" sz="2000" dirty="0">
              <a:latin typeface="Times New Roman" panose="02020603050405020304" pitchFamily="18" charset="0"/>
              <a:cs typeface="Times New Roman" panose="02020603050405020304" pitchFamily="18" charset="0"/>
            </a:endParaRPr>
          </a:p>
          <a:p>
            <a:pPr marL="0" indent="0">
              <a:buNone/>
            </a:pPr>
            <a:r>
              <a:rPr lang="uk-UA" sz="2000" dirty="0" smtClean="0">
                <a:latin typeface="Times New Roman" panose="02020603050405020304" pitchFamily="18" charset="0"/>
                <a:cs typeface="Times New Roman" panose="02020603050405020304" pitchFamily="18" charset="0"/>
              </a:rPr>
              <a:t>«Соколу»(33 тис. осіб)</a:t>
            </a:r>
            <a:endParaRPr lang="ru-RU" sz="2000" dirty="0">
              <a:latin typeface="Times New Roman" panose="02020603050405020304" pitchFamily="18" charset="0"/>
              <a:cs typeface="Times New Roman" panose="02020603050405020304" pitchFamily="18" charset="0"/>
            </a:endParaRPr>
          </a:p>
        </p:txBody>
      </p:sp>
      <p:sp>
        <p:nvSpPr>
          <p:cNvPr id="4" name="Объект 3"/>
          <p:cNvSpPr>
            <a:spLocks noGrp="1"/>
          </p:cNvSpPr>
          <p:nvPr>
            <p:ph sz="half" idx="2"/>
          </p:nvPr>
        </p:nvSpPr>
        <p:spPr>
          <a:xfrm>
            <a:off x="6465194" y="2160589"/>
            <a:ext cx="5422006" cy="3880773"/>
          </a:xfrm>
        </p:spPr>
        <p:txBody>
          <a:bodyPr/>
          <a:lstStyle/>
          <a:p>
            <a:pPr marL="0" indent="0">
              <a:buNone/>
            </a:pPr>
            <a:r>
              <a:rPr lang="uk-UA" sz="2000" dirty="0" smtClean="0">
                <a:latin typeface="Times New Roman" panose="02020603050405020304" pitchFamily="18" charset="0"/>
                <a:cs typeface="Times New Roman" panose="02020603050405020304" pitchFamily="18" charset="0"/>
              </a:rPr>
              <a:t>               </a:t>
            </a:r>
            <a:r>
              <a:rPr lang="uk-UA" sz="2000" b="1" dirty="0" smtClean="0">
                <a:solidFill>
                  <a:srgbClr val="FF0000"/>
                </a:solidFill>
                <a:latin typeface="Times New Roman" panose="02020603050405020304" pitchFamily="18" charset="0"/>
                <a:cs typeface="Times New Roman" panose="02020603050405020304" pitchFamily="18" charset="0"/>
              </a:rPr>
              <a:t>«Січ» </a:t>
            </a:r>
            <a:r>
              <a:rPr lang="uk-UA" sz="2000" dirty="0" smtClean="0">
                <a:latin typeface="Times New Roman" panose="02020603050405020304" pitchFamily="18" charset="0"/>
                <a:cs typeface="Times New Roman" panose="02020603050405020304" pitchFamily="18" charset="0"/>
              </a:rPr>
              <a:t>(1900 р., с. </a:t>
            </a:r>
            <a:r>
              <a:rPr lang="uk-UA" sz="2000" dirty="0" err="1" smtClean="0">
                <a:latin typeface="Times New Roman" panose="02020603050405020304" pitchFamily="18" charset="0"/>
                <a:cs typeface="Times New Roman" panose="02020603050405020304" pitchFamily="18" charset="0"/>
              </a:rPr>
              <a:t>Завалля</a:t>
            </a:r>
            <a:r>
              <a:rPr lang="uk-UA" sz="2000" dirty="0" smtClean="0">
                <a:latin typeface="Times New Roman" panose="02020603050405020304" pitchFamily="18" charset="0"/>
                <a:cs typeface="Times New Roman" panose="02020603050405020304" pitchFamily="18" charset="0"/>
              </a:rPr>
              <a:t>)</a:t>
            </a:r>
          </a:p>
          <a:p>
            <a:pPr marL="0" indent="0">
              <a:buNone/>
            </a:pPr>
            <a:r>
              <a:rPr lang="uk-UA" sz="2000" dirty="0">
                <a:latin typeface="Times New Roman" panose="02020603050405020304" pitchFamily="18" charset="0"/>
                <a:cs typeface="Times New Roman" panose="02020603050405020304" pitchFamily="18" charset="0"/>
              </a:rPr>
              <a:t> </a:t>
            </a:r>
            <a:r>
              <a:rPr lang="uk-UA" sz="2000" dirty="0" smtClean="0">
                <a:latin typeface="Times New Roman" panose="02020603050405020304" pitchFamily="18" charset="0"/>
                <a:cs typeface="Times New Roman" panose="02020603050405020304" pitchFamily="18" charset="0"/>
              </a:rPr>
              <a:t>                   Кирило </a:t>
            </a:r>
            <a:r>
              <a:rPr lang="uk-UA" sz="2000" dirty="0" err="1" smtClean="0">
                <a:latin typeface="Times New Roman" panose="02020603050405020304" pitchFamily="18" charset="0"/>
                <a:cs typeface="Times New Roman" panose="02020603050405020304" pitchFamily="18" charset="0"/>
              </a:rPr>
              <a:t>Трильовський</a:t>
            </a:r>
            <a:endParaRPr lang="uk-UA" sz="2000" dirty="0" smtClean="0">
              <a:latin typeface="Times New Roman" panose="02020603050405020304" pitchFamily="18" charset="0"/>
              <a:cs typeface="Times New Roman" panose="02020603050405020304" pitchFamily="18" charset="0"/>
            </a:endParaRPr>
          </a:p>
          <a:p>
            <a:pPr marL="0" indent="0">
              <a:buNone/>
            </a:pPr>
            <a:r>
              <a:rPr lang="uk-UA" sz="2000" dirty="0">
                <a:latin typeface="Times New Roman" panose="02020603050405020304" pitchFamily="18" charset="0"/>
                <a:cs typeface="Times New Roman" panose="02020603050405020304" pitchFamily="18" charset="0"/>
              </a:rPr>
              <a:t> </a:t>
            </a:r>
            <a:r>
              <a:rPr lang="uk-UA" sz="2000" dirty="0" smtClean="0">
                <a:latin typeface="Times New Roman" panose="02020603050405020304" pitchFamily="18" charset="0"/>
                <a:cs typeface="Times New Roman" panose="02020603050405020304" pitchFamily="18" charset="0"/>
              </a:rPr>
              <a:t>         фізкультурно-спортивна організація</a:t>
            </a:r>
          </a:p>
          <a:p>
            <a:pPr marL="0" indent="0">
              <a:buNone/>
            </a:pPr>
            <a:r>
              <a:rPr lang="uk-UA" sz="2000" dirty="0" smtClean="0">
                <a:latin typeface="Times New Roman" panose="02020603050405020304" pitchFamily="18" charset="0"/>
                <a:cs typeface="Times New Roman" panose="02020603050405020304" pitchFamily="18" charset="0"/>
              </a:rPr>
              <a:t>1913 р. в Галичині діяло 900 осередків «Січі» </a:t>
            </a:r>
          </a:p>
          <a:p>
            <a:pPr marL="0" indent="0">
              <a:buNone/>
            </a:pPr>
            <a:r>
              <a:rPr lang="uk-UA" sz="2000" dirty="0" smtClean="0">
                <a:latin typeface="Times New Roman" panose="02020603050405020304" pitchFamily="18" charset="0"/>
                <a:cs typeface="Times New Roman" panose="02020603050405020304" pitchFamily="18" charset="0"/>
              </a:rPr>
              <a:t>(80 тис. осіб)</a:t>
            </a:r>
          </a:p>
          <a:p>
            <a:pPr marL="0" indent="0">
              <a:buNone/>
            </a:pPr>
            <a:r>
              <a:rPr lang="uk-UA" dirty="0"/>
              <a:t> </a:t>
            </a:r>
            <a:r>
              <a:rPr lang="uk-UA" dirty="0" smtClean="0"/>
              <a:t>         </a:t>
            </a:r>
            <a:endParaRPr lang="ru-RU" dirty="0"/>
          </a:p>
        </p:txBody>
      </p:sp>
      <p:sp>
        <p:nvSpPr>
          <p:cNvPr id="5" name="Прямоугольник 4"/>
          <p:cNvSpPr/>
          <p:nvPr/>
        </p:nvSpPr>
        <p:spPr>
          <a:xfrm>
            <a:off x="3417194" y="4943444"/>
            <a:ext cx="6096000" cy="707886"/>
          </a:xfrm>
          <a:prstGeom prst="rect">
            <a:avLst/>
          </a:prstGeom>
        </p:spPr>
        <p:txBody>
          <a:bodyPr>
            <a:spAutoFit/>
          </a:bodyPr>
          <a:lstStyle/>
          <a:p>
            <a:r>
              <a:rPr lang="uk-UA" dirty="0" smtClean="0"/>
              <a:t>           </a:t>
            </a:r>
            <a:r>
              <a:rPr lang="uk-UA" sz="2000" b="1" dirty="0" smtClean="0">
                <a:solidFill>
                  <a:srgbClr val="FF0000"/>
                </a:solidFill>
                <a:latin typeface="Times New Roman" panose="02020603050405020304" pitchFamily="18" charset="0"/>
                <a:cs typeface="Times New Roman" panose="02020603050405020304" pitchFamily="18" charset="0"/>
              </a:rPr>
              <a:t>«Пласт»</a:t>
            </a:r>
            <a:r>
              <a:rPr lang="uk-UA" sz="2000" dirty="0" smtClean="0">
                <a:latin typeface="Times New Roman" panose="02020603050405020304" pitchFamily="18" charset="0"/>
                <a:cs typeface="Times New Roman" panose="02020603050405020304" pitchFamily="18" charset="0"/>
              </a:rPr>
              <a:t>(1911, м. Львів)</a:t>
            </a:r>
          </a:p>
          <a:p>
            <a:r>
              <a:rPr lang="uk-UA" sz="2000" dirty="0" err="1" smtClean="0">
                <a:latin typeface="Times New Roman" panose="02020603050405020304" pitchFamily="18" charset="0"/>
                <a:cs typeface="Times New Roman" panose="02020603050405020304" pitchFamily="18" charset="0"/>
              </a:rPr>
              <a:t>дитячо</a:t>
            </a:r>
            <a:r>
              <a:rPr lang="uk-UA" sz="2000" dirty="0" smtClean="0">
                <a:latin typeface="Times New Roman" panose="02020603050405020304" pitchFamily="18" charset="0"/>
                <a:cs typeface="Times New Roman" panose="02020603050405020304" pitchFamily="18" charset="0"/>
              </a:rPr>
              <a:t>-молодіжна скаутська організація</a:t>
            </a:r>
            <a:endParaRPr lang="ru-RU" sz="2000" dirty="0">
              <a:latin typeface="Times New Roman" panose="02020603050405020304" pitchFamily="18" charset="0"/>
              <a:cs typeface="Times New Roman" panose="02020603050405020304" pitchFamily="18" charset="0"/>
            </a:endParaRPr>
          </a:p>
        </p:txBody>
      </p:sp>
      <p:pic>
        <p:nvPicPr>
          <p:cNvPr id="6" name="Объект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250028"/>
            <a:ext cx="3417194" cy="2607971"/>
          </a:xfrm>
          <a:prstGeom prst="rect">
            <a:avLst/>
          </a:prstGeom>
        </p:spPr>
      </p:pic>
    </p:spTree>
    <p:extLst>
      <p:ext uri="{BB962C8B-B14F-4D97-AF65-F5344CB8AC3E}">
        <p14:creationId xmlns:p14="http://schemas.microsoft.com/office/powerpoint/2010/main" val="1093982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4">
                                            <p:txEl>
                                              <p:pRg st="0" end="0"/>
                                            </p:txEl>
                                          </p:spTgt>
                                        </p:tgtEl>
                                        <p:attrNameLst>
                                          <p:attrName>style.visibility</p:attrName>
                                        </p:attrNameLst>
                                      </p:cBhvr>
                                      <p:to>
                                        <p:strVal val="visible"/>
                                      </p:to>
                                    </p:set>
                                    <p:animEffect transition="in" filter="fade">
                                      <p:cBhvr>
                                        <p:cTn id="32" dur="1000"/>
                                        <p:tgtEl>
                                          <p:spTgt spid="4">
                                            <p:txEl>
                                              <p:pRg st="0" end="0"/>
                                            </p:txEl>
                                          </p:spTgt>
                                        </p:tgtEl>
                                      </p:cBhvr>
                                    </p:animEffect>
                                    <p:anim calcmode="lin" valueType="num">
                                      <p:cBhvr>
                                        <p:cTn id="3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0" end="0"/>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animEffect transition="in" filter="fade">
                                      <p:cBhvr>
                                        <p:cTn id="37" dur="1000"/>
                                        <p:tgtEl>
                                          <p:spTgt spid="4">
                                            <p:txEl>
                                              <p:pRg st="1" end="1"/>
                                            </p:txEl>
                                          </p:spTgt>
                                        </p:tgtEl>
                                      </p:cBhvr>
                                    </p:animEffect>
                                    <p:anim calcmode="lin" valueType="num">
                                      <p:cBhvr>
                                        <p:cTn id="3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9" dur="1000" fill="hold"/>
                                        <p:tgtEl>
                                          <p:spTgt spid="4">
                                            <p:txEl>
                                              <p:pRg st="1" end="1"/>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4">
                                            <p:txEl>
                                              <p:pRg st="2" end="2"/>
                                            </p:txEl>
                                          </p:spTgt>
                                        </p:tgtEl>
                                        <p:attrNameLst>
                                          <p:attrName>style.visibility</p:attrName>
                                        </p:attrNameLst>
                                      </p:cBhvr>
                                      <p:to>
                                        <p:strVal val="visible"/>
                                      </p:to>
                                    </p:set>
                                    <p:animEffect transition="in" filter="fade">
                                      <p:cBhvr>
                                        <p:cTn id="42" dur="1000"/>
                                        <p:tgtEl>
                                          <p:spTgt spid="4">
                                            <p:txEl>
                                              <p:pRg st="2" end="2"/>
                                            </p:txEl>
                                          </p:spTgt>
                                        </p:tgtEl>
                                      </p:cBhvr>
                                    </p:animEffect>
                                    <p:anim calcmode="lin" valueType="num">
                                      <p:cBhvr>
                                        <p:cTn id="4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2" end="2"/>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4">
                                            <p:txEl>
                                              <p:pRg st="3" end="3"/>
                                            </p:txEl>
                                          </p:spTgt>
                                        </p:tgtEl>
                                        <p:attrNameLst>
                                          <p:attrName>style.visibility</p:attrName>
                                        </p:attrNameLst>
                                      </p:cBhvr>
                                      <p:to>
                                        <p:strVal val="visible"/>
                                      </p:to>
                                    </p:set>
                                    <p:animEffect transition="in" filter="fade">
                                      <p:cBhvr>
                                        <p:cTn id="47" dur="1000"/>
                                        <p:tgtEl>
                                          <p:spTgt spid="4">
                                            <p:txEl>
                                              <p:pRg st="3" end="3"/>
                                            </p:txEl>
                                          </p:spTgt>
                                        </p:tgtEl>
                                      </p:cBhvr>
                                    </p:animEffect>
                                    <p:anim calcmode="lin" valueType="num">
                                      <p:cBhvr>
                                        <p:cTn id="4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3" end="3"/>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4">
                                            <p:txEl>
                                              <p:pRg st="4" end="4"/>
                                            </p:txEl>
                                          </p:spTgt>
                                        </p:tgtEl>
                                        <p:attrNameLst>
                                          <p:attrName>style.visibility</p:attrName>
                                        </p:attrNameLst>
                                      </p:cBhvr>
                                      <p:to>
                                        <p:strVal val="visible"/>
                                      </p:to>
                                    </p:set>
                                    <p:animEffect transition="in" filter="fade">
                                      <p:cBhvr>
                                        <p:cTn id="52" dur="1000"/>
                                        <p:tgtEl>
                                          <p:spTgt spid="4">
                                            <p:txEl>
                                              <p:pRg st="4" end="4"/>
                                            </p:txEl>
                                          </p:spTgt>
                                        </p:tgtEl>
                                      </p:cBhvr>
                                    </p:animEffect>
                                    <p:anim calcmode="lin" valueType="num">
                                      <p:cBhvr>
                                        <p:cTn id="5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54"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1000"/>
                                        <p:tgtEl>
                                          <p:spTgt spid="5"/>
                                        </p:tgtEl>
                                      </p:cBhvr>
                                    </p:animEffect>
                                    <p:anim calcmode="lin" valueType="num">
                                      <p:cBhvr>
                                        <p:cTn id="60" dur="1000" fill="hold"/>
                                        <p:tgtEl>
                                          <p:spTgt spid="5"/>
                                        </p:tgtEl>
                                        <p:attrNameLst>
                                          <p:attrName>ppt_x</p:attrName>
                                        </p:attrNameLst>
                                      </p:cBhvr>
                                      <p:tavLst>
                                        <p:tav tm="0">
                                          <p:val>
                                            <p:strVal val="#ppt_x"/>
                                          </p:val>
                                        </p:tav>
                                        <p:tav tm="100000">
                                          <p:val>
                                            <p:strVal val="#ppt_x"/>
                                          </p:val>
                                        </p:tav>
                                      </p:tavLst>
                                    </p:anim>
                                    <p:anim calcmode="lin" valueType="num">
                                      <p:cBhvr>
                                        <p:cTn id="6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fade">
                                      <p:cBhvr>
                                        <p:cTn id="66" dur="1000"/>
                                        <p:tgtEl>
                                          <p:spTgt spid="6"/>
                                        </p:tgtEl>
                                      </p:cBhvr>
                                    </p:animEffect>
                                    <p:anim calcmode="lin" valueType="num">
                                      <p:cBhvr>
                                        <p:cTn id="67" dur="1000" fill="hold"/>
                                        <p:tgtEl>
                                          <p:spTgt spid="6"/>
                                        </p:tgtEl>
                                        <p:attrNameLst>
                                          <p:attrName>ppt_x</p:attrName>
                                        </p:attrNameLst>
                                      </p:cBhvr>
                                      <p:tavLst>
                                        <p:tav tm="0">
                                          <p:val>
                                            <p:strVal val="#ppt_x"/>
                                          </p:val>
                                        </p:tav>
                                        <p:tav tm="100000">
                                          <p:val>
                                            <p:strVal val="#ppt_x"/>
                                          </p:val>
                                        </p:tav>
                                      </p:tavLst>
                                    </p:anim>
                                    <p:anim calcmode="lin" valueType="num">
                                      <p:cBhvr>
                                        <p:cTn id="6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10978046" cy="1320800"/>
          </a:xfrm>
        </p:spPr>
        <p:txBody>
          <a:bodyPr/>
          <a:lstStyle/>
          <a:p>
            <a:r>
              <a:rPr lang="uk-UA" u="sng" dirty="0" smtClean="0">
                <a:latin typeface="Times New Roman" panose="02020603050405020304" pitchFamily="18" charset="0"/>
                <a:cs typeface="Times New Roman" panose="02020603050405020304" pitchFamily="18" charset="0"/>
              </a:rPr>
              <a:t>Сепаратизм</a:t>
            </a:r>
            <a:r>
              <a:rPr lang="uk-UA" dirty="0" smtClean="0">
                <a:latin typeface="Times New Roman" panose="02020603050405020304" pitchFamily="18" charset="0"/>
                <a:cs typeface="Times New Roman" panose="02020603050405020304" pitchFamily="18" charset="0"/>
              </a:rPr>
              <a:t> – </a:t>
            </a:r>
            <a:r>
              <a:rPr lang="uk-UA" sz="3200" i="1" dirty="0" smtClean="0">
                <a:latin typeface="Times New Roman" panose="02020603050405020304" pitchFamily="18" charset="0"/>
                <a:cs typeface="Times New Roman" panose="02020603050405020304" pitchFamily="18" charset="0"/>
              </a:rPr>
              <a:t>прагнення відокремлення від держави якої-небуть області чи регіону.</a:t>
            </a:r>
            <a:endParaRPr lang="ru-RU" sz="3200" i="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2160589"/>
            <a:ext cx="10978046" cy="3880773"/>
          </a:xfrm>
        </p:spPr>
        <p:txBody>
          <a:bodyPr>
            <a:normAutofit/>
          </a:bodyPr>
          <a:lstStyle/>
          <a:p>
            <a:r>
              <a:rPr lang="uk-UA" sz="2400" dirty="0" smtClean="0">
                <a:solidFill>
                  <a:srgbClr val="FFC000"/>
                </a:solidFill>
                <a:latin typeface="Times New Roman" panose="02020603050405020304" pitchFamily="18" charset="0"/>
                <a:cs typeface="Times New Roman" panose="02020603050405020304" pitchFamily="18" charset="0"/>
              </a:rPr>
              <a:t>У грудні 1912 р. на спільному таємничому засіданні політичних партій Галичини затвердили заяву: «Коли прийде до війни між Австрією та Росією, то все українське громадянство стане на боці Австрії  проти Російської імперії як найбільшого ворога України».</a:t>
            </a:r>
          </a:p>
          <a:p>
            <a:r>
              <a:rPr lang="uk-UA" sz="2400" dirty="0" smtClean="0">
                <a:solidFill>
                  <a:srgbClr val="FFC000"/>
                </a:solidFill>
                <a:latin typeface="Times New Roman" panose="02020603050405020304" pitchFamily="18" charset="0"/>
                <a:cs typeface="Times New Roman" panose="02020603050405020304" pitchFamily="18" charset="0"/>
              </a:rPr>
              <a:t>У липні на ІІ Всеукраїнському студентському  з'їзді у Львові з цією ідеєю виступив Дмитро Донцов.</a:t>
            </a:r>
          </a:p>
          <a:p>
            <a:pPr marL="0" indent="0">
              <a:buNone/>
            </a:pPr>
            <a:r>
              <a:rPr lang="uk-UA" sz="2400" i="1" u="sng" dirty="0" smtClean="0">
                <a:solidFill>
                  <a:srgbClr val="66FFFF"/>
                </a:solidFill>
                <a:latin typeface="Times New Roman" panose="02020603050405020304" pitchFamily="18" charset="0"/>
                <a:cs typeface="Times New Roman" panose="02020603050405020304" pitchFamily="18" charset="0"/>
              </a:rPr>
              <a:t>Робота з історичним джерелом: </a:t>
            </a:r>
            <a:r>
              <a:rPr lang="uk-UA" sz="2400" dirty="0" smtClean="0">
                <a:solidFill>
                  <a:srgbClr val="FFFF00"/>
                </a:solidFill>
                <a:latin typeface="Times New Roman" panose="02020603050405020304" pitchFamily="18" charset="0"/>
                <a:cs typeface="Times New Roman" panose="02020603050405020304" pitchFamily="18" charset="0"/>
              </a:rPr>
              <a:t>Із брошури Дмитра Донцова «Сучасне політичне становище нації та наше завдання»(с. 246)</a:t>
            </a:r>
            <a:endParaRPr lang="ru-RU" sz="24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24088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10978046" cy="639651"/>
          </a:xfrm>
        </p:spPr>
        <p:txBody>
          <a:bodyPr>
            <a:normAutofit fontScale="90000"/>
          </a:bodyPr>
          <a:lstStyle/>
          <a:p>
            <a:r>
              <a:rPr lang="uk-UA" dirty="0" smtClean="0">
                <a:latin typeface="Times New Roman" panose="02020603050405020304" pitchFamily="18" charset="0"/>
                <a:cs typeface="Times New Roman" panose="02020603050405020304" pitchFamily="18" charset="0"/>
              </a:rPr>
              <a:t>Відродження Галицького москвофільства</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1532587"/>
            <a:ext cx="10978046" cy="4508776"/>
          </a:xfrm>
        </p:spPr>
        <p:txBody>
          <a:bodyPr>
            <a:normAutofit/>
          </a:bodyPr>
          <a:lstStyle/>
          <a:p>
            <a:pPr>
              <a:buFont typeface="Wingdings" panose="05000000000000000000" pitchFamily="2" charset="2"/>
              <a:buChar char="Ø"/>
            </a:pPr>
            <a:r>
              <a:rPr lang="uk-UA" sz="2400" dirty="0" smtClean="0">
                <a:solidFill>
                  <a:srgbClr val="FFFF00"/>
                </a:solidFill>
                <a:latin typeface="Times New Roman" panose="02020603050405020304" pitchFamily="18" charset="0"/>
                <a:cs typeface="Times New Roman" panose="02020603050405020304" pitchFamily="18" charset="0"/>
              </a:rPr>
              <a:t>Культурно-освітні установи </a:t>
            </a:r>
            <a:r>
              <a:rPr lang="uk-UA" sz="2400" dirty="0" err="1" smtClean="0">
                <a:solidFill>
                  <a:srgbClr val="FFFF00"/>
                </a:solidFill>
                <a:latin typeface="Times New Roman" panose="02020603050405020304" pitchFamily="18" charset="0"/>
                <a:cs typeface="Times New Roman" panose="02020603050405020304" pitchFamily="18" charset="0"/>
              </a:rPr>
              <a:t>моквофілів</a:t>
            </a:r>
            <a:r>
              <a:rPr lang="uk-UA" sz="2400" dirty="0" smtClean="0">
                <a:solidFill>
                  <a:srgbClr val="FFFF00"/>
                </a:solidFill>
                <a:latin typeface="Times New Roman" panose="02020603050405020304" pitchFamily="18" charset="0"/>
                <a:cs typeface="Times New Roman" panose="02020603050405020304" pitchFamily="18" charset="0"/>
              </a:rPr>
              <a:t>: Ставропігійний інститут, Народний дім, товариство ім. </a:t>
            </a:r>
            <a:r>
              <a:rPr lang="uk-UA" sz="2400" dirty="0" err="1" smtClean="0">
                <a:solidFill>
                  <a:srgbClr val="FFFF00"/>
                </a:solidFill>
                <a:latin typeface="Times New Roman" panose="02020603050405020304" pitchFamily="18" charset="0"/>
                <a:cs typeface="Times New Roman" panose="02020603050405020304" pitchFamily="18" charset="0"/>
              </a:rPr>
              <a:t>Качковського</a:t>
            </a:r>
            <a:r>
              <a:rPr lang="uk-UA" sz="2400" dirty="0" smtClean="0">
                <a:solidFill>
                  <a:srgbClr val="FFFF00"/>
                </a:solidFill>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uk-UA" sz="2400" dirty="0" smtClean="0">
                <a:solidFill>
                  <a:srgbClr val="FFFF00"/>
                </a:solidFill>
                <a:latin typeface="Times New Roman" panose="02020603050405020304" pitchFamily="18" charset="0"/>
                <a:cs typeface="Times New Roman" panose="02020603050405020304" pitchFamily="18" charset="0"/>
              </a:rPr>
              <a:t>1900 р. галицькі москвофіли проголосили «новий курс»(ідея повного ототожнення з Росією)</a:t>
            </a:r>
          </a:p>
          <a:p>
            <a:pPr>
              <a:buFont typeface="Wingdings" panose="05000000000000000000" pitchFamily="2" charset="2"/>
              <a:buChar char="Ø"/>
            </a:pPr>
            <a:r>
              <a:rPr lang="uk-UA" sz="2400" dirty="0" smtClean="0">
                <a:solidFill>
                  <a:srgbClr val="FFFF00"/>
                </a:solidFill>
                <a:latin typeface="Times New Roman" panose="02020603050405020304" pitchFamily="18" charset="0"/>
                <a:cs typeface="Times New Roman" panose="02020603050405020304" pitchFamily="18" charset="0"/>
              </a:rPr>
              <a:t>1908 р. на </a:t>
            </a:r>
            <a:r>
              <a:rPr lang="uk-UA" sz="2400" dirty="0" err="1" smtClean="0">
                <a:solidFill>
                  <a:srgbClr val="FFFF00"/>
                </a:solidFill>
                <a:latin typeface="Times New Roman" panose="02020603050405020304" pitchFamily="18" charset="0"/>
                <a:cs typeface="Times New Roman" panose="02020603050405020304" pitchFamily="18" charset="0"/>
              </a:rPr>
              <a:t>Новослов'янському</a:t>
            </a:r>
            <a:r>
              <a:rPr lang="uk-UA" sz="2400" dirty="0" smtClean="0">
                <a:solidFill>
                  <a:srgbClr val="FFFF00"/>
                </a:solidFill>
                <a:latin typeface="Times New Roman" panose="02020603050405020304" pitchFamily="18" charset="0"/>
                <a:cs typeface="Times New Roman" panose="02020603050405020304" pitchFamily="18" charset="0"/>
              </a:rPr>
              <a:t>  конгресі  в Празі галицькі поляки домовилися з  росіянами, що польська адміністрація в Галичині підтримуватиме місцевих москвофілів, щоб знищити український національний табір.</a:t>
            </a:r>
          </a:p>
          <a:p>
            <a:pPr>
              <a:buFont typeface="Wingdings" panose="05000000000000000000" pitchFamily="2" charset="2"/>
              <a:buChar char="Ø"/>
            </a:pPr>
            <a:r>
              <a:rPr lang="uk-UA" sz="2400" dirty="0" smtClean="0">
                <a:solidFill>
                  <a:srgbClr val="FFFF00"/>
                </a:solidFill>
                <a:latin typeface="Times New Roman" panose="02020603050405020304" pitchFamily="18" charset="0"/>
                <a:cs typeface="Times New Roman" panose="02020603050405020304" pitchFamily="18" charset="0"/>
              </a:rPr>
              <a:t>1914 р. мережа підпорядкованих їм установ налічувала 300 культурно-освітніх організацій та 106 кооперативів.</a:t>
            </a:r>
            <a:endParaRPr lang="ru-RU" sz="24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1671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7181" y="0"/>
            <a:ext cx="11132593" cy="678287"/>
          </a:xfrm>
        </p:spPr>
        <p:txBody>
          <a:bodyPr/>
          <a:lstStyle/>
          <a:p>
            <a:r>
              <a:rPr lang="uk-UA" dirty="0" smtClean="0">
                <a:latin typeface="Times New Roman" panose="02020603050405020304" pitchFamily="18" charset="0"/>
                <a:cs typeface="Times New Roman" panose="02020603050405020304" pitchFamily="18" charset="0"/>
              </a:rPr>
              <a:t>Український рух в Буковині та Закарпатті</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587181" y="678287"/>
            <a:ext cx="11132592" cy="5310389"/>
          </a:xfrm>
        </p:spPr>
        <p:txBody>
          <a:bodyPr>
            <a:normAutofit lnSpcReduction="10000"/>
          </a:bodyPr>
          <a:lstStyle/>
          <a:p>
            <a:r>
              <a:rPr lang="uk-UA" sz="2000" u="sng" dirty="0" smtClean="0">
                <a:solidFill>
                  <a:srgbClr val="FFFF00"/>
                </a:solidFill>
                <a:latin typeface="Times New Roman" panose="02020603050405020304" pitchFamily="18" charset="0"/>
                <a:cs typeface="Times New Roman" panose="02020603050405020304" pitchFamily="18" charset="0"/>
              </a:rPr>
              <a:t>Робота з історичною інформацією:</a:t>
            </a:r>
          </a:p>
          <a:p>
            <a:pPr marL="0" indent="0">
              <a:buNone/>
            </a:pPr>
            <a:r>
              <a:rPr lang="uk-UA" sz="2000" i="1" dirty="0" smtClean="0">
                <a:solidFill>
                  <a:srgbClr val="66FFFF"/>
                </a:solidFill>
                <a:latin typeface="Times New Roman" panose="02020603050405020304" pitchFamily="18" charset="0"/>
                <a:cs typeface="Times New Roman" panose="02020603050405020304" pitchFamily="18" charset="0"/>
              </a:rPr>
              <a:t>Дмитро Дорошенко про успіхи національного руху в Буковині:</a:t>
            </a:r>
          </a:p>
          <a:p>
            <a:pPr marL="0" indent="0">
              <a:buNone/>
            </a:pPr>
            <a:r>
              <a:rPr lang="uk-UA" sz="2000" dirty="0" smtClean="0">
                <a:latin typeface="Times New Roman" panose="02020603050405020304" pitchFamily="18" charset="0"/>
                <a:cs typeface="Times New Roman" panose="02020603050405020304" pitchFamily="18" charset="0"/>
              </a:rPr>
              <a:t>«Маленька Буковина почала відроджуватись  на початку 80-х рр. стаючи щораз ближче до галицького та загальноукраїнського життя.. У 80-х рр. вперше провели буковинські українці своїх послів до Буковинського сейму, а по виборах 1911 р. мали їх 17 на всіх 53 послів. До парламенту у Відні висилала Буковина 5 послів, які виступали звичайно разом з українськими послами Галичини. Перед війною Буковина на 300 тисяч українського населення мала  три українські гімназії, 1 учительську семінарію, українська народна школа була в кожному селі. Широко були розвинені читальні по селах, «Січі» та кооперативи.</a:t>
            </a:r>
          </a:p>
          <a:p>
            <a:pPr marL="0" indent="0">
              <a:buNone/>
            </a:pPr>
            <a:r>
              <a:rPr lang="uk-UA" sz="2000" i="1" dirty="0" smtClean="0">
                <a:solidFill>
                  <a:srgbClr val="66FFFF"/>
                </a:solidFill>
                <a:latin typeface="Times New Roman" panose="02020603050405020304" pitchFamily="18" charset="0"/>
                <a:cs typeface="Times New Roman" panose="02020603050405020304" pitchFamily="18" charset="0"/>
              </a:rPr>
              <a:t>Н. Полонська-Василенко про життя українців у Закарпатті</a:t>
            </a:r>
          </a:p>
          <a:p>
            <a:pPr marL="0" indent="0">
              <a:buNone/>
            </a:pPr>
            <a:r>
              <a:rPr lang="uk-UA" sz="2000" dirty="0" smtClean="0">
                <a:latin typeface="Times New Roman" panose="02020603050405020304" pitchFamily="18" charset="0"/>
                <a:cs typeface="Times New Roman" panose="02020603050405020304" pitchFamily="18" charset="0"/>
              </a:rPr>
              <a:t>Тяжким гнітом для Закарпаття була влада Угорщини. Автономію, яку було здобуто для частини Закарпаття, скасовано. Урядовою і </a:t>
            </a:r>
            <a:r>
              <a:rPr lang="uk-UA" sz="2000" dirty="0" err="1" smtClean="0">
                <a:latin typeface="Times New Roman" panose="02020603050405020304" pitchFamily="18" charset="0"/>
                <a:cs typeface="Times New Roman" panose="02020603050405020304" pitchFamily="18" charset="0"/>
              </a:rPr>
              <a:t>укладовою</a:t>
            </a:r>
            <a:r>
              <a:rPr lang="uk-UA" sz="2000" dirty="0" smtClean="0">
                <a:latin typeface="Times New Roman" panose="02020603050405020304" pitchFamily="18" charset="0"/>
                <a:cs typeface="Times New Roman" panose="02020603050405020304" pitchFamily="18" charset="0"/>
              </a:rPr>
              <a:t> мовою в школах стала угорська. Навіть у парафіяльних школах введено угорську мову… Міністерство освіти почало вживати латинську абетку замість української. Мадяризація нищила українську культуру, господарське життя. Природним наслідком поширення мадяризації було зростання москвофільства. Це було природним явищем, протестом проти акції угорців, самообороною проти національного знищення».</a:t>
            </a:r>
          </a:p>
          <a:p>
            <a:pPr marL="0" indent="0">
              <a:buNone/>
            </a:pPr>
            <a:endParaRPr lang="ru-RU" dirty="0"/>
          </a:p>
        </p:txBody>
      </p:sp>
    </p:spTree>
    <p:extLst>
      <p:ext uri="{BB962C8B-B14F-4D97-AF65-F5344CB8AC3E}">
        <p14:creationId xmlns:p14="http://schemas.microsoft.com/office/powerpoint/2010/main" val="1423579278"/>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133081"/>
            <a:ext cx="11003804" cy="652530"/>
          </a:xfrm>
        </p:spPr>
        <p:txBody>
          <a:bodyPr>
            <a:noAutofit/>
          </a:bodyPr>
          <a:lstStyle/>
          <a:p>
            <a:r>
              <a:rPr lang="uk-UA" sz="4000" i="1" dirty="0" smtClean="0">
                <a:solidFill>
                  <a:srgbClr val="FF0000"/>
                </a:solidFill>
                <a:latin typeface="Times New Roman" panose="02020603050405020304" pitchFamily="18" charset="0"/>
                <a:cs typeface="Times New Roman" panose="02020603050405020304" pitchFamily="18" charset="0"/>
              </a:rPr>
              <a:t>Підведення підсумків!!!</a:t>
            </a:r>
            <a:endParaRPr lang="ru-RU" sz="4000" i="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1056069"/>
            <a:ext cx="11003804" cy="4985294"/>
          </a:xfrm>
        </p:spPr>
        <p:txBody>
          <a:bodyPr>
            <a:normAutofit/>
          </a:bodyPr>
          <a:lstStyle/>
          <a:p>
            <a:pPr>
              <a:buFont typeface="Wingdings" panose="05000000000000000000" pitchFamily="2" charset="2"/>
              <a:buChar char="ü"/>
            </a:pPr>
            <a:r>
              <a:rPr lang="uk-UA" sz="2800" i="1" dirty="0" smtClean="0">
                <a:solidFill>
                  <a:schemeClr val="accent1">
                    <a:lumMod val="60000"/>
                    <a:lumOff val="40000"/>
                  </a:schemeClr>
                </a:solidFill>
                <a:latin typeface="Times New Roman" panose="02020603050405020304" pitchFamily="18" charset="0"/>
                <a:cs typeface="Times New Roman" panose="02020603050405020304" pitchFamily="18" charset="0"/>
              </a:rPr>
              <a:t>На початку ХХ ст. здобутки українського національного руху в Галичині перетворили її на «український П‘ємонт»</a:t>
            </a:r>
          </a:p>
          <a:p>
            <a:pPr>
              <a:buFont typeface="Wingdings" panose="05000000000000000000" pitchFamily="2" charset="2"/>
              <a:buChar char="ü"/>
            </a:pPr>
            <a:r>
              <a:rPr lang="uk-UA" sz="2800" i="1" dirty="0" smtClean="0">
                <a:solidFill>
                  <a:schemeClr val="accent1">
                    <a:lumMod val="60000"/>
                    <a:lumOff val="40000"/>
                  </a:schemeClr>
                </a:solidFill>
                <a:latin typeface="Times New Roman" panose="02020603050405020304" pitchFamily="18" charset="0"/>
                <a:cs typeface="Times New Roman" panose="02020603050405020304" pitchFamily="18" charset="0"/>
              </a:rPr>
              <a:t>Унаслідок наполегливої боротьби українців Галичини, спираючись на свої політичні партії, змогли досягти певних результатів у боротьбі за загальне виборче право та реформу крайового статуту.</a:t>
            </a:r>
          </a:p>
          <a:p>
            <a:pPr>
              <a:buFont typeface="Wingdings" panose="05000000000000000000" pitchFamily="2" charset="2"/>
              <a:buChar char="ü"/>
            </a:pPr>
            <a:r>
              <a:rPr lang="uk-UA" sz="2800" i="1" dirty="0" smtClean="0">
                <a:solidFill>
                  <a:schemeClr val="accent1">
                    <a:lumMod val="60000"/>
                    <a:lumOff val="40000"/>
                  </a:schemeClr>
                </a:solidFill>
                <a:latin typeface="Times New Roman" panose="02020603050405020304" pitchFamily="18" charset="0"/>
                <a:cs typeface="Times New Roman" panose="02020603050405020304" pitchFamily="18" charset="0"/>
              </a:rPr>
              <a:t>Вагомими були успіхи тогочасного українського руху у Буковині. </a:t>
            </a:r>
            <a:endParaRPr lang="uk-UA" sz="2800" i="1" dirty="0">
              <a:solidFill>
                <a:schemeClr val="accent1">
                  <a:lumMod val="60000"/>
                  <a:lumOff val="40000"/>
                </a:schemeClr>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uk-UA" sz="2800" i="1" dirty="0" smtClean="0">
                <a:solidFill>
                  <a:schemeClr val="accent1">
                    <a:lumMod val="60000"/>
                    <a:lumOff val="40000"/>
                  </a:schemeClr>
                </a:solidFill>
                <a:latin typeface="Times New Roman" panose="02020603050405020304" pitchFamily="18" charset="0"/>
                <a:cs typeface="Times New Roman" panose="02020603050405020304" pitchFamily="18" charset="0"/>
              </a:rPr>
              <a:t>У Закарпатті український національний рух  залишався досить слабким.</a:t>
            </a:r>
            <a:endParaRPr lang="ru-RU" sz="2800" i="1"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1009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0"/>
            <a:ext cx="10978046" cy="1094704"/>
          </a:xfrm>
        </p:spPr>
        <p:txBody>
          <a:bodyPr>
            <a:normAutofit/>
          </a:bodyPr>
          <a:lstStyle/>
          <a:p>
            <a:r>
              <a:rPr lang="uk-UA" i="1" dirty="0" smtClean="0">
                <a:latin typeface="Times New Roman" panose="02020603050405020304" pitchFamily="18" charset="0"/>
                <a:cs typeface="Times New Roman" panose="02020603050405020304" pitchFamily="18" charset="0"/>
              </a:rPr>
              <a:t>Історичний диктант…</a:t>
            </a:r>
            <a:endParaRPr lang="ru-RU" i="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643944"/>
            <a:ext cx="12192000" cy="5397419"/>
          </a:xfrm>
        </p:spPr>
        <p:txBody>
          <a:bodyPr>
            <a:normAutofit/>
          </a:bodyPr>
          <a:lstStyle/>
          <a:p>
            <a:r>
              <a:rPr lang="uk-UA" sz="2800" dirty="0" smtClean="0">
                <a:latin typeface="Times New Roman" panose="02020603050405020304" pitchFamily="18" charset="0"/>
                <a:cs typeface="Times New Roman" panose="02020603050405020304" pitchFamily="18" charset="0"/>
              </a:rPr>
              <a:t>Українські діячі вважали Галичину …</a:t>
            </a:r>
          </a:p>
          <a:p>
            <a:r>
              <a:rPr lang="uk-UA" sz="2800" dirty="0" smtClean="0">
                <a:latin typeface="Times New Roman" panose="02020603050405020304" pitchFamily="18" charset="0"/>
                <a:cs typeface="Times New Roman" panose="02020603050405020304" pitchFamily="18" charset="0"/>
              </a:rPr>
              <a:t>Масовий селянський страйк у Галичині розпочався у …</a:t>
            </a:r>
          </a:p>
          <a:p>
            <a:r>
              <a:rPr lang="uk-UA" sz="2800" dirty="0" smtClean="0">
                <a:latin typeface="Times New Roman" panose="02020603050405020304" pitchFamily="18" charset="0"/>
                <a:cs typeface="Times New Roman" panose="02020603050405020304" pitchFamily="18" charset="0"/>
              </a:rPr>
              <a:t>Загальне виборче право в Австро-Угорщині запроваджено у…</a:t>
            </a:r>
          </a:p>
          <a:p>
            <a:r>
              <a:rPr lang="uk-UA" sz="2800" dirty="0" smtClean="0">
                <a:latin typeface="Times New Roman" panose="02020603050405020304" pitchFamily="18" charset="0"/>
                <a:cs typeface="Times New Roman" panose="02020603050405020304" pitchFamily="18" charset="0"/>
              </a:rPr>
              <a:t>На виборах у 1907 р. українці збільшили своє представництво в австрійському парламенті до …</a:t>
            </a:r>
          </a:p>
          <a:p>
            <a:r>
              <a:rPr lang="uk-UA" sz="2800" dirty="0" smtClean="0">
                <a:latin typeface="Times New Roman" panose="02020603050405020304" pitchFamily="18" charset="0"/>
                <a:cs typeface="Times New Roman" panose="02020603050405020304" pitchFamily="18" charset="0"/>
              </a:rPr>
              <a:t>Товариство «Сокіл» створене у…</a:t>
            </a:r>
          </a:p>
          <a:p>
            <a:r>
              <a:rPr lang="uk-UA" sz="2800" dirty="0" smtClean="0">
                <a:latin typeface="Times New Roman" panose="02020603050405020304" pitchFamily="18" charset="0"/>
                <a:cs typeface="Times New Roman" panose="02020603050405020304" pitchFamily="18" charset="0"/>
              </a:rPr>
              <a:t>Першу українську фізкультурно-спортивну організацію заснував…</a:t>
            </a:r>
          </a:p>
          <a:p>
            <a:r>
              <a:rPr lang="uk-UA" sz="2800" dirty="0" smtClean="0">
                <a:latin typeface="Times New Roman" panose="02020603050405020304" pitchFamily="18" charset="0"/>
                <a:cs typeface="Times New Roman" panose="02020603050405020304" pitchFamily="18" charset="0"/>
              </a:rPr>
              <a:t>У 1911 р. у Львові було утворено дитячу молодіжну скаутську організацію </a:t>
            </a:r>
          </a:p>
          <a:p>
            <a:r>
              <a:rPr lang="uk-UA" sz="2800" dirty="0" smtClean="0">
                <a:latin typeface="Times New Roman" panose="02020603050405020304" pitchFamily="18" charset="0"/>
                <a:cs typeface="Times New Roman" panose="02020603050405020304" pitchFamily="18" charset="0"/>
              </a:rPr>
              <a:t>Прагнення відокремлення держави від якої-небудь області – це… </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12007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3" y="609600"/>
            <a:ext cx="11106835" cy="1320800"/>
          </a:xfrm>
        </p:spPr>
        <p:txBody>
          <a:bodyPr/>
          <a:lstStyle/>
          <a:p>
            <a:r>
              <a:rPr lang="uk-UA" dirty="0" smtClean="0"/>
              <a:t>                          </a:t>
            </a:r>
            <a:r>
              <a:rPr lang="uk-UA" dirty="0" smtClean="0">
                <a:latin typeface="Times New Roman" panose="02020603050405020304" pitchFamily="18" charset="0"/>
                <a:cs typeface="Times New Roman" panose="02020603050405020304" pitchFamily="18" charset="0"/>
              </a:rPr>
              <a:t>Домашнє завдання!!!</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2160589"/>
            <a:ext cx="11106834" cy="3880773"/>
          </a:xfrm>
        </p:spPr>
        <p:txBody>
          <a:bodyPr>
            <a:normAutofit/>
          </a:bodyPr>
          <a:lstStyle/>
          <a:p>
            <a:r>
              <a:rPr lang="uk-UA" sz="2800" b="1" i="1" dirty="0" smtClean="0">
                <a:solidFill>
                  <a:schemeClr val="accent5">
                    <a:lumMod val="60000"/>
                    <a:lumOff val="40000"/>
                  </a:schemeClr>
                </a:solidFill>
                <a:latin typeface="Times New Roman" panose="02020603050405020304" pitchFamily="18" charset="0"/>
                <a:cs typeface="Times New Roman" panose="02020603050405020304" pitchFamily="18" charset="0"/>
              </a:rPr>
              <a:t>Опрацювати §29 підручника</a:t>
            </a:r>
          </a:p>
          <a:p>
            <a:r>
              <a:rPr lang="uk-UA" sz="2800" b="1" i="1" dirty="0" smtClean="0">
                <a:solidFill>
                  <a:schemeClr val="accent5">
                    <a:lumMod val="60000"/>
                    <a:lumOff val="40000"/>
                  </a:schemeClr>
                </a:solidFill>
                <a:latin typeface="Times New Roman" panose="02020603050405020304" pitchFamily="18" charset="0"/>
                <a:cs typeface="Times New Roman" panose="02020603050405020304" pitchFamily="18" charset="0"/>
              </a:rPr>
              <a:t>Скласти 10 тестових запитань до опрацьованого матеріалу.</a:t>
            </a:r>
            <a:endParaRPr lang="ru-RU" sz="2800" b="1" i="1" dirty="0">
              <a:solidFill>
                <a:schemeClr val="accent5">
                  <a:lumMod val="60000"/>
                  <a:lumOff val="40000"/>
                </a:schemeClr>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9768" y="3296991"/>
            <a:ext cx="4034677" cy="3161763"/>
          </a:xfrm>
          <a:prstGeom prst="rect">
            <a:avLst/>
          </a:prstGeom>
        </p:spPr>
      </p:pic>
    </p:spTree>
    <p:extLst>
      <p:ext uri="{BB962C8B-B14F-4D97-AF65-F5344CB8AC3E}">
        <p14:creationId xmlns:p14="http://schemas.microsoft.com/office/powerpoint/2010/main" val="478566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205</TotalTime>
  <Words>953</Words>
  <Application>Microsoft Office PowerPoint</Application>
  <PresentationFormat>Широкоэкранный</PresentationFormat>
  <Paragraphs>74</Paragraphs>
  <Slides>13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13</vt:i4>
      </vt:variant>
    </vt:vector>
  </HeadingPairs>
  <TitlesOfParts>
    <vt:vector size="19" baseType="lpstr">
      <vt:lpstr>Arial</vt:lpstr>
      <vt:lpstr>Times New Roman</vt:lpstr>
      <vt:lpstr>Trebuchet MS</vt:lpstr>
      <vt:lpstr>Wingdings</vt:lpstr>
      <vt:lpstr>Wingdings 3</vt:lpstr>
      <vt:lpstr>Аспект</vt:lpstr>
      <vt:lpstr>Суспільно-політичне життя на західноукраїнських землях на початку ХХ ст. Реформи виборчої системи в Австро-Угорщині. </vt:lpstr>
      <vt:lpstr>                                План</vt:lpstr>
      <vt:lpstr>Особливості розвитку українського руху:</vt:lpstr>
      <vt:lpstr>Презентация PowerPoint</vt:lpstr>
      <vt:lpstr>Активізація українського руху в Галичині на п. ХХ ст.</vt:lpstr>
      <vt:lpstr>Реформи виборчої системи в Австро-Угорщині</vt:lpstr>
      <vt:lpstr>Діяльність організацій «Сокіл», «Січ», «Пласт»      (пробудження національної свідомості та національно-патріотичного виховання молоді)</vt:lpstr>
      <vt:lpstr>Сепаратизм – прагнення відокремлення від держави якої-небуть області чи регіону.</vt:lpstr>
      <vt:lpstr>Відродження Галицького москвофільства</vt:lpstr>
      <vt:lpstr>Український рух в Буковині та Закарпатті</vt:lpstr>
      <vt:lpstr>Підведення підсумків!!!</vt:lpstr>
      <vt:lpstr>Історичний диктант…</vt:lpstr>
      <vt:lpstr>                          Домашнє завдання!!!</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Суспільно-політичне життя на західноукраїнських землях на початку ХХ Реформи виборчої системи в Австро-Угорщині. Прояви ксенофобії та шовінізму. «Справа Бейліса»</dc:title>
  <dc:creator>Яна</dc:creator>
  <cp:lastModifiedBy>Яна</cp:lastModifiedBy>
  <cp:revision>20</cp:revision>
  <dcterms:created xsi:type="dcterms:W3CDTF">2020-04-01T18:28:27Z</dcterms:created>
  <dcterms:modified xsi:type="dcterms:W3CDTF">2020-04-02T08:41:19Z</dcterms:modified>
</cp:coreProperties>
</file>