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643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124744"/>
            <a:ext cx="7772400" cy="208823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/>
              <a:t>Історія</a:t>
            </a:r>
            <a:r>
              <a:rPr lang="ru-RU" dirty="0"/>
              <a:t>, </a:t>
            </a:r>
            <a:r>
              <a:rPr lang="ru-RU" dirty="0" err="1"/>
              <a:t>історики</a:t>
            </a:r>
            <a:r>
              <a:rPr lang="ru-RU" dirty="0"/>
              <a:t>,  </a:t>
            </a:r>
            <a:r>
              <a:rPr lang="ru-RU" dirty="0" err="1"/>
              <a:t>письменники</a:t>
            </a:r>
            <a:r>
              <a:rPr lang="ru-RU" dirty="0"/>
              <a:t> та </a:t>
            </a:r>
            <a:r>
              <a:rPr lang="ru-RU" dirty="0" err="1"/>
              <a:t>поети</a:t>
            </a:r>
            <a:r>
              <a:rPr lang="ru-RU" dirty="0"/>
              <a:t/>
            </a:r>
            <a:br>
              <a:rPr lang="ru-RU" dirty="0"/>
            </a:b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620688"/>
            <a:ext cx="4752528" cy="457200"/>
          </a:xfrm>
          <a:solidFill>
            <a:schemeClr val="accent6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txBody>
          <a:bodyPr/>
          <a:lstStyle/>
          <a:p>
            <a:pPr algn="ctr"/>
            <a:r>
              <a:rPr lang="uk-UA" b="1" dirty="0" smtClean="0">
                <a:solidFill>
                  <a:schemeClr val="accent2">
                    <a:lumMod val="75000"/>
                  </a:schemeClr>
                </a:solidFill>
              </a:rPr>
              <a:t>Тема уроку</a:t>
            </a:r>
            <a:endParaRPr lang="uk-UA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 flipH="1">
            <a:off x="611560" y="3735137"/>
            <a:ext cx="3722934" cy="1098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За підручником для 5 класу</a:t>
            </a:r>
          </a:p>
          <a:p>
            <a:pPr algn="ctr"/>
            <a:r>
              <a:rPr lang="uk-UA" dirty="0" smtClean="0"/>
              <a:t> «Вступ до історії»  </a:t>
            </a:r>
          </a:p>
          <a:p>
            <a:pPr algn="ctr"/>
            <a:r>
              <a:rPr lang="uk-UA" dirty="0" smtClean="0"/>
              <a:t>під </a:t>
            </a:r>
            <a:r>
              <a:rPr lang="uk-UA" dirty="0"/>
              <a:t>редакцією О. В. </a:t>
            </a:r>
            <a:r>
              <a:rPr lang="uk-UA" dirty="0" err="1"/>
              <a:t>Гісем</a:t>
            </a:r>
            <a:r>
              <a:rPr lang="uk-UA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98526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7848872" cy="648072"/>
          </a:xfrm>
          <a:solidFill>
            <a:schemeClr val="tx2">
              <a:lumMod val="10000"/>
              <a:lumOff val="90000"/>
            </a:schemeClr>
          </a:solidFill>
        </p:spPr>
        <p:txBody>
          <a:bodyPr>
            <a:noAutofit/>
          </a:bodyPr>
          <a:lstStyle/>
          <a:p>
            <a:r>
              <a:rPr lang="ru-RU" sz="2400" dirty="0"/>
              <a:t>1. </a:t>
            </a:r>
            <a:r>
              <a:rPr lang="ru-RU" sz="2400" dirty="0" err="1"/>
              <a:t>Розвиток</a:t>
            </a:r>
            <a:r>
              <a:rPr lang="ru-RU" sz="2400" dirty="0"/>
              <a:t> </a:t>
            </a:r>
            <a:r>
              <a:rPr lang="ru-RU" sz="2400" dirty="0" err="1"/>
              <a:t>української</a:t>
            </a:r>
            <a:r>
              <a:rPr lang="ru-RU" sz="2400" dirty="0"/>
              <a:t> </a:t>
            </a:r>
            <a:r>
              <a:rPr lang="ru-RU" sz="2400" dirty="0" err="1"/>
              <a:t>історичної</a:t>
            </a:r>
            <a:r>
              <a:rPr lang="ru-RU" sz="2400" dirty="0"/>
              <a:t> науки</a:t>
            </a:r>
            <a:endParaRPr lang="uk-UA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75656" y="1258387"/>
            <a:ext cx="6192688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Першими </a:t>
            </a:r>
            <a:r>
              <a:rPr lang="ru-RU" dirty="0" err="1"/>
              <a:t>історичними</a:t>
            </a:r>
            <a:r>
              <a:rPr lang="ru-RU" dirty="0"/>
              <a:t> </a:t>
            </a:r>
            <a:r>
              <a:rPr lang="ru-RU" dirty="0" err="1"/>
              <a:t>творами</a:t>
            </a:r>
            <a:r>
              <a:rPr lang="ru-RU" dirty="0"/>
              <a:t> </a:t>
            </a:r>
            <a:r>
              <a:rPr lang="ru-RU" dirty="0" err="1"/>
              <a:t>були</a:t>
            </a:r>
            <a:r>
              <a:rPr lang="ru-RU" dirty="0"/>
              <a:t> </a:t>
            </a:r>
            <a:r>
              <a:rPr lang="ru-RU" dirty="0" err="1"/>
              <a:t>літописи</a:t>
            </a:r>
            <a:endParaRPr lang="uk-UA" dirty="0"/>
          </a:p>
        </p:txBody>
      </p:sp>
      <p:pic>
        <p:nvPicPr>
          <p:cNvPr id="1026" name="Picture 2" descr="C:\Users\Стоцька\Desktop\Nestor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098174"/>
            <a:ext cx="2448272" cy="3437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56375" y="5643324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Нестор Літописець</a:t>
            </a:r>
            <a:endParaRPr lang="uk-UA" dirty="0"/>
          </a:p>
        </p:txBody>
      </p:sp>
      <p:pic>
        <p:nvPicPr>
          <p:cNvPr id="1027" name="Picture 3" descr="C:\Users\Стоцька\Desktop\img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067564"/>
            <a:ext cx="5184576" cy="3885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907360" y="5929093"/>
            <a:ext cx="4065584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Написана Нестором у 1113 р </a:t>
            </a:r>
            <a:endParaRPr lang="uk-UA" dirty="0"/>
          </a:p>
        </p:txBody>
      </p:sp>
      <p:sp>
        <p:nvSpPr>
          <p:cNvPr id="9" name="TextBox 8"/>
          <p:cNvSpPr txBox="1"/>
          <p:nvPr/>
        </p:nvSpPr>
        <p:spPr>
          <a:xfrm>
            <a:off x="908775" y="5795724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Нестор Літописець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87672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Стоцька\Desktop\25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97" y="1445343"/>
            <a:ext cx="2570026" cy="368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115910" y="175399"/>
            <a:ext cx="5290475" cy="107721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uk-UA" dirty="0" smtClean="0"/>
          </a:p>
          <a:p>
            <a:pPr algn="ctr"/>
            <a:r>
              <a:rPr lang="uk-UA" sz="2800" b="1" dirty="0" smtClean="0">
                <a:solidFill>
                  <a:schemeClr val="accent2">
                    <a:lumMod val="75000"/>
                  </a:schemeClr>
                </a:solidFill>
              </a:rPr>
              <a:t>Феодосій </a:t>
            </a:r>
            <a:r>
              <a:rPr lang="uk-UA" sz="2800" b="1" dirty="0" err="1" smtClean="0">
                <a:solidFill>
                  <a:schemeClr val="accent2">
                    <a:lumMod val="75000"/>
                  </a:schemeClr>
                </a:solidFill>
              </a:rPr>
              <a:t>Сафонович</a:t>
            </a:r>
            <a:endParaRPr lang="uk-UA" sz="28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uk-UA" dirty="0" smtClean="0"/>
              <a:t> </a:t>
            </a:r>
            <a:endParaRPr lang="uk-UA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5285917"/>
            <a:ext cx="37600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 smtClean="0"/>
              <a:t>Ректор </a:t>
            </a:r>
            <a:r>
              <a:rPr lang="uk-UA" dirty="0"/>
              <a:t>Києво-Могилянського колегіуму</a:t>
            </a:r>
          </a:p>
        </p:txBody>
      </p:sp>
      <p:pic>
        <p:nvPicPr>
          <p:cNvPr id="2051" name="Picture 3" descr="C:\Users\Стоцька\Desktop\page1-930px-Софонович_Феодосій._Хроніка_з_літописців_стародавніх_(1992).djvu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340768"/>
            <a:ext cx="3572166" cy="460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вал 5"/>
          <p:cNvSpPr/>
          <p:nvPr/>
        </p:nvSpPr>
        <p:spPr>
          <a:xfrm>
            <a:off x="3319573" y="3068960"/>
            <a:ext cx="1622074" cy="4842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1672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94414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16632"/>
            <a:ext cx="7128792" cy="105156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uk-UA" dirty="0"/>
              <a:t>«</a:t>
            </a:r>
            <a:r>
              <a:rPr lang="uk-UA" dirty="0" smtClean="0"/>
              <a:t>Синопсис»</a:t>
            </a:r>
            <a:endParaRPr lang="uk-UA" dirty="0"/>
          </a:p>
        </p:txBody>
      </p:sp>
      <p:pic>
        <p:nvPicPr>
          <p:cNvPr id="3074" name="Picture 2" descr="C:\Users\Стоцька\Desktop\1386778830_synopsy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660" y="1526291"/>
            <a:ext cx="4536504" cy="3411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вал 3"/>
          <p:cNvSpPr/>
          <p:nvPr/>
        </p:nvSpPr>
        <p:spPr>
          <a:xfrm>
            <a:off x="683568" y="1556792"/>
            <a:ext cx="1656184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1674</a:t>
            </a:r>
            <a:endParaRPr lang="uk-UA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47241" y="5229200"/>
            <a:ext cx="76328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Цей твір </a:t>
            </a:r>
            <a:r>
              <a:rPr lang="uk-UA" dirty="0" smtClean="0"/>
              <a:t>був </a:t>
            </a:r>
            <a:r>
              <a:rPr lang="uk-UA" dirty="0"/>
              <a:t>своєрідним підручником з історії </a:t>
            </a:r>
            <a:endParaRPr lang="uk-UA" dirty="0" smtClean="0"/>
          </a:p>
          <a:p>
            <a:r>
              <a:rPr lang="uk-UA" dirty="0" smtClean="0"/>
              <a:t>Багато </a:t>
            </a:r>
            <a:r>
              <a:rPr lang="uk-UA" dirty="0"/>
              <a:t>істориків вважають, що автором «Синопсису» був архімандрит Києво-Печерської лаври </a:t>
            </a:r>
            <a:r>
              <a:rPr lang="uk-UA" dirty="0" err="1"/>
              <a:t>Іннокентій</a:t>
            </a:r>
            <a:r>
              <a:rPr lang="uk-UA" dirty="0"/>
              <a:t> Гізель. </a:t>
            </a:r>
          </a:p>
        </p:txBody>
      </p:sp>
      <p:pic>
        <p:nvPicPr>
          <p:cNvPr id="3075" name="Picture 3" descr="C:\Users\Стоцька\Desktop\17_1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378560"/>
            <a:ext cx="2345946" cy="3706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68683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Стоцька\Desktop\img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836711"/>
            <a:ext cx="7488832" cy="5258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183880" cy="72008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uk-UA" dirty="0" smtClean="0"/>
              <a:t>Козацькі </a:t>
            </a:r>
            <a:r>
              <a:rPr lang="uk-UA" dirty="0"/>
              <a:t>літописи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5663536"/>
            <a:ext cx="6984776" cy="8640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Описані події 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часів Національно-визвольної війни </a:t>
            </a:r>
          </a:p>
          <a:p>
            <a:pPr algn="ctr"/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під 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проводом Б. Хмельницького та </a:t>
            </a: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козацької 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доби</a:t>
            </a:r>
          </a:p>
        </p:txBody>
      </p:sp>
    </p:spTree>
    <p:extLst>
      <p:ext uri="{BB962C8B-B14F-4D97-AF65-F5344CB8AC3E}">
        <p14:creationId xmlns:p14="http://schemas.microsoft.com/office/powerpoint/2010/main" val="39243583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453640" y="1196752"/>
            <a:ext cx="3426675" cy="30434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8183880" cy="677768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uk-UA" dirty="0" smtClean="0"/>
              <a:t>Перші історики </a:t>
            </a:r>
            <a:r>
              <a:rPr lang="uk-UA" dirty="0"/>
              <a:t>України </a:t>
            </a:r>
          </a:p>
        </p:txBody>
      </p:sp>
      <p:pic>
        <p:nvPicPr>
          <p:cNvPr id="5122" name="Picture 2" descr="C:\Users\Стоцька\Desktop\96212e89c5dac3f6e9fd1e42ba86a93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409" y="1337801"/>
            <a:ext cx="2178109" cy="2684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1012086"/>
            <a:ext cx="3252814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uk-UA" dirty="0"/>
              <a:t> </a:t>
            </a:r>
            <a:r>
              <a:rPr lang="uk-UA" dirty="0" smtClean="0"/>
              <a:t>Перший історик </a:t>
            </a:r>
            <a:r>
              <a:rPr lang="uk-UA" dirty="0"/>
              <a:t>України </a:t>
            </a:r>
          </a:p>
        </p:txBody>
      </p:sp>
      <p:pic>
        <p:nvPicPr>
          <p:cNvPr id="5123" name="Picture 3" descr="C:\Users\Стоцька\Desktop\coverbi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7394" y="1404614"/>
            <a:ext cx="1997088" cy="2871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Стоцька\Desktop\kostomarov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8594" y="1588303"/>
            <a:ext cx="1689900" cy="1849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12468" y="4507641"/>
            <a:ext cx="226376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400" b="1" dirty="0" smtClean="0"/>
              <a:t>Микола Костомаров</a:t>
            </a:r>
            <a:endParaRPr lang="uk-UA" sz="14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453641" y="3437836"/>
            <a:ext cx="34709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/>
              <a:t> </a:t>
            </a:r>
            <a:r>
              <a:rPr lang="uk-UA" sz="1400" b="1" dirty="0"/>
              <a:t>налічується </a:t>
            </a:r>
            <a:r>
              <a:rPr lang="uk-UA" sz="1400" b="1" dirty="0" smtClean="0"/>
              <a:t>понад </a:t>
            </a:r>
          </a:p>
          <a:p>
            <a:pPr algn="ctr"/>
            <a:r>
              <a:rPr lang="uk-UA" sz="1400" b="1" dirty="0" smtClean="0"/>
              <a:t>300</a:t>
            </a:r>
            <a:r>
              <a:rPr lang="uk-UA" sz="1400" b="1" dirty="0"/>
              <a:t> праць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12686" y="4452619"/>
            <a:ext cx="3783250" cy="22245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5125" name="Picture 5" descr="C:\Users\Стоцька\Desktop\Володимир_Антонович._Volodymyr_Antonovych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749" y="4788941"/>
            <a:ext cx="1464164" cy="1853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6201663" y="1280526"/>
            <a:ext cx="226376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400" b="1" dirty="0" smtClean="0"/>
              <a:t>Микола Костомаров</a:t>
            </a:r>
            <a:endParaRPr lang="uk-UA" sz="14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87534" y="4514505"/>
            <a:ext cx="25298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400" b="1" dirty="0"/>
              <a:t>Володимир Антонович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55130" y="3949886"/>
            <a:ext cx="3219151" cy="3077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uk-UA" sz="1400" b="1" dirty="0" smtClean="0"/>
              <a:t>Дмитро </a:t>
            </a:r>
            <a:r>
              <a:rPr lang="uk-UA" sz="1400" b="1" dirty="0" err="1" smtClean="0"/>
              <a:t>Бантиш</a:t>
            </a:r>
            <a:r>
              <a:rPr lang="uk-UA" sz="1400" b="1" dirty="0" smtClean="0"/>
              <a:t>-Каменський </a:t>
            </a:r>
            <a:endParaRPr lang="uk-UA" sz="14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763687" y="5022972"/>
            <a:ext cx="194421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Першим </a:t>
            </a:r>
            <a:r>
              <a:rPr lang="ru-RU" sz="1400" dirty="0" err="1"/>
              <a:t>серед</a:t>
            </a:r>
            <a:r>
              <a:rPr lang="ru-RU" sz="1400" dirty="0"/>
              <a:t> </a:t>
            </a:r>
            <a:r>
              <a:rPr lang="ru-RU" sz="1400" dirty="0" err="1"/>
              <a:t>українських</a:t>
            </a:r>
            <a:r>
              <a:rPr lang="ru-RU" sz="1400" dirty="0"/>
              <a:t> </a:t>
            </a:r>
            <a:r>
              <a:rPr lang="ru-RU" sz="1400" dirty="0" err="1"/>
              <a:t>істориків</a:t>
            </a:r>
            <a:r>
              <a:rPr lang="ru-RU" sz="1400" dirty="0"/>
              <a:t> почав </a:t>
            </a:r>
            <a:r>
              <a:rPr lang="ru-RU" sz="1400" dirty="0" err="1"/>
              <a:t>використовувати</a:t>
            </a:r>
            <a:r>
              <a:rPr lang="ru-RU" sz="1400" dirty="0"/>
              <a:t> </a:t>
            </a:r>
            <a:r>
              <a:rPr lang="ru-RU" sz="1400" dirty="0" err="1"/>
              <a:t>термін</a:t>
            </a:r>
            <a:r>
              <a:rPr lang="ru-RU" sz="1400" dirty="0"/>
              <a:t> </a:t>
            </a:r>
            <a:endParaRPr lang="ru-RU" sz="1400" dirty="0" smtClean="0"/>
          </a:p>
          <a:p>
            <a:pPr algn="ctr"/>
            <a:r>
              <a:rPr lang="ru-RU" sz="1400" b="1" dirty="0" err="1" smtClean="0"/>
              <a:t>Україна</a:t>
            </a:r>
            <a:r>
              <a:rPr lang="ru-RU" sz="1400" b="1" dirty="0" smtClean="0"/>
              <a:t>-Русь</a:t>
            </a:r>
            <a:r>
              <a:rPr lang="ru-RU" sz="1400" b="1" dirty="0"/>
              <a:t>». </a:t>
            </a:r>
            <a:endParaRPr lang="uk-UA" sz="1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355976" y="4452619"/>
            <a:ext cx="3969224" cy="22648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126" name="Picture 6" descr="C:\Users\Стоцька\Desktop\fullsize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4747" y="4526819"/>
            <a:ext cx="1624474" cy="2150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4698417" y="4529801"/>
            <a:ext cx="26372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400" b="1" dirty="0" smtClean="0"/>
              <a:t>Олександра </a:t>
            </a:r>
            <a:r>
              <a:rPr lang="uk-UA" sz="1400" b="1" dirty="0"/>
              <a:t>Єфименко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870278" y="4678061"/>
            <a:ext cx="130821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400" dirty="0" err="1" smtClean="0"/>
              <a:t>першаї</a:t>
            </a:r>
            <a:r>
              <a:rPr lang="uk-UA" sz="1400" dirty="0" smtClean="0"/>
              <a:t> жінка-історик</a:t>
            </a:r>
            <a:endParaRPr lang="uk-UA" sz="1400" dirty="0"/>
          </a:p>
        </p:txBody>
      </p:sp>
    </p:spTree>
    <p:extLst>
      <p:ext uri="{BB962C8B-B14F-4D97-AF65-F5344CB8AC3E}">
        <p14:creationId xmlns:p14="http://schemas.microsoft.com/office/powerpoint/2010/main" val="10028247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620688"/>
            <a:ext cx="3096344" cy="47525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6146" name="Picture 2" descr="C:\Users\Стоцька\Desktop\9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96752"/>
            <a:ext cx="1985963" cy="177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07317" y="764704"/>
            <a:ext cx="28167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Дмитро Яворницький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86148" y="3212976"/>
            <a:ext cx="2799184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/>
              <a:t> </a:t>
            </a:r>
            <a:r>
              <a:rPr lang="uk-UA" sz="1400" dirty="0"/>
              <a:t>Підсумком його багаторічної дослідницької роботи </a:t>
            </a:r>
            <a:r>
              <a:rPr lang="uk-UA" sz="1400" dirty="0" smtClean="0"/>
              <a:t>стала</a:t>
            </a:r>
          </a:p>
          <a:p>
            <a:pPr algn="ctr"/>
            <a:r>
              <a:rPr lang="uk-UA" sz="1400" b="1" dirty="0" smtClean="0"/>
              <a:t> </a:t>
            </a:r>
            <a:r>
              <a:rPr lang="uk-UA" sz="1400" b="1" dirty="0"/>
              <a:t>«Історія запорозьких козаків» </a:t>
            </a:r>
            <a:r>
              <a:rPr lang="uk-UA" sz="1400" dirty="0"/>
              <a:t>у трьох томах.</a:t>
            </a:r>
          </a:p>
        </p:txBody>
      </p:sp>
      <p:pic>
        <p:nvPicPr>
          <p:cNvPr id="6147" name="Picture 3" descr="C:\Users\Стоцька\Desktop\66ee46fe2189485adf71751e63afe5a603268fe0r1-680-910v2_uhq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6514" y="1225850"/>
            <a:ext cx="2766367" cy="3702050"/>
          </a:xfrm>
          <a:prstGeom prst="rect">
            <a:avLst/>
          </a:prstGeom>
          <a:noFill/>
          <a:ln w="57150">
            <a:solidFill>
              <a:schemeClr val="bg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771569" y="627326"/>
            <a:ext cx="3276859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uk-UA" sz="2000" dirty="0" smtClean="0"/>
              <a:t>Михайло Грушевський </a:t>
            </a:r>
            <a:endParaRPr lang="uk-UA" sz="2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770038" y="1225850"/>
            <a:ext cx="2194450" cy="123110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ru-RU" sz="1600" dirty="0" smtClean="0"/>
          </a:p>
          <a:p>
            <a:pPr algn="ctr"/>
            <a:r>
              <a:rPr lang="ru-RU" sz="1400" dirty="0" err="1" smtClean="0"/>
              <a:t>Творчу</a:t>
            </a:r>
            <a:r>
              <a:rPr lang="ru-RU" sz="1400" dirty="0" smtClean="0"/>
              <a:t> </a:t>
            </a:r>
            <a:r>
              <a:rPr lang="ru-RU" sz="1400" dirty="0" err="1"/>
              <a:t>спадщину</a:t>
            </a:r>
            <a:r>
              <a:rPr lang="ru-RU" sz="1400" dirty="0"/>
              <a:t> </a:t>
            </a:r>
            <a:r>
              <a:rPr lang="ru-RU" sz="1400" dirty="0" err="1" smtClean="0"/>
              <a:t>складають</a:t>
            </a:r>
            <a:r>
              <a:rPr lang="ru-RU" sz="1400" dirty="0" smtClean="0"/>
              <a:t> </a:t>
            </a:r>
            <a:r>
              <a:rPr lang="ru-RU" sz="1400" dirty="0" err="1"/>
              <a:t>понад</a:t>
            </a:r>
            <a:r>
              <a:rPr lang="ru-RU" sz="1400" dirty="0"/>
              <a:t> 2 </a:t>
            </a:r>
            <a:r>
              <a:rPr lang="ru-RU" sz="1400" dirty="0" err="1"/>
              <a:t>тисячі</a:t>
            </a:r>
            <a:r>
              <a:rPr lang="ru-RU" sz="1400" dirty="0"/>
              <a:t> </a:t>
            </a:r>
            <a:r>
              <a:rPr lang="ru-RU" sz="1400" dirty="0" err="1" smtClean="0"/>
              <a:t>праць</a:t>
            </a:r>
            <a:endParaRPr lang="ru-RU" sz="1400" dirty="0" smtClean="0"/>
          </a:p>
          <a:p>
            <a:pPr algn="ctr"/>
            <a:endParaRPr lang="uk-UA" sz="16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577034" y="2765377"/>
            <a:ext cx="2387454" cy="1169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 </a:t>
            </a:r>
            <a:r>
              <a:rPr lang="ru-RU" sz="1400" dirty="0" err="1"/>
              <a:t>Чільне</a:t>
            </a:r>
            <a:r>
              <a:rPr lang="ru-RU" sz="1400" dirty="0"/>
              <a:t> </a:t>
            </a:r>
            <a:r>
              <a:rPr lang="ru-RU" sz="1400" dirty="0" err="1"/>
              <a:t>місце</a:t>
            </a:r>
            <a:r>
              <a:rPr lang="ru-RU" sz="1400" dirty="0"/>
              <a:t> </a:t>
            </a:r>
            <a:r>
              <a:rPr lang="ru-RU" sz="1400" dirty="0" err="1"/>
              <a:t>серед</a:t>
            </a:r>
            <a:r>
              <a:rPr lang="ru-RU" sz="1400" dirty="0"/>
              <a:t> них </a:t>
            </a:r>
            <a:r>
              <a:rPr lang="ru-RU" sz="1400" dirty="0" err="1" smtClean="0"/>
              <a:t>посідає</a:t>
            </a:r>
            <a:endParaRPr lang="ru-RU" sz="1400" dirty="0" smtClean="0"/>
          </a:p>
          <a:p>
            <a:pPr algn="ctr"/>
            <a:r>
              <a:rPr lang="ru-RU" sz="1400" b="1" dirty="0" smtClean="0"/>
              <a:t>«</a:t>
            </a:r>
            <a:r>
              <a:rPr lang="ru-RU" sz="1400" b="1" dirty="0" err="1"/>
              <a:t>Історія</a:t>
            </a:r>
            <a:r>
              <a:rPr lang="ru-RU" sz="1400" b="1" dirty="0"/>
              <a:t> </a:t>
            </a:r>
            <a:r>
              <a:rPr lang="ru-RU" sz="1400" b="1" dirty="0" err="1"/>
              <a:t>України</a:t>
            </a:r>
            <a:r>
              <a:rPr lang="ru-RU" sz="1400" b="1" dirty="0"/>
              <a:t>-Руси» </a:t>
            </a:r>
            <a:endParaRPr lang="ru-RU" sz="1400" b="1" dirty="0" smtClean="0"/>
          </a:p>
          <a:p>
            <a:pPr algn="ctr"/>
            <a:r>
              <a:rPr lang="ru-RU" sz="1400" dirty="0" smtClean="0"/>
              <a:t>в</a:t>
            </a:r>
            <a:r>
              <a:rPr lang="ru-RU" sz="1400" dirty="0"/>
              <a:t>  десяти томах </a:t>
            </a:r>
            <a:endParaRPr lang="uk-UA" sz="1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958127" y="5340327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.</a:t>
            </a:r>
            <a:endParaRPr lang="uk-UA" dirty="0"/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7770761" y="2348880"/>
            <a:ext cx="0" cy="43509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467544" y="5703353"/>
            <a:ext cx="820891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/>
              <a:t>Наука, що вивчає розвиток історичної думки, називається </a:t>
            </a:r>
            <a:r>
              <a:rPr lang="uk-UA" sz="2400" b="1" dirty="0"/>
              <a:t>історіографією</a:t>
            </a:r>
            <a:r>
              <a:rPr lang="uk-UA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34019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568952" cy="648072"/>
          </a:xfrm>
          <a:solidFill>
            <a:schemeClr val="tx2">
              <a:lumMod val="10000"/>
              <a:lumOff val="9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/>
              <a:t>2. </a:t>
            </a:r>
            <a:r>
              <a:rPr lang="ru-RU" dirty="0" err="1"/>
              <a:t>Історія</a:t>
            </a:r>
            <a:r>
              <a:rPr lang="ru-RU" dirty="0"/>
              <a:t> в </a:t>
            </a:r>
            <a:r>
              <a:rPr lang="ru-RU" dirty="0" err="1"/>
              <a:t>літературних</a:t>
            </a:r>
            <a:r>
              <a:rPr lang="ru-RU" dirty="0"/>
              <a:t> образа</a:t>
            </a:r>
            <a:endParaRPr lang="uk-UA" dirty="0"/>
          </a:p>
        </p:txBody>
      </p:sp>
      <p:pic>
        <p:nvPicPr>
          <p:cNvPr id="7170" name="Picture 2" descr="C:\Users\Стоцька\Desktop\img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1052736"/>
            <a:ext cx="4800533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Стоцька\Desktop\1ae86fb69a0146182660ba9a130dc33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862820"/>
            <a:ext cx="4340200" cy="325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6400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Стоцька\Desktop\rboo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98233">
            <a:off x="592450" y="218640"/>
            <a:ext cx="2579831" cy="4127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Стоцька\Desktop\4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6736" y="188640"/>
            <a:ext cx="2520280" cy="3677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Стоцька\Desktop\8961261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2652">
            <a:off x="5940152" y="243627"/>
            <a:ext cx="2856309" cy="3567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Стоцька\Desktop\101053483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37807">
            <a:off x="1371386" y="2560933"/>
            <a:ext cx="2344746" cy="3618436"/>
          </a:xfrm>
          <a:prstGeom prst="rect">
            <a:avLst/>
          </a:prstGeom>
          <a:noFill/>
          <a:ln w="57150">
            <a:solidFill>
              <a:schemeClr val="accent1">
                <a:lumMod val="20000"/>
                <a:lumOff val="8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C:\Users\Стоцька\Desktop\12202163_2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02023">
            <a:off x="4869441" y="2471267"/>
            <a:ext cx="2485735" cy="3632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00844" y="6292628"/>
            <a:ext cx="8831195" cy="4487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/>
              <a:t>Шедеври історичної літератури</a:t>
            </a:r>
            <a:endParaRPr lang="uk-UA" sz="2400" b="1" dirty="0"/>
          </a:p>
        </p:txBody>
      </p:sp>
    </p:spTree>
    <p:extLst>
      <p:ext uri="{BB962C8B-B14F-4D97-AF65-F5344CB8AC3E}">
        <p14:creationId xmlns:p14="http://schemas.microsoft.com/office/powerpoint/2010/main" val="215732613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69</TotalTime>
  <Words>166</Words>
  <Application>Microsoft Office PowerPoint</Application>
  <PresentationFormat>Экран (4:3)</PresentationFormat>
  <Paragraphs>47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Аспект</vt:lpstr>
      <vt:lpstr>Історія, історики,  письменники та поети </vt:lpstr>
      <vt:lpstr>1. Розвиток української історичної науки</vt:lpstr>
      <vt:lpstr>Презентация PowerPoint</vt:lpstr>
      <vt:lpstr>«Синопсис»</vt:lpstr>
      <vt:lpstr>Козацькі літописи</vt:lpstr>
      <vt:lpstr>Перші історики України </vt:lpstr>
      <vt:lpstr>Презентация PowerPoint</vt:lpstr>
      <vt:lpstr>2. Історія в літературних образа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Історія, історики,  письменники та поети</dc:title>
  <dc:creator>Стоцька</dc:creator>
  <cp:lastModifiedBy>Стоцька</cp:lastModifiedBy>
  <cp:revision>9</cp:revision>
  <dcterms:created xsi:type="dcterms:W3CDTF">2020-04-02T10:42:44Z</dcterms:created>
  <dcterms:modified xsi:type="dcterms:W3CDTF">2020-04-02T12:03:01Z</dcterms:modified>
</cp:coreProperties>
</file>