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84" r:id="rId2"/>
    <p:sldMasterId id="2147483696" r:id="rId3"/>
    <p:sldMasterId id="2147483744" r:id="rId4"/>
    <p:sldMasterId id="2147483780" r:id="rId5"/>
    <p:sldMasterId id="2147483816" r:id="rId6"/>
    <p:sldMasterId id="2147483828" r:id="rId7"/>
    <p:sldMasterId id="2147484068" r:id="rId8"/>
  </p:sldMasterIdLst>
  <p:sldIdLst>
    <p:sldId id="264" r:id="rId9"/>
    <p:sldId id="265" r:id="rId10"/>
    <p:sldId id="278" r:id="rId11"/>
    <p:sldId id="279" r:id="rId12"/>
    <p:sldId id="305" r:id="rId13"/>
    <p:sldId id="261" r:id="rId14"/>
    <p:sldId id="300" r:id="rId15"/>
    <p:sldId id="297" r:id="rId16"/>
    <p:sldId id="272" r:id="rId17"/>
    <p:sldId id="352" r:id="rId18"/>
    <p:sldId id="353" r:id="rId19"/>
    <p:sldId id="345" r:id="rId20"/>
  </p:sldIdLst>
  <p:sldSz cx="9144000" cy="5399088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172DF9"/>
    <a:srgbClr val="4F81BD"/>
    <a:srgbClr val="111111"/>
    <a:srgbClr val="001800"/>
    <a:srgbClr val="001A00"/>
    <a:srgbClr val="011908"/>
    <a:srgbClr val="070C00"/>
    <a:srgbClr val="060E02"/>
    <a:srgbClr val="0112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706" y="86"/>
      </p:cViewPr>
      <p:guideLst>
        <p:guide orient="horz" pos="17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8135"/>
            <a:ext cx="7772400" cy="11572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113"/>
            <a:ext cx="6400800" cy="13795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8CC28-0529-4C64-9DE1-FF07764A8C0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9FBED-D983-4EF3-8179-E4652A4FB5F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8689"/>
            <a:ext cx="7772400" cy="1073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7588"/>
            <a:ext cx="7772400" cy="11811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514DE-C843-4261-B7B1-1229537BB55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0477"/>
            <a:ext cx="4038600" cy="3562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E84D-0CF0-4B05-B168-7EF3F4C9742C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090"/>
            <a:ext cx="4040188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913"/>
            <a:ext cx="4040188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090"/>
            <a:ext cx="4041775" cy="504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913"/>
            <a:ext cx="4041775" cy="3109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3C2ED-B7F5-4C49-B823-1FCEE9E8EFC4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C01AE-EACF-4A9E-B36F-4CFB6327D33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D81D0-2175-47DB-BD41-C0E99DE0B19B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4313"/>
            <a:ext cx="3008313" cy="915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313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30447"/>
            <a:ext cx="3008313" cy="3692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CB65D-63A0-48FB-837E-4C890445D5E5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839"/>
            <a:ext cx="5486400" cy="4460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600"/>
            <a:ext cx="5486400" cy="3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925"/>
            <a:ext cx="5486400" cy="633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78486-D1E0-4666-8074-BE8259B32016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06151-0B79-4F01-9049-E851BB534172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047"/>
            <a:ext cx="2057400" cy="4606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047"/>
            <a:ext cx="6019800" cy="4606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zh-CN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D8C8E-18FF-41F4-9229-5E81AF1B40DE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079818"/>
            <a:ext cx="8229600" cy="1439757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622941"/>
            <a:ext cx="6400800" cy="13797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79920"/>
            <a:ext cx="7086600" cy="1439757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1974303"/>
            <a:ext cx="7086600" cy="1188549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5051647"/>
            <a:ext cx="762000" cy="28745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47"/>
            <a:ext cx="4040188" cy="591150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3" y="1208547"/>
            <a:ext cx="4041775" cy="591150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59686"/>
            <a:ext cx="4040188" cy="29632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859686"/>
            <a:ext cx="4041775" cy="29632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11"/>
            <a:ext cx="3008313" cy="914845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19" y="1199799"/>
            <a:ext cx="3008313" cy="3623138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479920"/>
            <a:ext cx="5486400" cy="411181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442256"/>
            <a:ext cx="5486400" cy="3119473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918722"/>
            <a:ext cx="5486400" cy="417529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CC3FB8-772D-417D-B08A-5FE8C4C690C4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35B70-9967-4198-A5C0-0F01365B2C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E49805-47D7-4AE7-97C6-3D2DD9379ACA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7F69C-14C3-439E-AA1E-7E7E39FBCC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61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ADF9B3-ADD6-47FE-8505-CEDCB2A20CCB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986610-F080-4E4D-ADFB-C76E6D4B31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6DB0FD-F354-4686-8CA6-A7AC6093EF05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59311-3096-440B-92E1-16D180F6E8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93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93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878890-4930-40C6-AC8F-06267F21C4A2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F7DBC-EC21-441D-BB29-23D67C85F77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55AC9C-2D5F-4C3E-B102-22A65CEEA52B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83FE3-FE11-4F4C-B0C4-B0AE0E6847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0F5310-1077-4F14-9CF3-7CE0B713CC2A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A394E-2A53-4DE9-AA8C-84DAACB02B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11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7477B5-32B4-42ED-A354-0856BB061E3C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41055-2692-456F-AA22-284E49A5E2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83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B0D3A6-D5A2-4A11-AF74-14B10FF05176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20C3F0-C0A3-4495-92DA-7D9CC5FF43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2890B0-C6C7-4C95-B63C-85238724E25F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8D126-A5B3-41A8-B690-9B84822323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F720FF-9FE3-4B29-AF47-522C8910B206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7759F-BCF4-4D7C-A73E-68B679B278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4A2CE-AEDF-4251-A2CE-1865687AE38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88F82-AC5E-4CEC-B7D9-B6188D106D3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55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DBA66-D223-48C9-B462-78CA8D33B5B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AC3DF-0C80-4DBA-B79A-0B536086208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87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87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E37DF-9357-40F9-90F1-A1DC2A9DDA2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4F284-BEEA-4222-98D6-DA2DCEA3090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B5FE1-63EA-49C4-BBD3-F5E9D7BC38C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105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83A68-249B-4EDA-8379-DEDB34AA0B8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77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A2AEC-D4E5-4B65-AB68-BF07AD4B1BE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BC0F0-5216-4140-B597-6AB3FA5C3F6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A8FCD-926D-411B-A39A-B29A4E9C7D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4A2CE-AEDF-4251-A2CE-1865687AE38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88F82-AC5E-4CEC-B7D9-B6188D106D3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40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DBA66-D223-48C9-B462-78CA8D33B5B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AC3DF-0C80-4DBA-B79A-0B536086208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72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72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E37DF-9357-40F9-90F1-A1DC2A9DDA2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4F284-BEEA-4222-98D6-DA2DCEA3090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B5FE1-63EA-49C4-BBD3-F5E9D7BC38C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90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83A68-249B-4EDA-8379-DEDB34AA0B8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62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A2AEC-D4E5-4B65-AB68-BF07AD4B1BE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BC0F0-5216-4140-B597-6AB3FA5C3F6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A8FCD-926D-411B-A39A-B29A4E9C7D1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7F365-79A4-4445-AEF6-3B6850ABAF6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C915B-3445-4011-8F88-88913005CBF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25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DB5F5-6647-4E06-8963-D1032BAB06F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742193-7259-43C8-9CAD-6767B43B8B3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57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57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F3CC9B-A7C0-4FCD-A2D0-A06876EBE17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FF7BB-21D4-436E-B702-0FEBA7E68D3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9C25F-92DB-4263-A062-F9C945C910D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75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D6D4A-7C4D-4BF8-94D3-45C9C42650A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47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C5540-EF8D-4E41-A64F-D4A10A11542D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AF5E7-B312-4C31-A8FA-FC45C9376AC2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B06D8-7D9B-48B5-916B-98EF057F64C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77218"/>
            <a:ext cx="7772400" cy="1157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59483"/>
            <a:ext cx="6400800" cy="13797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2C05A-91DC-4816-82A8-645D402E6A9C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0040B-C199-4610-9708-3C765E611FA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469516"/>
            <a:ext cx="7772400" cy="107231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88364"/>
            <a:ext cx="7772400" cy="118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4CEBC-88ED-41FD-952D-DB255D8F7A7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FFF51-A87D-4CC6-AC9B-EFE5BEB478B6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648"/>
            <a:ext cx="4040188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712212"/>
            <a:ext cx="4040188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208648"/>
            <a:ext cx="4041775" cy="503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712212"/>
            <a:ext cx="4041775" cy="311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3C1EA0-2EBB-4656-8B7F-02A4F5DBB33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DF386-D096-433F-BFB3-78BBBCD5E44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D6414-9C6D-4032-8CA8-60BC3450DA6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15066"/>
            <a:ext cx="3008313" cy="9148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129809"/>
            <a:ext cx="3008313" cy="36931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C31FC-7830-4BAF-9E48-7D2C6118492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779362"/>
            <a:ext cx="5486400" cy="446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82418"/>
            <a:ext cx="5486400" cy="3239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25638"/>
            <a:ext cx="5486400" cy="6336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51CA8-98BF-4CA7-8673-C2634FFF247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31FEE-7E02-4EE0-8CE0-4C4963914244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202F7-61A6-45BB-A198-6BE3B32A1EB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079818"/>
            <a:ext cx="8229600" cy="1439757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4A1EE-B480-4CCD-9019-DF89DF5BA4B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622941"/>
            <a:ext cx="6400800" cy="13797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80F-9EB7-408F-99A7-E95F34AC88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79919"/>
            <a:ext cx="7086600" cy="1439757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1974301"/>
            <a:ext cx="7086600" cy="1188549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5051647"/>
            <a:ext cx="762000" cy="287451"/>
          </a:xfrm>
        </p:spPr>
        <p:txBody>
          <a:bodyPr/>
          <a:lstStyle/>
          <a:p>
            <a:fld id="{334D2788-6424-488D-BC19-2B54B1986FB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59787"/>
            <a:ext cx="4038600" cy="3563149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59787"/>
            <a:ext cx="4038600" cy="3563149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A98-CC3A-4AD9-86A7-019F65995C8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964"/>
            <a:ext cx="8229600" cy="89984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8546"/>
            <a:ext cx="4040188" cy="591150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208546"/>
            <a:ext cx="4041775" cy="591150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59686"/>
            <a:ext cx="4040188" cy="29632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59686"/>
            <a:ext cx="4041775" cy="29632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C4F7-ED07-498A-AF26-ADA2B8A290C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60CB-44A6-4F4B-96A5-D5248A37E7A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96B3-948A-401D-AE7E-EA179FD67A2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14964"/>
            <a:ext cx="3008313" cy="914845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1199798"/>
            <a:ext cx="3008313" cy="3623138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14964"/>
            <a:ext cx="5111750" cy="46079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A2217-07D3-4263-9EB6-C330E453FB8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479919"/>
            <a:ext cx="5486400" cy="411181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442256"/>
            <a:ext cx="5486400" cy="3119473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918575"/>
            <a:ext cx="5486400" cy="417529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A6ACF-1FA8-4C8C-9E0D-E4E99566125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B09D-B47F-409B-829F-74A17F8AAFB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16214"/>
            <a:ext cx="2057400" cy="4606722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16214"/>
            <a:ext cx="6019800" cy="460672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2974-435C-4735-A834-D6E863BA9E9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047"/>
            <a:ext cx="82296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0477"/>
            <a:ext cx="8229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489"/>
            <a:ext cx="2895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489"/>
            <a:ext cx="21336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FEF851-1D7F-4D35-AF61-544D2DB1241A}" type="slidenum">
              <a:rPr lang="uk-UA" altLang="zh-CN"/>
              <a:pPr/>
              <a:t>‹#›</a:t>
            </a:fld>
            <a:endParaRPr lang="uk-U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59787"/>
            <a:ext cx="8229600" cy="37073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5051647"/>
            <a:ext cx="2133600" cy="2874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5051647"/>
            <a:ext cx="2895600" cy="287451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5051647"/>
            <a:ext cx="762000" cy="287451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BE2AE54-B992-4AB8-BE15-2920A9440EB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499B667-383D-4EBD-9F03-D0C36494FBA6}" type="datetimeFigureOut">
              <a:rPr lang="ru-RU"/>
              <a:pPr/>
              <a:t>19.04.2022</a:t>
            </a:fld>
            <a:endParaRPr lang="ru-RU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18EFBD-433F-45DF-B556-1057F1B41F6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0FCA4137-B1B1-47B7-AFFE-C391FBA217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0FCA4137-B1B1-47B7-AFFE-C391FBA217F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F39C330-F3A7-4F87-BE89-AE4B6AE0E8AE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6214"/>
            <a:ext cx="8229600" cy="89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9787"/>
            <a:ext cx="8229600" cy="35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916669"/>
            <a:ext cx="2895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916669"/>
            <a:ext cx="2133600" cy="3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02E7ED-C703-459B-996E-77415B0F21E5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16214"/>
            <a:ext cx="8229600" cy="899848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59787"/>
            <a:ext cx="8229600" cy="37073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5051647"/>
            <a:ext cx="2133600" cy="287451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 altLang="zh-CN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5051647"/>
            <a:ext cx="2895600" cy="287451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 altLang="zh-CN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5051647"/>
            <a:ext cx="762000" cy="287451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9FEF851-1D7F-4D35-AF61-544D2DB1241A}" type="slidenum">
              <a:rPr lang="uk-UA" altLang="zh-CN" smtClean="0"/>
              <a:pPr/>
              <a:t>‹#›</a:t>
            </a:fld>
            <a:endParaRPr lang="uk-UA" altLang="zh-C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ransition>
    <p:fade thruBlk="1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3.gif"/><Relationship Id="rId4" Type="http://schemas.openxmlformats.org/officeDocument/2006/relationships/hyperlink" Target="http://naurok.com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олдролдр.jpg"/>
          <p:cNvPicPr>
            <a:picLocks noChangeAspect="1" noChangeArrowheads="1"/>
          </p:cNvPicPr>
          <p:nvPr/>
        </p:nvPicPr>
        <p:blipFill>
          <a:blip r:embed="rId2"/>
          <a:srcRect t="25866"/>
          <a:stretch>
            <a:fillRect/>
          </a:stretch>
        </p:blipFill>
        <p:spPr bwMode="auto">
          <a:xfrm>
            <a:off x="0" y="0"/>
            <a:ext cx="9144000" cy="53990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0133" y="288857"/>
            <a:ext cx="6643734" cy="933589"/>
          </a:xfrm>
        </p:spPr>
        <p:txBody>
          <a:bodyPr>
            <a:noAutofit/>
          </a:bodyPr>
          <a:lstStyle/>
          <a:p>
            <a:r>
              <a:rPr lang="ru-RU" sz="8800" dirty="0" err="1" smtClean="0">
                <a:solidFill>
                  <a:srgbClr val="33CC33"/>
                </a:solidFill>
              </a:rPr>
              <a:t>Біосфера</a:t>
            </a:r>
            <a:endParaRPr lang="ru-RU" sz="8800" dirty="0">
              <a:solidFill>
                <a:srgbClr val="33CC3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8750" y="4641909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3131F7"/>
                </a:solidFill>
              </a:rPr>
              <a:t>Географія 6 клас</a:t>
            </a:r>
            <a:endParaRPr lang="uk-UA" sz="2400" b="1" dirty="0">
              <a:solidFill>
                <a:srgbClr val="3131F7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950" y="1313878"/>
            <a:ext cx="5105400" cy="584775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Зародження біосфери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2441" y="2080280"/>
            <a:ext cx="5114925" cy="523220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Царства живої</a:t>
            </a:r>
            <a:r>
              <a:rPr kumimoji="0" lang="uk-UA" sz="2800" b="1" i="0" u="none" strike="noStrike" kern="0" cap="none" spc="50" normalizeH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природи</a:t>
            </a:r>
            <a:endParaRPr kumimoji="0" lang="uk-UA" sz="28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813050"/>
            <a:ext cx="5086350" cy="584775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kern="0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ea typeface="+mn-ea"/>
              </a:rPr>
              <a:t>Межі</a:t>
            </a:r>
            <a:r>
              <a:rPr kumimoji="0" lang="uk-UA" sz="32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біосфери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581400"/>
            <a:ext cx="5086350" cy="1077218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Як  взаємопов'язані оболонки Землі</a:t>
            </a:r>
          </a:p>
        </p:txBody>
      </p:sp>
    </p:spTree>
    <p:extLst>
      <p:ext uri="{BB962C8B-B14F-4D97-AF65-F5344CB8AC3E}">
        <p14:creationId xmlns:p14="http://schemas.microsoft.com/office/powerpoint/2010/main" val="30023197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ирог 8"/>
          <p:cNvSpPr/>
          <p:nvPr/>
        </p:nvSpPr>
        <p:spPr>
          <a:xfrm rot="10800000">
            <a:off x="1066800" y="2650158"/>
            <a:ext cx="5162550" cy="5497860"/>
          </a:xfrm>
          <a:prstGeom prst="pie">
            <a:avLst>
              <a:gd name="adj1" fmla="val 0"/>
              <a:gd name="adj2" fmla="val 10863655"/>
            </a:avLst>
          </a:prstGeom>
          <a:solidFill>
            <a:srgbClr val="0099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1150" y="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Склад та будова біосфери.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ирог 4"/>
          <p:cNvSpPr/>
          <p:nvPr/>
        </p:nvSpPr>
        <p:spPr>
          <a:xfrm rot="10800000">
            <a:off x="2057400" y="3731024"/>
            <a:ext cx="3295650" cy="3336132"/>
          </a:xfrm>
          <a:prstGeom prst="pie">
            <a:avLst>
              <a:gd name="adj1" fmla="val 0"/>
              <a:gd name="adj2" fmla="val 10863655"/>
            </a:avLst>
          </a:prstGeom>
          <a:solidFill>
            <a:srgbClr val="EDB041"/>
          </a:solidFill>
          <a:ln>
            <a:solidFill>
              <a:srgbClr val="EDB0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4350" y="2905760"/>
            <a:ext cx="3722370" cy="3858578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4490495"/>
              </a:avLst>
            </a:prstTxWarp>
            <a:spAutoFit/>
          </a:bodyPr>
          <a:lstStyle/>
          <a:p>
            <a:r>
              <a:rPr lang="uk-UA" sz="3200" dirty="0" smtClean="0"/>
              <a:t>атмосфера</a:t>
            </a:r>
            <a:endParaRPr lang="uk-U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704340" y="4374832"/>
            <a:ext cx="4210050" cy="5881052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4966742"/>
              </a:avLst>
            </a:prstTxWarp>
            <a:spAutoFit/>
          </a:bodyPr>
          <a:lstStyle/>
          <a:p>
            <a:r>
              <a:rPr lang="uk-UA" sz="3200" dirty="0" smtClean="0"/>
              <a:t>літосфера</a:t>
            </a:r>
            <a:endParaRPr lang="uk-UA" sz="3200" dirty="0"/>
          </a:p>
        </p:txBody>
      </p:sp>
      <p:sp>
        <p:nvSpPr>
          <p:cNvPr id="11" name="Полилиния 10"/>
          <p:cNvSpPr/>
          <p:nvPr/>
        </p:nvSpPr>
        <p:spPr>
          <a:xfrm>
            <a:off x="2041569" y="3518047"/>
            <a:ext cx="1260475" cy="1190625"/>
          </a:xfrm>
          <a:custGeom>
            <a:avLst/>
            <a:gdLst>
              <a:gd name="connsiteX0" fmla="*/ 892175 w 1260475"/>
              <a:gd name="connsiteY0" fmla="*/ 44450 h 1190625"/>
              <a:gd name="connsiteX1" fmla="*/ 434975 w 1260475"/>
              <a:gd name="connsiteY1" fmla="*/ 292100 h 1190625"/>
              <a:gd name="connsiteX2" fmla="*/ 244475 w 1260475"/>
              <a:gd name="connsiteY2" fmla="*/ 539750 h 1190625"/>
              <a:gd name="connsiteX3" fmla="*/ 92075 w 1260475"/>
              <a:gd name="connsiteY3" fmla="*/ 768350 h 1190625"/>
              <a:gd name="connsiteX4" fmla="*/ 15875 w 1260475"/>
              <a:gd name="connsiteY4" fmla="*/ 1130300 h 1190625"/>
              <a:gd name="connsiteX5" fmla="*/ 187325 w 1260475"/>
              <a:gd name="connsiteY5" fmla="*/ 1130300 h 1190625"/>
              <a:gd name="connsiteX6" fmla="*/ 282575 w 1260475"/>
              <a:gd name="connsiteY6" fmla="*/ 1016000 h 1190625"/>
              <a:gd name="connsiteX7" fmla="*/ 396875 w 1260475"/>
              <a:gd name="connsiteY7" fmla="*/ 768350 h 1190625"/>
              <a:gd name="connsiteX8" fmla="*/ 549275 w 1260475"/>
              <a:gd name="connsiteY8" fmla="*/ 615950 h 1190625"/>
              <a:gd name="connsiteX9" fmla="*/ 720725 w 1260475"/>
              <a:gd name="connsiteY9" fmla="*/ 482600 h 1190625"/>
              <a:gd name="connsiteX10" fmla="*/ 835025 w 1260475"/>
              <a:gd name="connsiteY10" fmla="*/ 425450 h 1190625"/>
              <a:gd name="connsiteX11" fmla="*/ 1063625 w 1260475"/>
              <a:gd name="connsiteY11" fmla="*/ 330200 h 1190625"/>
              <a:gd name="connsiteX12" fmla="*/ 1235075 w 1260475"/>
              <a:gd name="connsiteY12" fmla="*/ 177800 h 1190625"/>
              <a:gd name="connsiteX13" fmla="*/ 1216025 w 1260475"/>
              <a:gd name="connsiteY13" fmla="*/ 63500 h 1190625"/>
              <a:gd name="connsiteX14" fmla="*/ 1120775 w 1260475"/>
              <a:gd name="connsiteY14" fmla="*/ 25400 h 1190625"/>
              <a:gd name="connsiteX15" fmla="*/ 892175 w 1260475"/>
              <a:gd name="connsiteY15" fmla="*/ 44450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60475" h="1190625">
                <a:moveTo>
                  <a:pt x="892175" y="44450"/>
                </a:moveTo>
                <a:cubicBezTo>
                  <a:pt x="777875" y="88900"/>
                  <a:pt x="542925" y="209550"/>
                  <a:pt x="434975" y="292100"/>
                </a:cubicBezTo>
                <a:cubicBezTo>
                  <a:pt x="327025" y="374650"/>
                  <a:pt x="301625" y="460375"/>
                  <a:pt x="244475" y="539750"/>
                </a:cubicBezTo>
                <a:cubicBezTo>
                  <a:pt x="187325" y="619125"/>
                  <a:pt x="130175" y="669925"/>
                  <a:pt x="92075" y="768350"/>
                </a:cubicBezTo>
                <a:cubicBezTo>
                  <a:pt x="53975" y="866775"/>
                  <a:pt x="0" y="1069975"/>
                  <a:pt x="15875" y="1130300"/>
                </a:cubicBezTo>
                <a:cubicBezTo>
                  <a:pt x="31750" y="1190625"/>
                  <a:pt x="142875" y="1149350"/>
                  <a:pt x="187325" y="1130300"/>
                </a:cubicBezTo>
                <a:cubicBezTo>
                  <a:pt x="231775" y="1111250"/>
                  <a:pt x="247650" y="1076325"/>
                  <a:pt x="282575" y="1016000"/>
                </a:cubicBezTo>
                <a:cubicBezTo>
                  <a:pt x="317500" y="955675"/>
                  <a:pt x="352425" y="835025"/>
                  <a:pt x="396875" y="768350"/>
                </a:cubicBezTo>
                <a:cubicBezTo>
                  <a:pt x="441325" y="701675"/>
                  <a:pt x="495300" y="663575"/>
                  <a:pt x="549275" y="615950"/>
                </a:cubicBezTo>
                <a:cubicBezTo>
                  <a:pt x="603250" y="568325"/>
                  <a:pt x="673100" y="514350"/>
                  <a:pt x="720725" y="482600"/>
                </a:cubicBezTo>
                <a:cubicBezTo>
                  <a:pt x="768350" y="450850"/>
                  <a:pt x="777875" y="450850"/>
                  <a:pt x="835025" y="425450"/>
                </a:cubicBezTo>
                <a:cubicBezTo>
                  <a:pt x="892175" y="400050"/>
                  <a:pt x="996950" y="371475"/>
                  <a:pt x="1063625" y="330200"/>
                </a:cubicBezTo>
                <a:cubicBezTo>
                  <a:pt x="1130300" y="288925"/>
                  <a:pt x="1209675" y="222250"/>
                  <a:pt x="1235075" y="177800"/>
                </a:cubicBezTo>
                <a:cubicBezTo>
                  <a:pt x="1260475" y="133350"/>
                  <a:pt x="1235075" y="88900"/>
                  <a:pt x="1216025" y="63500"/>
                </a:cubicBezTo>
                <a:cubicBezTo>
                  <a:pt x="1196975" y="38100"/>
                  <a:pt x="1174750" y="25400"/>
                  <a:pt x="1120775" y="25400"/>
                </a:cubicBezTo>
                <a:cubicBezTo>
                  <a:pt x="1066800" y="25400"/>
                  <a:pt x="1006475" y="0"/>
                  <a:pt x="892175" y="44450"/>
                </a:cubicBezTo>
                <a:close/>
              </a:path>
            </a:pathLst>
          </a:custGeom>
          <a:solidFill>
            <a:srgbClr val="3131F7"/>
          </a:solidFill>
          <a:ln>
            <a:solidFill>
              <a:srgbClr val="3131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олилиния 11"/>
          <p:cNvSpPr/>
          <p:nvPr/>
        </p:nvSpPr>
        <p:spPr>
          <a:xfrm>
            <a:off x="3803944" y="3514725"/>
            <a:ext cx="1400175" cy="1076325"/>
          </a:xfrm>
          <a:custGeom>
            <a:avLst/>
            <a:gdLst>
              <a:gd name="connsiteX0" fmla="*/ 311150 w 1400175"/>
              <a:gd name="connsiteY0" fmla="*/ 28575 h 1076325"/>
              <a:gd name="connsiteX1" fmla="*/ 520700 w 1400175"/>
              <a:gd name="connsiteY1" fmla="*/ 85725 h 1076325"/>
              <a:gd name="connsiteX2" fmla="*/ 825500 w 1400175"/>
              <a:gd name="connsiteY2" fmla="*/ 276225 h 1076325"/>
              <a:gd name="connsiteX3" fmla="*/ 1016000 w 1400175"/>
              <a:gd name="connsiteY3" fmla="*/ 409575 h 1076325"/>
              <a:gd name="connsiteX4" fmla="*/ 1282700 w 1400175"/>
              <a:gd name="connsiteY4" fmla="*/ 695325 h 1076325"/>
              <a:gd name="connsiteX5" fmla="*/ 1397000 w 1400175"/>
              <a:gd name="connsiteY5" fmla="*/ 942975 h 1076325"/>
              <a:gd name="connsiteX6" fmla="*/ 1263650 w 1400175"/>
              <a:gd name="connsiteY6" fmla="*/ 1076325 h 1076325"/>
              <a:gd name="connsiteX7" fmla="*/ 1073150 w 1400175"/>
              <a:gd name="connsiteY7" fmla="*/ 942975 h 1076325"/>
              <a:gd name="connsiteX8" fmla="*/ 882650 w 1400175"/>
              <a:gd name="connsiteY8" fmla="*/ 676275 h 1076325"/>
              <a:gd name="connsiteX9" fmla="*/ 711200 w 1400175"/>
              <a:gd name="connsiteY9" fmla="*/ 600075 h 1076325"/>
              <a:gd name="connsiteX10" fmla="*/ 520700 w 1400175"/>
              <a:gd name="connsiteY10" fmla="*/ 523875 h 1076325"/>
              <a:gd name="connsiteX11" fmla="*/ 406400 w 1400175"/>
              <a:gd name="connsiteY11" fmla="*/ 428625 h 1076325"/>
              <a:gd name="connsiteX12" fmla="*/ 101600 w 1400175"/>
              <a:gd name="connsiteY12" fmla="*/ 371475 h 1076325"/>
              <a:gd name="connsiteX13" fmla="*/ 6350 w 1400175"/>
              <a:gd name="connsiteY13" fmla="*/ 238125 h 1076325"/>
              <a:gd name="connsiteX14" fmla="*/ 63500 w 1400175"/>
              <a:gd name="connsiteY14" fmla="*/ 85725 h 1076325"/>
              <a:gd name="connsiteX15" fmla="*/ 254000 w 1400175"/>
              <a:gd name="connsiteY15" fmla="*/ 9525 h 1076325"/>
              <a:gd name="connsiteX16" fmla="*/ 311150 w 1400175"/>
              <a:gd name="connsiteY16" fmla="*/ 28575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0175" h="1076325">
                <a:moveTo>
                  <a:pt x="311150" y="28575"/>
                </a:moveTo>
                <a:cubicBezTo>
                  <a:pt x="355600" y="41275"/>
                  <a:pt x="434975" y="44450"/>
                  <a:pt x="520700" y="85725"/>
                </a:cubicBezTo>
                <a:cubicBezTo>
                  <a:pt x="606425" y="127000"/>
                  <a:pt x="742950" y="222250"/>
                  <a:pt x="825500" y="276225"/>
                </a:cubicBezTo>
                <a:cubicBezTo>
                  <a:pt x="908050" y="330200"/>
                  <a:pt x="939800" y="339725"/>
                  <a:pt x="1016000" y="409575"/>
                </a:cubicBezTo>
                <a:cubicBezTo>
                  <a:pt x="1092200" y="479425"/>
                  <a:pt x="1219200" y="606425"/>
                  <a:pt x="1282700" y="695325"/>
                </a:cubicBezTo>
                <a:cubicBezTo>
                  <a:pt x="1346200" y="784225"/>
                  <a:pt x="1400175" y="879475"/>
                  <a:pt x="1397000" y="942975"/>
                </a:cubicBezTo>
                <a:cubicBezTo>
                  <a:pt x="1393825" y="1006475"/>
                  <a:pt x="1317625" y="1076325"/>
                  <a:pt x="1263650" y="1076325"/>
                </a:cubicBezTo>
                <a:cubicBezTo>
                  <a:pt x="1209675" y="1076325"/>
                  <a:pt x="1136650" y="1009650"/>
                  <a:pt x="1073150" y="942975"/>
                </a:cubicBezTo>
                <a:cubicBezTo>
                  <a:pt x="1009650" y="876300"/>
                  <a:pt x="942975" y="733425"/>
                  <a:pt x="882650" y="676275"/>
                </a:cubicBezTo>
                <a:cubicBezTo>
                  <a:pt x="822325" y="619125"/>
                  <a:pt x="771525" y="625475"/>
                  <a:pt x="711200" y="600075"/>
                </a:cubicBezTo>
                <a:cubicBezTo>
                  <a:pt x="650875" y="574675"/>
                  <a:pt x="571500" y="552450"/>
                  <a:pt x="520700" y="523875"/>
                </a:cubicBezTo>
                <a:cubicBezTo>
                  <a:pt x="469900" y="495300"/>
                  <a:pt x="476250" y="454025"/>
                  <a:pt x="406400" y="428625"/>
                </a:cubicBezTo>
                <a:cubicBezTo>
                  <a:pt x="336550" y="403225"/>
                  <a:pt x="168275" y="403225"/>
                  <a:pt x="101600" y="371475"/>
                </a:cubicBezTo>
                <a:cubicBezTo>
                  <a:pt x="34925" y="339725"/>
                  <a:pt x="12700" y="285750"/>
                  <a:pt x="6350" y="238125"/>
                </a:cubicBezTo>
                <a:cubicBezTo>
                  <a:pt x="0" y="190500"/>
                  <a:pt x="22225" y="123825"/>
                  <a:pt x="63500" y="85725"/>
                </a:cubicBezTo>
                <a:cubicBezTo>
                  <a:pt x="104775" y="47625"/>
                  <a:pt x="212725" y="19050"/>
                  <a:pt x="254000" y="9525"/>
                </a:cubicBezTo>
                <a:cubicBezTo>
                  <a:pt x="295275" y="0"/>
                  <a:pt x="266700" y="15875"/>
                  <a:pt x="311150" y="28575"/>
                </a:cubicBezTo>
                <a:close/>
              </a:path>
            </a:pathLst>
          </a:custGeom>
          <a:solidFill>
            <a:srgbClr val="3131F7"/>
          </a:solidFill>
          <a:ln>
            <a:solidFill>
              <a:srgbClr val="3131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Арка 12"/>
          <p:cNvSpPr/>
          <p:nvPr/>
        </p:nvSpPr>
        <p:spPr>
          <a:xfrm>
            <a:off x="1524000" y="3270448"/>
            <a:ext cx="4309110" cy="4257281"/>
          </a:xfrm>
          <a:prstGeom prst="blockArc">
            <a:avLst>
              <a:gd name="adj1" fmla="val 10313341"/>
              <a:gd name="adj2" fmla="val 255739"/>
              <a:gd name="adj3" fmla="val 15181"/>
            </a:avLst>
          </a:prstGeom>
          <a:solidFill>
            <a:srgbClr val="B7E2E7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5" name="Выноска 1 14"/>
          <p:cNvSpPr/>
          <p:nvPr/>
        </p:nvSpPr>
        <p:spPr>
          <a:xfrm>
            <a:off x="243840" y="1869440"/>
            <a:ext cx="2275840" cy="548640"/>
          </a:xfrm>
          <a:prstGeom prst="borderCallout1">
            <a:avLst>
              <a:gd name="adj1" fmla="val 99401"/>
              <a:gd name="adj2" fmla="val 55060"/>
              <a:gd name="adj3" fmla="val 352260"/>
              <a:gd name="adj4" fmla="val 107203"/>
            </a:avLst>
          </a:prstGeom>
          <a:solidFill>
            <a:srgbClr val="3131F7"/>
          </a:solidFill>
          <a:ln w="57150">
            <a:solidFill>
              <a:srgbClr val="3131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800" b="1" dirty="0" smtClean="0">
                <a:solidFill>
                  <a:srgbClr val="000000"/>
                </a:solidFill>
              </a:rPr>
              <a:t>гідросфера</a:t>
            </a:r>
            <a:endParaRPr lang="uk-UA" sz="2800" b="1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48960" y="731520"/>
            <a:ext cx="32512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</a:rPr>
              <a:t>Оболонки Землі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3040" y="1656080"/>
            <a:ext cx="22352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кам'яна</a:t>
            </a:r>
            <a:endParaRPr lang="uk-UA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534150" y="2448559"/>
            <a:ext cx="220472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повітряна</a:t>
            </a:r>
            <a:endParaRPr lang="uk-UA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63360" y="3227070"/>
            <a:ext cx="2204720" cy="523220"/>
          </a:xfrm>
          <a:prstGeom prst="rect">
            <a:avLst/>
          </a:prstGeom>
          <a:solidFill>
            <a:srgbClr val="3131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водяна</a:t>
            </a:r>
            <a:endParaRPr lang="uk-UA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595110" y="3937147"/>
            <a:ext cx="2204720" cy="954107"/>
          </a:xfrm>
          <a:prstGeom prst="rect">
            <a:avLst/>
          </a:prstGeom>
          <a:solidFill>
            <a:srgbClr val="B7E2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Оболонка життя</a:t>
            </a:r>
            <a:endParaRPr lang="uk-UA" sz="2800" b="1" dirty="0"/>
          </a:p>
        </p:txBody>
      </p:sp>
      <p:sp>
        <p:nvSpPr>
          <p:cNvPr id="21" name="Выноска 1 20"/>
          <p:cNvSpPr/>
          <p:nvPr/>
        </p:nvSpPr>
        <p:spPr>
          <a:xfrm>
            <a:off x="2895600" y="1432560"/>
            <a:ext cx="2225040" cy="548640"/>
          </a:xfrm>
          <a:prstGeom prst="borderCallout1">
            <a:avLst>
              <a:gd name="adj1" fmla="val 106809"/>
              <a:gd name="adj2" fmla="val 45239"/>
              <a:gd name="adj3" fmla="val 378186"/>
              <a:gd name="adj4" fmla="val 34882"/>
            </a:avLst>
          </a:prstGeom>
          <a:solidFill>
            <a:srgbClr val="B7E2E7"/>
          </a:solidFill>
          <a:ln w="57150">
            <a:solidFill>
              <a:srgbClr val="B7E2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800" b="1" dirty="0" smtClean="0">
                <a:solidFill>
                  <a:srgbClr val="000000"/>
                </a:solidFill>
              </a:rPr>
              <a:t>біосфера</a:t>
            </a:r>
            <a:endParaRPr lang="uk-UA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/>
      <p:bldP spid="7" grpId="0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vlcsnap-2013-12-14-11h55m40s1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3829050" cy="1849688"/>
          </a:xfrm>
          <a:prstGeom prst="rect">
            <a:avLst/>
          </a:prstGeom>
          <a:noFill/>
        </p:spPr>
      </p:pic>
      <p:pic>
        <p:nvPicPr>
          <p:cNvPr id="7171" name="Picture 3" descr="vlcsnap-2013-12-14-11h55m47s1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735957"/>
            <a:ext cx="3848100" cy="1813443"/>
          </a:xfrm>
          <a:prstGeom prst="rect">
            <a:avLst/>
          </a:prstGeom>
          <a:noFill/>
        </p:spPr>
      </p:pic>
      <p:pic>
        <p:nvPicPr>
          <p:cNvPr id="7172" name="Picture 4" descr="земля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4659" y="2698749"/>
            <a:ext cx="763613" cy="794515"/>
          </a:xfrm>
          <a:prstGeom prst="rect">
            <a:avLst/>
          </a:prstGeom>
          <a:noFill/>
        </p:spPr>
      </p:pic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1116026" y="3549513"/>
            <a:ext cx="1800225" cy="623645"/>
          </a:xfrm>
          <a:prstGeom prst="leftArrow">
            <a:avLst>
              <a:gd name="adj1" fmla="val 55907"/>
              <a:gd name="adj2" fmla="val 56929"/>
            </a:avLst>
          </a:prstGeom>
          <a:solidFill>
            <a:srgbClr val="000080">
              <a:alpha val="58000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>
                <a:solidFill>
                  <a:schemeClr val="bg1"/>
                </a:solidFill>
              </a:rPr>
              <a:t>Марс</a:t>
            </a:r>
          </a:p>
        </p:txBody>
      </p:sp>
      <p:pic>
        <p:nvPicPr>
          <p:cNvPr id="7174" name="Picture 6" descr="vlcsnap-2013-12-14-11h56m08s14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49400"/>
            <a:ext cx="3848100" cy="1849688"/>
          </a:xfrm>
          <a:prstGeom prst="rect">
            <a:avLst/>
          </a:prstGeom>
          <a:noFill/>
        </p:spPr>
      </p:pic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5651500" y="1622338"/>
            <a:ext cx="1800225" cy="623645"/>
          </a:xfrm>
          <a:prstGeom prst="leftArrow">
            <a:avLst>
              <a:gd name="adj1" fmla="val 55907"/>
              <a:gd name="adj2" fmla="val 56929"/>
            </a:avLst>
          </a:prstGeom>
          <a:solidFill>
            <a:srgbClr val="000080">
              <a:alpha val="58000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>
                <a:solidFill>
                  <a:schemeClr val="bg1"/>
                </a:solidFill>
              </a:rPr>
              <a:t>Меркурій</a:t>
            </a: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6659582" y="2585814"/>
            <a:ext cx="1800225" cy="623644"/>
          </a:xfrm>
          <a:prstGeom prst="leftArrow">
            <a:avLst>
              <a:gd name="adj1" fmla="val 55907"/>
              <a:gd name="adj2" fmla="val 56929"/>
            </a:avLst>
          </a:prstGeom>
          <a:solidFill>
            <a:srgbClr val="000080">
              <a:alpha val="58000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>
                <a:solidFill>
                  <a:schemeClr val="bg1"/>
                </a:solidFill>
              </a:rPr>
              <a:t>Венера</a:t>
            </a:r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4067189" y="2983247"/>
            <a:ext cx="1800225" cy="623644"/>
          </a:xfrm>
          <a:prstGeom prst="leftArrow">
            <a:avLst>
              <a:gd name="adj1" fmla="val 55907"/>
              <a:gd name="adj2" fmla="val 56929"/>
            </a:avLst>
          </a:prstGeom>
          <a:solidFill>
            <a:srgbClr val="000080">
              <a:alpha val="58000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>
                <a:solidFill>
                  <a:schemeClr val="bg1"/>
                </a:solidFill>
              </a:rPr>
              <a:t> Земля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4932363" y="3946838"/>
            <a:ext cx="33845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>
                <a:solidFill>
                  <a:schemeClr val="bg1"/>
                </a:solidFill>
              </a:rPr>
              <a:t>На Землі можливе існування води у рідкому стані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76450" y="57150"/>
            <a:ext cx="626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Умови життя на планеті Земля</a:t>
            </a:r>
            <a:endParaRPr lang="uk-U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Солнце 12"/>
          <p:cNvSpPr/>
          <p:nvPr/>
        </p:nvSpPr>
        <p:spPr>
          <a:xfrm>
            <a:off x="3952993" y="552450"/>
            <a:ext cx="1171575" cy="1085850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5" grpId="0" animBg="1"/>
      <p:bldP spid="7176" grpId="0" animBg="1"/>
      <p:bldP spid="7177" grpId="0" animBg="1"/>
      <p:bldP spid="71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81000" y="179975"/>
            <a:ext cx="8077200" cy="584775"/>
          </a:xfrm>
          <a:prstGeom prst="rect">
            <a:avLst/>
          </a:prstGeom>
          <a:solidFill>
            <a:srgbClr val="002E00">
              <a:alpha val="5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>
                <a:solidFill>
                  <a:schemeClr val="bg1"/>
                </a:solidFill>
              </a:rPr>
              <a:t>Для життєдіяльності організмам потрібні: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724650" y="3124427"/>
            <a:ext cx="2000250" cy="646331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Вода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6743700" y="2388338"/>
            <a:ext cx="1981200" cy="646331"/>
          </a:xfrm>
          <a:prstGeom prst="rect">
            <a:avLst/>
          </a:prstGeom>
          <a:solidFill>
            <a:srgbClr val="00B0EE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Повітря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6743700" y="1633200"/>
            <a:ext cx="1981200" cy="646331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dirty="0"/>
              <a:t>Тепло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686550" y="856171"/>
            <a:ext cx="2038350" cy="6463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 </a:t>
            </a:r>
            <a:r>
              <a:rPr lang="uk-UA" sz="3600"/>
              <a:t>Свтло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6324600" y="3879578"/>
            <a:ext cx="2381250" cy="1200329"/>
          </a:xfrm>
          <a:prstGeom prst="rect">
            <a:avLst/>
          </a:prstGeom>
          <a:solidFill>
            <a:srgbClr val="07636D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>
                <a:solidFill>
                  <a:schemeClr val="bg1"/>
                </a:solidFill>
              </a:rPr>
              <a:t> Поживні</a:t>
            </a:r>
            <a:br>
              <a:rPr lang="uk-UA" sz="3600">
                <a:solidFill>
                  <a:schemeClr val="bg1"/>
                </a:solidFill>
              </a:rPr>
            </a:br>
            <a:r>
              <a:rPr lang="uk-UA" sz="3600">
                <a:solidFill>
                  <a:schemeClr val="bg1"/>
                </a:solidFill>
              </a:rPr>
              <a:t>речовини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2533" grpId="0" animBg="1"/>
      <p:bldP spid="22534" grpId="0" animBg="1"/>
      <p:bldP spid="22535" grpId="0" animBg="1"/>
      <p:bldP spid="22536" grpId="0" animBg="1"/>
      <p:bldP spid="225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"/>
            <a:ext cx="622935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95250" indent="361950"/>
            <a:r>
              <a:rPr lang="uk-UA" sz="2800" b="1" dirty="0" smtClean="0">
                <a:solidFill>
                  <a:sysClr val="windowText" lastClr="000000"/>
                </a:solidFill>
              </a:rPr>
              <a:t>Протягом геологічної історії розвиток організмів відбувався нерівномірно.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6" name="Picture 6" descr="Горила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9751" y="857300"/>
            <a:ext cx="3276600" cy="430659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1533978"/>
            <a:ext cx="4667250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95250" indent="361950"/>
            <a:r>
              <a:rPr lang="uk-UA" sz="2800" b="1" dirty="0" smtClean="0">
                <a:solidFill>
                  <a:sysClr val="windowText" lastClr="000000"/>
                </a:solidFill>
              </a:rPr>
              <a:t> Одні види збереглися майже без змін від давніх геологічних епох до нашого часу.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583206"/>
            <a:ext cx="4000500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95250" indent="361950"/>
            <a:r>
              <a:rPr lang="uk-UA" sz="2800" b="1" dirty="0" smtClean="0">
                <a:solidFill>
                  <a:sysClr val="windowText" lastClr="000000"/>
                </a:solidFill>
              </a:rPr>
              <a:t>Розвиток других привів до  складних умов життя аж до людини.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5" name="Picture 1035" descr="Бразильцы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 r="22289"/>
          <a:stretch>
            <a:fillRect/>
          </a:stretch>
        </p:blipFill>
        <p:spPr bwMode="auto">
          <a:xfrm>
            <a:off x="4039276" y="552450"/>
            <a:ext cx="5104724" cy="484663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Олександр\Pictures\Небо.png"/>
          <p:cNvPicPr>
            <a:picLocks noChangeAspect="1" noChangeArrowheads="1"/>
          </p:cNvPicPr>
          <p:nvPr/>
        </p:nvPicPr>
        <p:blipFill>
          <a:blip r:embed="rId2"/>
          <a:srcRect r="10796" b="28316"/>
          <a:stretch>
            <a:fillRect/>
          </a:stretch>
        </p:blipFill>
        <p:spPr bwMode="auto">
          <a:xfrm flipH="1">
            <a:off x="0" y="0"/>
            <a:ext cx="9144000" cy="2857500"/>
          </a:xfrm>
          <a:prstGeom prst="rect">
            <a:avLst/>
          </a:prstGeom>
          <a:noFill/>
        </p:spPr>
      </p:pic>
      <p:pic>
        <p:nvPicPr>
          <p:cNvPr id="1027" name="Picture 3" descr="C:\Users\Олександр\Pictures\вода .png"/>
          <p:cNvPicPr>
            <a:picLocks noChangeAspect="1" noChangeArrowheads="1"/>
          </p:cNvPicPr>
          <p:nvPr/>
        </p:nvPicPr>
        <p:blipFill>
          <a:blip r:embed="rId3"/>
          <a:srcRect r="11342"/>
          <a:stretch>
            <a:fillRect/>
          </a:stretch>
        </p:blipFill>
        <p:spPr bwMode="auto">
          <a:xfrm>
            <a:off x="0" y="2800350"/>
            <a:ext cx="9144000" cy="259873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 t="17990" b="16044"/>
          <a:stretch>
            <a:fillRect/>
          </a:stretch>
        </p:blipFill>
        <p:spPr bwMode="auto">
          <a:xfrm>
            <a:off x="1261468" y="1104901"/>
            <a:ext cx="605432" cy="709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6" descr="http://karliknanos.narod.ru/images/derev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43408" y="1206501"/>
            <a:ext cx="581372" cy="74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Олександр\Pictures\шлгпе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120900"/>
            <a:ext cx="9144000" cy="692150"/>
          </a:xfrm>
          <a:prstGeom prst="rect">
            <a:avLst/>
          </a:prstGeom>
          <a:noFill/>
        </p:spPr>
      </p:pic>
      <p:sp>
        <p:nvSpPr>
          <p:cNvPr id="11" name="Полилиния 10"/>
          <p:cNvSpPr/>
          <p:nvPr/>
        </p:nvSpPr>
        <p:spPr>
          <a:xfrm>
            <a:off x="-1104900" y="0"/>
            <a:ext cx="11201400" cy="6172200"/>
          </a:xfrm>
          <a:custGeom>
            <a:avLst/>
            <a:gdLst>
              <a:gd name="connsiteX0" fmla="*/ 1641475 w 12474575"/>
              <a:gd name="connsiteY0" fmla="*/ 1387475 h 5889625"/>
              <a:gd name="connsiteX1" fmla="*/ 2155825 w 12474575"/>
              <a:gd name="connsiteY1" fmla="*/ 34925 h 5889625"/>
              <a:gd name="connsiteX2" fmla="*/ 2670175 w 12474575"/>
              <a:gd name="connsiteY2" fmla="*/ 1597025 h 5889625"/>
              <a:gd name="connsiteX3" fmla="*/ 3508375 w 12474575"/>
              <a:gd name="connsiteY3" fmla="*/ 1787525 h 5889625"/>
              <a:gd name="connsiteX4" fmla="*/ 4022725 w 12474575"/>
              <a:gd name="connsiteY4" fmla="*/ 2720975 h 5889625"/>
              <a:gd name="connsiteX5" fmla="*/ 4918075 w 12474575"/>
              <a:gd name="connsiteY5" fmla="*/ 4435475 h 5889625"/>
              <a:gd name="connsiteX6" fmla="*/ 5356225 w 12474575"/>
              <a:gd name="connsiteY6" fmla="*/ 4911725 h 5889625"/>
              <a:gd name="connsiteX7" fmla="*/ 5756275 w 12474575"/>
              <a:gd name="connsiteY7" fmla="*/ 3844925 h 5889625"/>
              <a:gd name="connsiteX8" fmla="*/ 6365875 w 12474575"/>
              <a:gd name="connsiteY8" fmla="*/ 3540125 h 5889625"/>
              <a:gd name="connsiteX9" fmla="*/ 7337425 w 12474575"/>
              <a:gd name="connsiteY9" fmla="*/ 4264025 h 5889625"/>
              <a:gd name="connsiteX10" fmla="*/ 8042275 w 12474575"/>
              <a:gd name="connsiteY10" fmla="*/ 4721225 h 5889625"/>
              <a:gd name="connsiteX11" fmla="*/ 8937625 w 12474575"/>
              <a:gd name="connsiteY11" fmla="*/ 4911725 h 5889625"/>
              <a:gd name="connsiteX12" fmla="*/ 9794875 w 12474575"/>
              <a:gd name="connsiteY12" fmla="*/ 4949825 h 5889625"/>
              <a:gd name="connsiteX13" fmla="*/ 10880725 w 12474575"/>
              <a:gd name="connsiteY13" fmla="*/ 4911725 h 5889625"/>
              <a:gd name="connsiteX14" fmla="*/ 10918825 w 12474575"/>
              <a:gd name="connsiteY14" fmla="*/ 5216525 h 5889625"/>
              <a:gd name="connsiteX15" fmla="*/ 1546225 w 12474575"/>
              <a:gd name="connsiteY15" fmla="*/ 5254625 h 5889625"/>
              <a:gd name="connsiteX16" fmla="*/ 1641475 w 12474575"/>
              <a:gd name="connsiteY16" fmla="*/ 1387475 h 588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474575" h="5889625">
                <a:moveTo>
                  <a:pt x="1641475" y="1387475"/>
                </a:moveTo>
                <a:cubicBezTo>
                  <a:pt x="1743075" y="517525"/>
                  <a:pt x="1984375" y="0"/>
                  <a:pt x="2155825" y="34925"/>
                </a:cubicBezTo>
                <a:cubicBezTo>
                  <a:pt x="2327275" y="69850"/>
                  <a:pt x="2444750" y="1304925"/>
                  <a:pt x="2670175" y="1597025"/>
                </a:cubicBezTo>
                <a:cubicBezTo>
                  <a:pt x="2895600" y="1889125"/>
                  <a:pt x="3282950" y="1600200"/>
                  <a:pt x="3508375" y="1787525"/>
                </a:cubicBezTo>
                <a:cubicBezTo>
                  <a:pt x="3733800" y="1974850"/>
                  <a:pt x="3787775" y="2279650"/>
                  <a:pt x="4022725" y="2720975"/>
                </a:cubicBezTo>
                <a:cubicBezTo>
                  <a:pt x="4257675" y="3162300"/>
                  <a:pt x="4695825" y="4070350"/>
                  <a:pt x="4918075" y="4435475"/>
                </a:cubicBezTo>
                <a:cubicBezTo>
                  <a:pt x="5140325" y="4800600"/>
                  <a:pt x="5216525" y="5010150"/>
                  <a:pt x="5356225" y="4911725"/>
                </a:cubicBezTo>
                <a:cubicBezTo>
                  <a:pt x="5495925" y="4813300"/>
                  <a:pt x="5588000" y="4073525"/>
                  <a:pt x="5756275" y="3844925"/>
                </a:cubicBezTo>
                <a:cubicBezTo>
                  <a:pt x="5924550" y="3616325"/>
                  <a:pt x="6102350" y="3470275"/>
                  <a:pt x="6365875" y="3540125"/>
                </a:cubicBezTo>
                <a:cubicBezTo>
                  <a:pt x="6629400" y="3609975"/>
                  <a:pt x="7058025" y="4067175"/>
                  <a:pt x="7337425" y="4264025"/>
                </a:cubicBezTo>
                <a:cubicBezTo>
                  <a:pt x="7616825" y="4460875"/>
                  <a:pt x="7775575" y="4613275"/>
                  <a:pt x="8042275" y="4721225"/>
                </a:cubicBezTo>
                <a:cubicBezTo>
                  <a:pt x="8308975" y="4829175"/>
                  <a:pt x="8645525" y="4873625"/>
                  <a:pt x="8937625" y="4911725"/>
                </a:cubicBezTo>
                <a:cubicBezTo>
                  <a:pt x="9229725" y="4949825"/>
                  <a:pt x="9471025" y="4949825"/>
                  <a:pt x="9794875" y="4949825"/>
                </a:cubicBezTo>
                <a:cubicBezTo>
                  <a:pt x="10118725" y="4949825"/>
                  <a:pt x="10693400" y="4867275"/>
                  <a:pt x="10880725" y="4911725"/>
                </a:cubicBezTo>
                <a:cubicBezTo>
                  <a:pt x="11068050" y="4956175"/>
                  <a:pt x="12474575" y="5159375"/>
                  <a:pt x="10918825" y="5216525"/>
                </a:cubicBezTo>
                <a:cubicBezTo>
                  <a:pt x="9363075" y="5273675"/>
                  <a:pt x="3092450" y="5889625"/>
                  <a:pt x="1546225" y="5254625"/>
                </a:cubicBezTo>
                <a:cubicBezTo>
                  <a:pt x="0" y="4619625"/>
                  <a:pt x="1539875" y="2257425"/>
                  <a:pt x="1641475" y="1387475"/>
                </a:cubicBezTo>
                <a:close/>
              </a:path>
            </a:pathLst>
          </a:custGeom>
          <a:solidFill>
            <a:srgbClr val="492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1638300" y="59"/>
            <a:ext cx="7181850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Організми мають чотири середовища життя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3" name="Freeform 82"/>
          <p:cNvSpPr>
            <a:spLocks/>
          </p:cNvSpPr>
          <p:nvPr/>
        </p:nvSpPr>
        <p:spPr bwMode="auto">
          <a:xfrm>
            <a:off x="495300" y="0"/>
            <a:ext cx="552450" cy="1009650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73" y="4"/>
              </a:cxn>
              <a:cxn ang="0">
                <a:pos x="60" y="13"/>
              </a:cxn>
              <a:cxn ang="0">
                <a:pos x="43" y="28"/>
              </a:cxn>
              <a:cxn ang="0">
                <a:pos x="16" y="63"/>
              </a:cxn>
              <a:cxn ang="0">
                <a:pos x="4" y="75"/>
              </a:cxn>
              <a:cxn ang="0">
                <a:pos x="0" y="84"/>
              </a:cxn>
              <a:cxn ang="0">
                <a:pos x="12" y="88"/>
              </a:cxn>
              <a:cxn ang="0">
                <a:pos x="16" y="84"/>
              </a:cxn>
              <a:cxn ang="0">
                <a:pos x="21" y="82"/>
              </a:cxn>
              <a:cxn ang="0">
                <a:pos x="30" y="129"/>
              </a:cxn>
              <a:cxn ang="0">
                <a:pos x="54" y="111"/>
              </a:cxn>
              <a:cxn ang="0">
                <a:pos x="75" y="121"/>
              </a:cxn>
              <a:cxn ang="0">
                <a:pos x="93" y="123"/>
              </a:cxn>
              <a:cxn ang="0">
                <a:pos x="106" y="90"/>
              </a:cxn>
              <a:cxn ang="0">
                <a:pos x="135" y="112"/>
              </a:cxn>
              <a:cxn ang="0">
                <a:pos x="145" y="85"/>
              </a:cxn>
              <a:cxn ang="0">
                <a:pos x="162" y="94"/>
              </a:cxn>
              <a:cxn ang="0">
                <a:pos x="166" y="87"/>
              </a:cxn>
              <a:cxn ang="0">
                <a:pos x="145" y="45"/>
              </a:cxn>
              <a:cxn ang="0">
                <a:pos x="103" y="4"/>
              </a:cxn>
              <a:cxn ang="0">
                <a:pos x="90" y="0"/>
              </a:cxn>
            </a:cxnLst>
            <a:rect l="0" t="0" r="r" b="b"/>
            <a:pathLst>
              <a:path w="169" h="136">
                <a:moveTo>
                  <a:pt x="90" y="0"/>
                </a:moveTo>
                <a:cubicBezTo>
                  <a:pt x="84" y="1"/>
                  <a:pt x="80" y="3"/>
                  <a:pt x="73" y="4"/>
                </a:cubicBezTo>
                <a:cubicBezTo>
                  <a:pt x="69" y="7"/>
                  <a:pt x="64" y="10"/>
                  <a:pt x="60" y="13"/>
                </a:cubicBezTo>
                <a:cubicBezTo>
                  <a:pt x="56" y="20"/>
                  <a:pt x="50" y="24"/>
                  <a:pt x="43" y="28"/>
                </a:cubicBezTo>
                <a:cubicBezTo>
                  <a:pt x="37" y="35"/>
                  <a:pt x="24" y="57"/>
                  <a:pt x="16" y="63"/>
                </a:cubicBezTo>
                <a:cubicBezTo>
                  <a:pt x="13" y="69"/>
                  <a:pt x="6" y="69"/>
                  <a:pt x="4" y="75"/>
                </a:cubicBezTo>
                <a:cubicBezTo>
                  <a:pt x="4" y="77"/>
                  <a:pt x="0" y="82"/>
                  <a:pt x="0" y="84"/>
                </a:cubicBezTo>
                <a:cubicBezTo>
                  <a:pt x="2" y="108"/>
                  <a:pt x="1" y="99"/>
                  <a:pt x="12" y="88"/>
                </a:cubicBezTo>
                <a:cubicBezTo>
                  <a:pt x="13" y="87"/>
                  <a:pt x="14" y="85"/>
                  <a:pt x="16" y="84"/>
                </a:cubicBezTo>
                <a:cubicBezTo>
                  <a:pt x="17" y="83"/>
                  <a:pt x="19" y="83"/>
                  <a:pt x="21" y="82"/>
                </a:cubicBezTo>
                <a:cubicBezTo>
                  <a:pt x="25" y="97"/>
                  <a:pt x="27" y="113"/>
                  <a:pt x="30" y="129"/>
                </a:cubicBezTo>
                <a:cubicBezTo>
                  <a:pt x="44" y="125"/>
                  <a:pt x="41" y="115"/>
                  <a:pt x="54" y="111"/>
                </a:cubicBezTo>
                <a:cubicBezTo>
                  <a:pt x="64" y="94"/>
                  <a:pt x="63" y="109"/>
                  <a:pt x="75" y="121"/>
                </a:cubicBezTo>
                <a:cubicBezTo>
                  <a:pt x="80" y="135"/>
                  <a:pt x="85" y="136"/>
                  <a:pt x="93" y="123"/>
                </a:cubicBezTo>
                <a:cubicBezTo>
                  <a:pt x="94" y="110"/>
                  <a:pt x="93" y="96"/>
                  <a:pt x="106" y="90"/>
                </a:cubicBezTo>
                <a:cubicBezTo>
                  <a:pt x="117" y="97"/>
                  <a:pt x="129" y="100"/>
                  <a:pt x="135" y="112"/>
                </a:cubicBezTo>
                <a:cubicBezTo>
                  <a:pt x="136" y="103"/>
                  <a:pt x="136" y="89"/>
                  <a:pt x="145" y="85"/>
                </a:cubicBezTo>
                <a:cubicBezTo>
                  <a:pt x="151" y="89"/>
                  <a:pt x="155" y="93"/>
                  <a:pt x="162" y="94"/>
                </a:cubicBezTo>
                <a:cubicBezTo>
                  <a:pt x="169" y="98"/>
                  <a:pt x="168" y="92"/>
                  <a:pt x="166" y="87"/>
                </a:cubicBezTo>
                <a:cubicBezTo>
                  <a:pt x="165" y="68"/>
                  <a:pt x="160" y="57"/>
                  <a:pt x="145" y="45"/>
                </a:cubicBezTo>
                <a:cubicBezTo>
                  <a:pt x="134" y="26"/>
                  <a:pt x="124" y="11"/>
                  <a:pt x="103" y="4"/>
                </a:cubicBezTo>
                <a:cubicBezTo>
                  <a:pt x="98" y="1"/>
                  <a:pt x="96" y="0"/>
                  <a:pt x="90" y="0"/>
                </a:cubicBez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4572000" y="1085909"/>
            <a:ext cx="304800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err="1" smtClean="0">
                <a:solidFill>
                  <a:schemeClr val="tx1"/>
                </a:solidFill>
              </a:rPr>
              <a:t>наземноповітряне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2971859"/>
            <a:ext cx="123825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 водне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1962210"/>
            <a:ext cx="1200150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 ґрунт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2450" y="3791015"/>
            <a:ext cx="1638300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</a:rPr>
              <a:t> сам живий організм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15100" y="3067049"/>
            <a:ext cx="19431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планктон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53200" y="3714750"/>
            <a:ext cx="188595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</a:rPr>
              <a:t>нектон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3200" y="4381500"/>
            <a:ext cx="19050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</a:rPr>
              <a:t>бентос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2881" y="525293"/>
            <a:ext cx="8278238" cy="1569660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Біосфера </a:t>
            </a:r>
            <a:r>
              <a:rPr lang="uk-UA" sz="3200" b="1" dirty="0" smtClean="0">
                <a:solidFill>
                  <a:schemeClr val="bg1"/>
                </a:solidFill>
                <a:latin typeface="Arial"/>
                <a:cs typeface="Arial"/>
              </a:rPr>
              <a:t>— оболонка життя, до складу якої входять </a:t>
            </a:r>
            <a:r>
              <a:rPr lang="uk-UA" sz="3200" b="1" dirty="0" smtClean="0">
                <a:solidFill>
                  <a:srgbClr val="FFFF00"/>
                </a:solidFill>
                <a:latin typeface="Arial"/>
                <a:cs typeface="Arial"/>
              </a:rPr>
              <a:t>живі істоти </a:t>
            </a:r>
            <a:r>
              <a:rPr lang="uk-UA" sz="3200" b="1" dirty="0" smtClean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lang="uk-UA" sz="3200" b="1" dirty="0" smtClean="0">
                <a:solidFill>
                  <a:srgbClr val="87BCED"/>
                </a:solidFill>
                <a:latin typeface="Arial"/>
                <a:cs typeface="Arial"/>
              </a:rPr>
              <a:t>середовище існування</a:t>
            </a:r>
            <a:endParaRPr lang="uk-UA" sz="3200" b="1" dirty="0">
              <a:solidFill>
                <a:srgbClr val="87BCE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881" y="2698750"/>
            <a:ext cx="8278238" cy="1569660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</a:rPr>
              <a:t>Засновником вчення про біосферу є наш співвітчизник </a:t>
            </a:r>
            <a:r>
              <a:rPr lang="uk-UA" sz="3200" b="1" dirty="0" smtClean="0">
                <a:solidFill>
                  <a:srgbClr val="87BCED"/>
                </a:solidFill>
              </a:rPr>
              <a:t/>
            </a:r>
            <a:br>
              <a:rPr lang="uk-UA" sz="3200" b="1" dirty="0" smtClean="0">
                <a:solidFill>
                  <a:srgbClr val="87BCED"/>
                </a:solidFill>
              </a:rPr>
            </a:br>
            <a:r>
              <a:rPr lang="uk-UA" sz="3200" b="1" dirty="0" smtClean="0">
                <a:solidFill>
                  <a:schemeClr val="bg1"/>
                </a:solidFill>
              </a:rPr>
              <a:t>академік</a:t>
            </a:r>
            <a:r>
              <a:rPr lang="uk-UA" sz="3200" b="1" dirty="0" smtClean="0">
                <a:solidFill>
                  <a:srgbClr val="87BCED"/>
                </a:solidFill>
              </a:rPr>
              <a:t> В.І. Вернадський</a:t>
            </a:r>
            <a:endParaRPr lang="uk-UA" sz="3200" b="1" dirty="0">
              <a:solidFill>
                <a:srgbClr val="87BCED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Олександр\Pictures\Небо.png"/>
          <p:cNvPicPr>
            <a:picLocks noChangeAspect="1" noChangeArrowheads="1"/>
          </p:cNvPicPr>
          <p:nvPr/>
        </p:nvPicPr>
        <p:blipFill>
          <a:blip r:embed="rId2"/>
          <a:srcRect r="10796" b="28316"/>
          <a:stretch>
            <a:fillRect/>
          </a:stretch>
        </p:blipFill>
        <p:spPr bwMode="auto">
          <a:xfrm flipH="1">
            <a:off x="0" y="0"/>
            <a:ext cx="9144000" cy="3467100"/>
          </a:xfrm>
          <a:prstGeom prst="rect">
            <a:avLst/>
          </a:prstGeom>
          <a:noFill/>
        </p:spPr>
      </p:pic>
      <p:pic>
        <p:nvPicPr>
          <p:cNvPr id="1027" name="Picture 3" descr="C:\Users\Олександр\Pictures\вода .png"/>
          <p:cNvPicPr>
            <a:picLocks noChangeAspect="1" noChangeArrowheads="1"/>
          </p:cNvPicPr>
          <p:nvPr/>
        </p:nvPicPr>
        <p:blipFill>
          <a:blip r:embed="rId3"/>
          <a:srcRect r="11342"/>
          <a:stretch>
            <a:fillRect/>
          </a:stretch>
        </p:blipFill>
        <p:spPr bwMode="auto">
          <a:xfrm>
            <a:off x="0" y="3790950"/>
            <a:ext cx="9144000" cy="1608138"/>
          </a:xfrm>
          <a:prstGeom prst="rect">
            <a:avLst/>
          </a:prstGeom>
          <a:noFill/>
        </p:spPr>
      </p:pic>
      <p:pic>
        <p:nvPicPr>
          <p:cNvPr id="2050" name="Picture 2" descr="C:\Users\Олександр\Pictures\шлгп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9000"/>
            <a:ext cx="9144000" cy="43815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590800" y="3581459"/>
            <a:ext cx="655320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</a:rPr>
              <a:t> У </a:t>
            </a:r>
            <a:r>
              <a:rPr lang="uk-UA" sz="2400" b="1" dirty="0" smtClean="0">
                <a:solidFill>
                  <a:srgbClr val="FF0000"/>
                </a:solidFill>
              </a:rPr>
              <a:t>гідросфері</a:t>
            </a:r>
            <a:r>
              <a:rPr lang="uk-UA" sz="2400" b="1" dirty="0" smtClean="0">
                <a:solidFill>
                  <a:schemeClr val="tx1"/>
                </a:solidFill>
              </a:rPr>
              <a:t> істоти є в усій товщі води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-79375" y="2327334"/>
            <a:ext cx="9474200" cy="3063875"/>
          </a:xfrm>
          <a:custGeom>
            <a:avLst/>
            <a:gdLst>
              <a:gd name="connsiteX0" fmla="*/ 746125 w 9474200"/>
              <a:gd name="connsiteY0" fmla="*/ 168275 h 3063875"/>
              <a:gd name="connsiteX1" fmla="*/ 593725 w 9474200"/>
              <a:gd name="connsiteY1" fmla="*/ 473075 h 3063875"/>
              <a:gd name="connsiteX2" fmla="*/ 498475 w 9474200"/>
              <a:gd name="connsiteY2" fmla="*/ 606425 h 3063875"/>
              <a:gd name="connsiteX3" fmla="*/ 327025 w 9474200"/>
              <a:gd name="connsiteY3" fmla="*/ 892175 h 3063875"/>
              <a:gd name="connsiteX4" fmla="*/ 79375 w 9474200"/>
              <a:gd name="connsiteY4" fmla="*/ 1101725 h 3063875"/>
              <a:gd name="connsiteX5" fmla="*/ 79375 w 9474200"/>
              <a:gd name="connsiteY5" fmla="*/ 2035175 h 3063875"/>
              <a:gd name="connsiteX6" fmla="*/ 60325 w 9474200"/>
              <a:gd name="connsiteY6" fmla="*/ 2339975 h 3063875"/>
              <a:gd name="connsiteX7" fmla="*/ 79375 w 9474200"/>
              <a:gd name="connsiteY7" fmla="*/ 2587625 h 3063875"/>
              <a:gd name="connsiteX8" fmla="*/ 60325 w 9474200"/>
              <a:gd name="connsiteY8" fmla="*/ 2854325 h 3063875"/>
              <a:gd name="connsiteX9" fmla="*/ 41275 w 9474200"/>
              <a:gd name="connsiteY9" fmla="*/ 3025775 h 3063875"/>
              <a:gd name="connsiteX10" fmla="*/ 307975 w 9474200"/>
              <a:gd name="connsiteY10" fmla="*/ 3044825 h 3063875"/>
              <a:gd name="connsiteX11" fmla="*/ 765175 w 9474200"/>
              <a:gd name="connsiteY11" fmla="*/ 3025775 h 3063875"/>
              <a:gd name="connsiteX12" fmla="*/ 2555875 w 9474200"/>
              <a:gd name="connsiteY12" fmla="*/ 3025775 h 3063875"/>
              <a:gd name="connsiteX13" fmla="*/ 3679825 w 9474200"/>
              <a:gd name="connsiteY13" fmla="*/ 3006725 h 3063875"/>
              <a:gd name="connsiteX14" fmla="*/ 4994275 w 9474200"/>
              <a:gd name="connsiteY14" fmla="*/ 3025775 h 3063875"/>
              <a:gd name="connsiteX15" fmla="*/ 6175375 w 9474200"/>
              <a:gd name="connsiteY15" fmla="*/ 3006725 h 3063875"/>
              <a:gd name="connsiteX16" fmla="*/ 7508875 w 9474200"/>
              <a:gd name="connsiteY16" fmla="*/ 3006725 h 3063875"/>
              <a:gd name="connsiteX17" fmla="*/ 9185275 w 9474200"/>
              <a:gd name="connsiteY17" fmla="*/ 3025775 h 3063875"/>
              <a:gd name="connsiteX18" fmla="*/ 9242425 w 9474200"/>
              <a:gd name="connsiteY18" fmla="*/ 3025775 h 3063875"/>
              <a:gd name="connsiteX19" fmla="*/ 9242425 w 9474200"/>
              <a:gd name="connsiteY19" fmla="*/ 2797175 h 3063875"/>
              <a:gd name="connsiteX20" fmla="*/ 8804275 w 9474200"/>
              <a:gd name="connsiteY20" fmla="*/ 2797175 h 3063875"/>
              <a:gd name="connsiteX21" fmla="*/ 8061325 w 9474200"/>
              <a:gd name="connsiteY21" fmla="*/ 2797175 h 3063875"/>
              <a:gd name="connsiteX22" fmla="*/ 7051675 w 9474200"/>
              <a:gd name="connsiteY22" fmla="*/ 2797175 h 3063875"/>
              <a:gd name="connsiteX23" fmla="*/ 6232525 w 9474200"/>
              <a:gd name="connsiteY23" fmla="*/ 2816225 h 3063875"/>
              <a:gd name="connsiteX24" fmla="*/ 5584825 w 9474200"/>
              <a:gd name="connsiteY24" fmla="*/ 2797175 h 3063875"/>
              <a:gd name="connsiteX25" fmla="*/ 4899025 w 9474200"/>
              <a:gd name="connsiteY25" fmla="*/ 2797175 h 3063875"/>
              <a:gd name="connsiteX26" fmla="*/ 4441825 w 9474200"/>
              <a:gd name="connsiteY26" fmla="*/ 2797175 h 3063875"/>
              <a:gd name="connsiteX27" fmla="*/ 4289425 w 9474200"/>
              <a:gd name="connsiteY27" fmla="*/ 2740025 h 3063875"/>
              <a:gd name="connsiteX28" fmla="*/ 4022725 w 9474200"/>
              <a:gd name="connsiteY28" fmla="*/ 2416175 h 3063875"/>
              <a:gd name="connsiteX29" fmla="*/ 3794125 w 9474200"/>
              <a:gd name="connsiteY29" fmla="*/ 2168525 h 3063875"/>
              <a:gd name="connsiteX30" fmla="*/ 3603625 w 9474200"/>
              <a:gd name="connsiteY30" fmla="*/ 2149475 h 3063875"/>
              <a:gd name="connsiteX31" fmla="*/ 3413125 w 9474200"/>
              <a:gd name="connsiteY31" fmla="*/ 2111375 h 3063875"/>
              <a:gd name="connsiteX32" fmla="*/ 3013075 w 9474200"/>
              <a:gd name="connsiteY32" fmla="*/ 2073275 h 3063875"/>
              <a:gd name="connsiteX33" fmla="*/ 2670175 w 9474200"/>
              <a:gd name="connsiteY33" fmla="*/ 2892425 h 3063875"/>
              <a:gd name="connsiteX34" fmla="*/ 2422525 w 9474200"/>
              <a:gd name="connsiteY34" fmla="*/ 2378075 h 3063875"/>
              <a:gd name="connsiteX35" fmla="*/ 2155825 w 9474200"/>
              <a:gd name="connsiteY35" fmla="*/ 2054225 h 3063875"/>
              <a:gd name="connsiteX36" fmla="*/ 2060575 w 9474200"/>
              <a:gd name="connsiteY36" fmla="*/ 1597025 h 3063875"/>
              <a:gd name="connsiteX37" fmla="*/ 1870075 w 9474200"/>
              <a:gd name="connsiteY37" fmla="*/ 1349375 h 3063875"/>
              <a:gd name="connsiteX38" fmla="*/ 1603375 w 9474200"/>
              <a:gd name="connsiteY38" fmla="*/ 1139825 h 3063875"/>
              <a:gd name="connsiteX39" fmla="*/ 1374775 w 9474200"/>
              <a:gd name="connsiteY39" fmla="*/ 1101725 h 3063875"/>
              <a:gd name="connsiteX40" fmla="*/ 1260475 w 9474200"/>
              <a:gd name="connsiteY40" fmla="*/ 701675 h 3063875"/>
              <a:gd name="connsiteX41" fmla="*/ 1184275 w 9474200"/>
              <a:gd name="connsiteY41" fmla="*/ 320675 h 3063875"/>
              <a:gd name="connsiteX42" fmla="*/ 1069975 w 9474200"/>
              <a:gd name="connsiteY42" fmla="*/ 92075 h 3063875"/>
              <a:gd name="connsiteX43" fmla="*/ 936625 w 9474200"/>
              <a:gd name="connsiteY43" fmla="*/ 15875 h 3063875"/>
              <a:gd name="connsiteX44" fmla="*/ 746125 w 9474200"/>
              <a:gd name="connsiteY44" fmla="*/ 168275 h 306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474200" h="3063875">
                <a:moveTo>
                  <a:pt x="746125" y="168275"/>
                </a:moveTo>
                <a:cubicBezTo>
                  <a:pt x="688975" y="244475"/>
                  <a:pt x="635000" y="400050"/>
                  <a:pt x="593725" y="473075"/>
                </a:cubicBezTo>
                <a:cubicBezTo>
                  <a:pt x="552450" y="546100"/>
                  <a:pt x="542925" y="536575"/>
                  <a:pt x="498475" y="606425"/>
                </a:cubicBezTo>
                <a:cubicBezTo>
                  <a:pt x="454025" y="676275"/>
                  <a:pt x="396875" y="809625"/>
                  <a:pt x="327025" y="892175"/>
                </a:cubicBezTo>
                <a:cubicBezTo>
                  <a:pt x="257175" y="974725"/>
                  <a:pt x="120650" y="911225"/>
                  <a:pt x="79375" y="1101725"/>
                </a:cubicBezTo>
                <a:cubicBezTo>
                  <a:pt x="38100" y="1292225"/>
                  <a:pt x="82550" y="1828800"/>
                  <a:pt x="79375" y="2035175"/>
                </a:cubicBezTo>
                <a:cubicBezTo>
                  <a:pt x="76200" y="2241550"/>
                  <a:pt x="60325" y="2247900"/>
                  <a:pt x="60325" y="2339975"/>
                </a:cubicBezTo>
                <a:cubicBezTo>
                  <a:pt x="60325" y="2432050"/>
                  <a:pt x="79375" y="2501900"/>
                  <a:pt x="79375" y="2587625"/>
                </a:cubicBezTo>
                <a:cubicBezTo>
                  <a:pt x="79375" y="2673350"/>
                  <a:pt x="66675" y="2781300"/>
                  <a:pt x="60325" y="2854325"/>
                </a:cubicBezTo>
                <a:cubicBezTo>
                  <a:pt x="53975" y="2927350"/>
                  <a:pt x="0" y="2994025"/>
                  <a:pt x="41275" y="3025775"/>
                </a:cubicBezTo>
                <a:cubicBezTo>
                  <a:pt x="82550" y="3057525"/>
                  <a:pt x="187325" y="3044825"/>
                  <a:pt x="307975" y="3044825"/>
                </a:cubicBezTo>
                <a:cubicBezTo>
                  <a:pt x="428625" y="3044825"/>
                  <a:pt x="765175" y="3025775"/>
                  <a:pt x="765175" y="3025775"/>
                </a:cubicBezTo>
                <a:lnTo>
                  <a:pt x="2555875" y="3025775"/>
                </a:lnTo>
                <a:cubicBezTo>
                  <a:pt x="3041650" y="3022600"/>
                  <a:pt x="3273425" y="3006725"/>
                  <a:pt x="3679825" y="3006725"/>
                </a:cubicBezTo>
                <a:cubicBezTo>
                  <a:pt x="4086225" y="3006725"/>
                  <a:pt x="4578350" y="3025775"/>
                  <a:pt x="4994275" y="3025775"/>
                </a:cubicBezTo>
                <a:cubicBezTo>
                  <a:pt x="5410200" y="3025775"/>
                  <a:pt x="6175375" y="3006725"/>
                  <a:pt x="6175375" y="3006725"/>
                </a:cubicBezTo>
                <a:lnTo>
                  <a:pt x="7508875" y="3006725"/>
                </a:lnTo>
                <a:lnTo>
                  <a:pt x="9185275" y="3025775"/>
                </a:lnTo>
                <a:cubicBezTo>
                  <a:pt x="9474200" y="3028950"/>
                  <a:pt x="9232900" y="3063875"/>
                  <a:pt x="9242425" y="3025775"/>
                </a:cubicBezTo>
                <a:cubicBezTo>
                  <a:pt x="9251950" y="2987675"/>
                  <a:pt x="9315450" y="2835275"/>
                  <a:pt x="9242425" y="2797175"/>
                </a:cubicBezTo>
                <a:cubicBezTo>
                  <a:pt x="9169400" y="2759075"/>
                  <a:pt x="8804275" y="2797175"/>
                  <a:pt x="8804275" y="2797175"/>
                </a:cubicBezTo>
                <a:lnTo>
                  <a:pt x="8061325" y="2797175"/>
                </a:lnTo>
                <a:lnTo>
                  <a:pt x="7051675" y="2797175"/>
                </a:lnTo>
                <a:cubicBezTo>
                  <a:pt x="6746875" y="2800350"/>
                  <a:pt x="6477000" y="2816225"/>
                  <a:pt x="6232525" y="2816225"/>
                </a:cubicBezTo>
                <a:cubicBezTo>
                  <a:pt x="5988050" y="2816225"/>
                  <a:pt x="5807075" y="2800350"/>
                  <a:pt x="5584825" y="2797175"/>
                </a:cubicBezTo>
                <a:cubicBezTo>
                  <a:pt x="5362575" y="2794000"/>
                  <a:pt x="4899025" y="2797175"/>
                  <a:pt x="4899025" y="2797175"/>
                </a:cubicBezTo>
                <a:cubicBezTo>
                  <a:pt x="4708525" y="2797175"/>
                  <a:pt x="4543425" y="2806700"/>
                  <a:pt x="4441825" y="2797175"/>
                </a:cubicBezTo>
                <a:cubicBezTo>
                  <a:pt x="4340225" y="2787650"/>
                  <a:pt x="4359275" y="2803525"/>
                  <a:pt x="4289425" y="2740025"/>
                </a:cubicBezTo>
                <a:cubicBezTo>
                  <a:pt x="4219575" y="2676525"/>
                  <a:pt x="4105275" y="2511425"/>
                  <a:pt x="4022725" y="2416175"/>
                </a:cubicBezTo>
                <a:cubicBezTo>
                  <a:pt x="3940175" y="2320925"/>
                  <a:pt x="3863975" y="2212975"/>
                  <a:pt x="3794125" y="2168525"/>
                </a:cubicBezTo>
                <a:cubicBezTo>
                  <a:pt x="3724275" y="2124075"/>
                  <a:pt x="3667125" y="2159000"/>
                  <a:pt x="3603625" y="2149475"/>
                </a:cubicBezTo>
                <a:cubicBezTo>
                  <a:pt x="3540125" y="2139950"/>
                  <a:pt x="3511550" y="2124075"/>
                  <a:pt x="3413125" y="2111375"/>
                </a:cubicBezTo>
                <a:cubicBezTo>
                  <a:pt x="3314700" y="2098675"/>
                  <a:pt x="3136900" y="1943100"/>
                  <a:pt x="3013075" y="2073275"/>
                </a:cubicBezTo>
                <a:cubicBezTo>
                  <a:pt x="2889250" y="2203450"/>
                  <a:pt x="2768600" y="2841625"/>
                  <a:pt x="2670175" y="2892425"/>
                </a:cubicBezTo>
                <a:cubicBezTo>
                  <a:pt x="2571750" y="2943225"/>
                  <a:pt x="2508250" y="2517775"/>
                  <a:pt x="2422525" y="2378075"/>
                </a:cubicBezTo>
                <a:cubicBezTo>
                  <a:pt x="2336800" y="2238375"/>
                  <a:pt x="2216150" y="2184400"/>
                  <a:pt x="2155825" y="2054225"/>
                </a:cubicBezTo>
                <a:cubicBezTo>
                  <a:pt x="2095500" y="1924050"/>
                  <a:pt x="2108200" y="1714500"/>
                  <a:pt x="2060575" y="1597025"/>
                </a:cubicBezTo>
                <a:cubicBezTo>
                  <a:pt x="2012950" y="1479550"/>
                  <a:pt x="1946275" y="1425575"/>
                  <a:pt x="1870075" y="1349375"/>
                </a:cubicBezTo>
                <a:cubicBezTo>
                  <a:pt x="1793875" y="1273175"/>
                  <a:pt x="1685925" y="1181100"/>
                  <a:pt x="1603375" y="1139825"/>
                </a:cubicBezTo>
                <a:cubicBezTo>
                  <a:pt x="1520825" y="1098550"/>
                  <a:pt x="1431925" y="1174750"/>
                  <a:pt x="1374775" y="1101725"/>
                </a:cubicBezTo>
                <a:cubicBezTo>
                  <a:pt x="1317625" y="1028700"/>
                  <a:pt x="1292225" y="831850"/>
                  <a:pt x="1260475" y="701675"/>
                </a:cubicBezTo>
                <a:cubicBezTo>
                  <a:pt x="1228725" y="571500"/>
                  <a:pt x="1216025" y="422275"/>
                  <a:pt x="1184275" y="320675"/>
                </a:cubicBezTo>
                <a:cubicBezTo>
                  <a:pt x="1152525" y="219075"/>
                  <a:pt x="1111250" y="142875"/>
                  <a:pt x="1069975" y="92075"/>
                </a:cubicBezTo>
                <a:cubicBezTo>
                  <a:pt x="1028700" y="41275"/>
                  <a:pt x="987425" y="0"/>
                  <a:pt x="936625" y="15875"/>
                </a:cubicBezTo>
                <a:cubicBezTo>
                  <a:pt x="885825" y="31750"/>
                  <a:pt x="803275" y="92075"/>
                  <a:pt x="746125" y="168275"/>
                </a:cubicBezTo>
                <a:close/>
              </a:path>
            </a:pathLst>
          </a:custGeom>
          <a:solidFill>
            <a:srgbClr val="492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Freeform 82"/>
          <p:cNvSpPr>
            <a:spLocks/>
          </p:cNvSpPr>
          <p:nvPr/>
        </p:nvSpPr>
        <p:spPr bwMode="auto">
          <a:xfrm>
            <a:off x="590550" y="2108200"/>
            <a:ext cx="533400" cy="863600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73" y="4"/>
              </a:cxn>
              <a:cxn ang="0">
                <a:pos x="60" y="13"/>
              </a:cxn>
              <a:cxn ang="0">
                <a:pos x="43" y="28"/>
              </a:cxn>
              <a:cxn ang="0">
                <a:pos x="16" y="63"/>
              </a:cxn>
              <a:cxn ang="0">
                <a:pos x="4" y="75"/>
              </a:cxn>
              <a:cxn ang="0">
                <a:pos x="0" y="84"/>
              </a:cxn>
              <a:cxn ang="0">
                <a:pos x="12" y="88"/>
              </a:cxn>
              <a:cxn ang="0">
                <a:pos x="16" y="84"/>
              </a:cxn>
              <a:cxn ang="0">
                <a:pos x="21" y="82"/>
              </a:cxn>
              <a:cxn ang="0">
                <a:pos x="30" y="129"/>
              </a:cxn>
              <a:cxn ang="0">
                <a:pos x="54" y="111"/>
              </a:cxn>
              <a:cxn ang="0">
                <a:pos x="75" y="121"/>
              </a:cxn>
              <a:cxn ang="0">
                <a:pos x="93" y="123"/>
              </a:cxn>
              <a:cxn ang="0">
                <a:pos x="106" y="90"/>
              </a:cxn>
              <a:cxn ang="0">
                <a:pos x="135" y="112"/>
              </a:cxn>
              <a:cxn ang="0">
                <a:pos x="145" y="85"/>
              </a:cxn>
              <a:cxn ang="0">
                <a:pos x="162" y="94"/>
              </a:cxn>
              <a:cxn ang="0">
                <a:pos x="166" y="87"/>
              </a:cxn>
              <a:cxn ang="0">
                <a:pos x="145" y="45"/>
              </a:cxn>
              <a:cxn ang="0">
                <a:pos x="103" y="4"/>
              </a:cxn>
              <a:cxn ang="0">
                <a:pos x="90" y="0"/>
              </a:cxn>
            </a:cxnLst>
            <a:rect l="0" t="0" r="r" b="b"/>
            <a:pathLst>
              <a:path w="169" h="136">
                <a:moveTo>
                  <a:pt x="90" y="0"/>
                </a:moveTo>
                <a:cubicBezTo>
                  <a:pt x="84" y="1"/>
                  <a:pt x="80" y="3"/>
                  <a:pt x="73" y="4"/>
                </a:cubicBezTo>
                <a:cubicBezTo>
                  <a:pt x="69" y="7"/>
                  <a:pt x="64" y="10"/>
                  <a:pt x="60" y="13"/>
                </a:cubicBezTo>
                <a:cubicBezTo>
                  <a:pt x="56" y="20"/>
                  <a:pt x="50" y="24"/>
                  <a:pt x="43" y="28"/>
                </a:cubicBezTo>
                <a:cubicBezTo>
                  <a:pt x="37" y="35"/>
                  <a:pt x="24" y="57"/>
                  <a:pt x="16" y="63"/>
                </a:cubicBezTo>
                <a:cubicBezTo>
                  <a:pt x="13" y="69"/>
                  <a:pt x="6" y="69"/>
                  <a:pt x="4" y="75"/>
                </a:cubicBezTo>
                <a:cubicBezTo>
                  <a:pt x="4" y="77"/>
                  <a:pt x="0" y="82"/>
                  <a:pt x="0" y="84"/>
                </a:cubicBezTo>
                <a:cubicBezTo>
                  <a:pt x="2" y="108"/>
                  <a:pt x="1" y="99"/>
                  <a:pt x="12" y="88"/>
                </a:cubicBezTo>
                <a:cubicBezTo>
                  <a:pt x="13" y="87"/>
                  <a:pt x="14" y="85"/>
                  <a:pt x="16" y="84"/>
                </a:cubicBezTo>
                <a:cubicBezTo>
                  <a:pt x="17" y="83"/>
                  <a:pt x="19" y="83"/>
                  <a:pt x="21" y="82"/>
                </a:cubicBezTo>
                <a:cubicBezTo>
                  <a:pt x="25" y="97"/>
                  <a:pt x="27" y="113"/>
                  <a:pt x="30" y="129"/>
                </a:cubicBezTo>
                <a:cubicBezTo>
                  <a:pt x="44" y="125"/>
                  <a:pt x="41" y="115"/>
                  <a:pt x="54" y="111"/>
                </a:cubicBezTo>
                <a:cubicBezTo>
                  <a:pt x="64" y="94"/>
                  <a:pt x="63" y="109"/>
                  <a:pt x="75" y="121"/>
                </a:cubicBezTo>
                <a:cubicBezTo>
                  <a:pt x="80" y="135"/>
                  <a:pt x="85" y="136"/>
                  <a:pt x="93" y="123"/>
                </a:cubicBezTo>
                <a:cubicBezTo>
                  <a:pt x="94" y="110"/>
                  <a:pt x="93" y="96"/>
                  <a:pt x="106" y="90"/>
                </a:cubicBezTo>
                <a:cubicBezTo>
                  <a:pt x="117" y="97"/>
                  <a:pt x="129" y="100"/>
                  <a:pt x="135" y="112"/>
                </a:cubicBezTo>
                <a:cubicBezTo>
                  <a:pt x="136" y="103"/>
                  <a:pt x="136" y="89"/>
                  <a:pt x="145" y="85"/>
                </a:cubicBezTo>
                <a:cubicBezTo>
                  <a:pt x="151" y="89"/>
                  <a:pt x="155" y="93"/>
                  <a:pt x="162" y="94"/>
                </a:cubicBezTo>
                <a:cubicBezTo>
                  <a:pt x="169" y="98"/>
                  <a:pt x="168" y="92"/>
                  <a:pt x="166" y="87"/>
                </a:cubicBezTo>
                <a:cubicBezTo>
                  <a:pt x="165" y="68"/>
                  <a:pt x="160" y="57"/>
                  <a:pt x="145" y="45"/>
                </a:cubicBezTo>
                <a:cubicBezTo>
                  <a:pt x="134" y="26"/>
                  <a:pt x="124" y="11"/>
                  <a:pt x="103" y="4"/>
                </a:cubicBezTo>
                <a:cubicBezTo>
                  <a:pt x="98" y="1"/>
                  <a:pt x="96" y="0"/>
                  <a:pt x="90" y="0"/>
                </a:cubicBez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solidFill>
              <a:srgbClr val="007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381001"/>
            <a:ext cx="9144000" cy="323850"/>
          </a:xfrm>
          <a:prstGeom prst="rect">
            <a:avLst/>
          </a:prstGeom>
          <a:gradFill>
            <a:gsLst>
              <a:gs pos="0">
                <a:srgbClr val="2D6CF7">
                  <a:alpha val="12000"/>
                </a:srgbClr>
              </a:gs>
              <a:gs pos="50000">
                <a:srgbClr val="0611E4">
                  <a:alpha val="74118"/>
                </a:srgbClr>
              </a:gs>
              <a:gs pos="100000">
                <a:srgbClr val="7A80FA">
                  <a:alpha val="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О з о н о в и й  ш а р </a:t>
            </a:r>
            <a:endParaRPr lang="uk-UA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1950061"/>
            <a:ext cx="9144000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Приземний повітряний простір 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- середовище існування птахів, аж до верхніх меж тропосфери життя розсіяне у вигляді мікроорганізмів і пилку рослин.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198823"/>
            <a:ext cx="914400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Нижня межа </a:t>
            </a:r>
            <a:r>
              <a:rPr lang="uk-UA" sz="2400" b="1" dirty="0" smtClean="0">
                <a:solidFill>
                  <a:schemeClr val="tx1"/>
                </a:solidFill>
              </a:rPr>
              <a:t>біосфери проходить у </a:t>
            </a:r>
            <a:r>
              <a:rPr lang="uk-UA" sz="2400" b="1" dirty="0" smtClean="0">
                <a:solidFill>
                  <a:srgbClr val="FF0000"/>
                </a:solidFill>
              </a:rPr>
              <a:t>літосфері</a:t>
            </a:r>
            <a:r>
              <a:rPr lang="uk-UA" sz="2400" b="1" dirty="0" smtClean="0">
                <a:solidFill>
                  <a:schemeClr val="tx1"/>
                </a:solidFill>
              </a:rPr>
              <a:t> на глибині близько 5 км, де за високих температур у земній корі і без кисню можуть існувати тільки окремі мікроорганізми.</a:t>
            </a: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</a:rPr>
              <a:t>Верхня межа біосфери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, тобто там, де живуть організми, проходить в атмосфері на висоті 20-25 км. </a:t>
            </a:r>
            <a:br>
              <a:rPr lang="uk-UA" sz="2400" b="1" dirty="0" smtClean="0">
                <a:solidFill>
                  <a:sysClr val="windowText" lastClr="000000"/>
                </a:solidFill>
              </a:rPr>
            </a:br>
            <a:r>
              <a:rPr lang="uk-UA" sz="2400" b="1" dirty="0" smtClean="0">
                <a:solidFill>
                  <a:sysClr val="windowText" lastClr="000000"/>
                </a:solidFill>
              </a:rPr>
              <a:t>Це висота </a:t>
            </a:r>
            <a:r>
              <a:rPr lang="uk-UA" sz="2400" b="1" i="1" dirty="0" smtClean="0">
                <a:solidFill>
                  <a:sysClr val="windowText" lastClr="000000"/>
                </a:solidFill>
              </a:rPr>
              <a:t>озонового шару</a:t>
            </a:r>
            <a:r>
              <a:rPr lang="uk-UA" sz="2400" b="1" dirty="0" smtClean="0">
                <a:solidFill>
                  <a:sysClr val="windowText" lastClr="000000"/>
                </a:solidFill>
              </a:rPr>
              <a:t>, який захищає все живе від шкідливої дії ультрафіолетового випромінювання.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2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38150" y="241587"/>
            <a:ext cx="8267700" cy="181588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dirty="0">
                <a:solidFill>
                  <a:sysClr val="windowText" lastClr="000000"/>
                </a:solidFill>
              </a:rPr>
              <a:t>Процес утворення в хлоропластах органічної речовини з неорганічних речовин при участі енергії сонячних променів одержав назву  </a:t>
            </a:r>
            <a:r>
              <a:rPr lang="uk-UA" sz="2800" b="1" dirty="0">
                <a:solidFill>
                  <a:srgbClr val="FF0000"/>
                </a:solidFill>
              </a:rPr>
              <a:t>фотосинтез</a:t>
            </a: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400050" y="2418815"/>
            <a:ext cx="8362950" cy="13849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dirty="0">
                <a:solidFill>
                  <a:sysClr val="windowText" lastClr="000000"/>
                </a:solidFill>
              </a:rPr>
              <a:t> Ніякі інші організми, крім зелених рослин,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/>
            </a:r>
            <a:br>
              <a:rPr lang="uk-UA" sz="2800" b="1" dirty="0" smtClean="0">
                <a:solidFill>
                  <a:sysClr val="windowText" lastClr="000000"/>
                </a:solidFill>
              </a:rPr>
            </a:br>
            <a:r>
              <a:rPr lang="uk-UA" sz="2800" b="1" dirty="0" smtClean="0">
                <a:solidFill>
                  <a:sysClr val="windowText" lastClr="000000"/>
                </a:solidFill>
              </a:rPr>
              <a:t>не </a:t>
            </a:r>
            <a:r>
              <a:rPr lang="uk-UA" sz="2800" b="1" dirty="0">
                <a:solidFill>
                  <a:sysClr val="windowText" lastClr="000000"/>
                </a:solidFill>
              </a:rPr>
              <a:t>можуть створювати органічні речовини, необхідні  для життя всіх живих істот.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438150" y="4138954"/>
            <a:ext cx="8343900" cy="9541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>
                <a:solidFill>
                  <a:sysClr val="windowText" lastClr="000000"/>
                </a:solidFill>
              </a:rPr>
              <a:t>  Ці речовини є їжею не тільки для самих рослин, але й для тварин і людини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animBg="1"/>
      <p:bldP spid="75781" grpId="0" animBg="1"/>
      <p:bldP spid="7578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2162180" y="1511300"/>
            <a:ext cx="1647820" cy="1822450"/>
            <a:chOff x="0" y="-102"/>
            <a:chExt cx="2347" cy="2791"/>
          </a:xfrm>
        </p:grpSpPr>
        <p:sp>
          <p:nvSpPr>
            <p:cNvPr id="14" name="Oval 4"/>
            <p:cNvSpPr>
              <a:spLocks noChangeArrowheads="1"/>
            </p:cNvSpPr>
            <p:nvPr/>
          </p:nvSpPr>
          <p:spPr bwMode="auto">
            <a:xfrm flipV="1">
              <a:off x="34" y="1699"/>
              <a:ext cx="2313" cy="990"/>
            </a:xfrm>
            <a:prstGeom prst="ellipse">
              <a:avLst/>
            </a:prstGeom>
            <a:gradFill rotWithShape="1">
              <a:gsLst>
                <a:gs pos="0">
                  <a:srgbClr val="963200">
                    <a:alpha val="84999"/>
                  </a:srgbClr>
                </a:gs>
                <a:gs pos="100000">
                  <a:srgbClr val="963200">
                    <a:gamma/>
                    <a:shade val="63529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val 5"/>
            <p:cNvSpPr>
              <a:spLocks noChangeArrowheads="1"/>
            </p:cNvSpPr>
            <p:nvPr/>
          </p:nvSpPr>
          <p:spPr bwMode="auto">
            <a:xfrm>
              <a:off x="0" y="0"/>
              <a:ext cx="2313" cy="2313"/>
            </a:xfrm>
            <a:prstGeom prst="ellipse">
              <a:avLst/>
            </a:prstGeom>
            <a:gradFill rotWithShape="1">
              <a:gsLst>
                <a:gs pos="0">
                  <a:srgbClr val="FF9966"/>
                </a:gs>
                <a:gs pos="50000">
                  <a:srgbClr val="FBDF53"/>
                </a:gs>
                <a:gs pos="100000">
                  <a:srgbClr val="FF99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val 6"/>
            <p:cNvSpPr>
              <a:spLocks noChangeArrowheads="1"/>
            </p:cNvSpPr>
            <p:nvPr/>
          </p:nvSpPr>
          <p:spPr bwMode="auto">
            <a:xfrm rot="8982877">
              <a:off x="27" y="-102"/>
              <a:ext cx="2313" cy="2313"/>
            </a:xfrm>
            <a:prstGeom prst="ellipse">
              <a:avLst/>
            </a:prstGeom>
            <a:gradFill rotWithShape="1">
              <a:gsLst>
                <a:gs pos="0">
                  <a:srgbClr val="FF9966"/>
                </a:gs>
                <a:gs pos="100000">
                  <a:srgbClr val="FF9966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95" y="17"/>
              <a:ext cx="2090" cy="1702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57999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організми</a:t>
              </a:r>
              <a:endParaRPr kumimoji="0" lang="uk-U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499" y="1179"/>
              <a:ext cx="1407" cy="1139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59999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Line 9"/>
            <p:cNvSpPr>
              <a:spLocks noChangeShapeType="1"/>
            </p:cNvSpPr>
            <p:nvPr/>
          </p:nvSpPr>
          <p:spPr bwMode="auto">
            <a:xfrm>
              <a:off x="1640" y="848"/>
              <a:ext cx="1" cy="1"/>
            </a:xfrm>
            <a:prstGeom prst="line">
              <a:avLst/>
            </a:prstGeom>
            <a:noFill/>
            <a:ln w="12700" cmpd="sng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Line 10"/>
            <p:cNvSpPr>
              <a:spLocks noChangeShapeType="1"/>
            </p:cNvSpPr>
            <p:nvPr/>
          </p:nvSpPr>
          <p:spPr bwMode="auto">
            <a:xfrm>
              <a:off x="1648" y="862"/>
              <a:ext cx="1" cy="1"/>
            </a:xfrm>
            <a:prstGeom prst="line">
              <a:avLst/>
            </a:prstGeom>
            <a:noFill/>
            <a:ln w="12700" cmpd="sng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Line 11"/>
            <p:cNvSpPr>
              <a:spLocks noChangeShapeType="1"/>
            </p:cNvSpPr>
            <p:nvPr/>
          </p:nvSpPr>
          <p:spPr bwMode="auto">
            <a:xfrm>
              <a:off x="1574" y="424"/>
              <a:ext cx="1" cy="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" name="Group 3"/>
          <p:cNvGrpSpPr>
            <a:grpSpLocks/>
          </p:cNvGrpSpPr>
          <p:nvPr/>
        </p:nvGrpSpPr>
        <p:grpSpPr bwMode="auto">
          <a:xfrm>
            <a:off x="285750" y="324829"/>
            <a:ext cx="1962150" cy="1961171"/>
            <a:chOff x="0" y="-7"/>
            <a:chExt cx="2347" cy="2696"/>
          </a:xfrm>
        </p:grpSpPr>
        <p:sp>
          <p:nvSpPr>
            <p:cNvPr id="23" name="Oval 4"/>
            <p:cNvSpPr>
              <a:spLocks noChangeArrowheads="1"/>
            </p:cNvSpPr>
            <p:nvPr/>
          </p:nvSpPr>
          <p:spPr bwMode="auto">
            <a:xfrm flipV="1">
              <a:off x="34" y="1699"/>
              <a:ext cx="2313" cy="990"/>
            </a:xfrm>
            <a:prstGeom prst="ellipse">
              <a:avLst/>
            </a:prstGeom>
            <a:gradFill rotWithShape="1">
              <a:gsLst>
                <a:gs pos="0">
                  <a:srgbClr val="963200">
                    <a:alpha val="84999"/>
                  </a:srgbClr>
                </a:gs>
                <a:gs pos="100000">
                  <a:srgbClr val="963200">
                    <a:gamma/>
                    <a:shade val="63529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0" y="0"/>
              <a:ext cx="2313" cy="2313"/>
            </a:xfrm>
            <a:prstGeom prst="ellipse">
              <a:avLst/>
            </a:prstGeom>
            <a:gradFill rotWithShape="1">
              <a:gsLst>
                <a:gs pos="0">
                  <a:srgbClr val="AC66BB"/>
                </a:gs>
                <a:gs pos="50000">
                  <a:srgbClr val="B83D68"/>
                </a:gs>
                <a:gs pos="100000">
                  <a:srgbClr val="AC66B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val 6"/>
            <p:cNvSpPr>
              <a:spLocks noChangeArrowheads="1"/>
            </p:cNvSpPr>
            <p:nvPr/>
          </p:nvSpPr>
          <p:spPr bwMode="auto">
            <a:xfrm rot="8982877">
              <a:off x="23" y="-7"/>
              <a:ext cx="2313" cy="2418"/>
            </a:xfrm>
            <a:prstGeom prst="ellipse">
              <a:avLst/>
            </a:prstGeom>
            <a:gradFill rotWithShape="1">
              <a:gsLst>
                <a:gs pos="0">
                  <a:srgbClr val="AC66BB"/>
                </a:gs>
                <a:gs pos="100000">
                  <a:srgbClr val="AC66BB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val 7"/>
            <p:cNvSpPr>
              <a:spLocks noChangeArrowheads="1"/>
            </p:cNvSpPr>
            <p:nvPr/>
          </p:nvSpPr>
          <p:spPr bwMode="auto">
            <a:xfrm>
              <a:off x="208" y="19"/>
              <a:ext cx="1907" cy="1568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alpha val="57999"/>
                  </a:sysClr>
                </a:gs>
                <a:gs pos="100000">
                  <a:sysClr val="window" lastClr="FFFFFF">
                    <a:gamma/>
                    <a:shade val="46275"/>
                    <a:invGamma/>
                    <a:alpha val="0"/>
                  </a:sys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гідросфера</a:t>
              </a:r>
              <a:endParaRPr kumimoji="0" lang="uk-U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499" y="957"/>
              <a:ext cx="1407" cy="1361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alpha val="59999"/>
                  </a:sysClr>
                </a:gs>
                <a:gs pos="100000">
                  <a:sysClr val="window" lastClr="FFFFFF">
                    <a:gamma/>
                    <a:shade val="46275"/>
                    <a:invGamma/>
                    <a:alpha val="0"/>
                  </a:sys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1640" y="848"/>
              <a:ext cx="1" cy="1"/>
            </a:xfrm>
            <a:prstGeom prst="line">
              <a:avLst/>
            </a:prstGeom>
            <a:noFill/>
            <a:ln w="12700" cmpd="sng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Line 10"/>
            <p:cNvSpPr>
              <a:spLocks noChangeShapeType="1"/>
            </p:cNvSpPr>
            <p:nvPr/>
          </p:nvSpPr>
          <p:spPr bwMode="auto">
            <a:xfrm>
              <a:off x="1648" y="862"/>
              <a:ext cx="1" cy="1"/>
            </a:xfrm>
            <a:prstGeom prst="line">
              <a:avLst/>
            </a:prstGeom>
            <a:noFill/>
            <a:ln w="12700" cmpd="sng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Line 11"/>
            <p:cNvSpPr>
              <a:spLocks noChangeShapeType="1"/>
            </p:cNvSpPr>
            <p:nvPr/>
          </p:nvSpPr>
          <p:spPr bwMode="auto">
            <a:xfrm>
              <a:off x="1574" y="424"/>
              <a:ext cx="1" cy="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" name="Group 3"/>
          <p:cNvGrpSpPr>
            <a:grpSpLocks/>
          </p:cNvGrpSpPr>
          <p:nvPr/>
        </p:nvGrpSpPr>
        <p:grpSpPr bwMode="auto">
          <a:xfrm>
            <a:off x="3927873" y="285750"/>
            <a:ext cx="1859753" cy="1943100"/>
            <a:chOff x="0" y="0"/>
            <a:chExt cx="2347" cy="2689"/>
          </a:xfrm>
        </p:grpSpPr>
        <p:sp>
          <p:nvSpPr>
            <p:cNvPr id="41" name="Oval 4"/>
            <p:cNvSpPr>
              <a:spLocks noChangeArrowheads="1"/>
            </p:cNvSpPr>
            <p:nvPr/>
          </p:nvSpPr>
          <p:spPr bwMode="auto">
            <a:xfrm flipV="1">
              <a:off x="34" y="1699"/>
              <a:ext cx="2313" cy="990"/>
            </a:xfrm>
            <a:prstGeom prst="ellipse">
              <a:avLst/>
            </a:prstGeom>
            <a:gradFill rotWithShape="1">
              <a:gsLst>
                <a:gs pos="0">
                  <a:srgbClr val="963200">
                    <a:alpha val="84999"/>
                  </a:srgbClr>
                </a:gs>
                <a:gs pos="100000">
                  <a:srgbClr val="963200">
                    <a:gamma/>
                    <a:shade val="63529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0" y="0"/>
              <a:ext cx="2313" cy="2313"/>
            </a:xfrm>
            <a:prstGeom prst="ellipse">
              <a:avLst/>
            </a:prstGeom>
            <a:gradFill rotWithShape="1">
              <a:gsLst>
                <a:gs pos="0">
                  <a:srgbClr val="5ECCF3"/>
                </a:gs>
                <a:gs pos="50000">
                  <a:srgbClr val="4E67C8"/>
                </a:gs>
                <a:gs pos="100000">
                  <a:srgbClr val="5ECCF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val 6"/>
            <p:cNvSpPr>
              <a:spLocks noChangeArrowheads="1"/>
            </p:cNvSpPr>
            <p:nvPr/>
          </p:nvSpPr>
          <p:spPr bwMode="auto">
            <a:xfrm rot="8982877">
              <a:off x="0" y="0"/>
              <a:ext cx="2313" cy="2313"/>
            </a:xfrm>
            <a:prstGeom prst="ellipse">
              <a:avLst/>
            </a:prstGeom>
            <a:gradFill rotWithShape="1">
              <a:gsLst>
                <a:gs pos="0">
                  <a:srgbClr val="5ECCF3"/>
                </a:gs>
                <a:gs pos="100000">
                  <a:srgbClr val="5ECCF3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val 7"/>
            <p:cNvSpPr>
              <a:spLocks noChangeArrowheads="1"/>
            </p:cNvSpPr>
            <p:nvPr/>
          </p:nvSpPr>
          <p:spPr bwMode="auto">
            <a:xfrm>
              <a:off x="198" y="38"/>
              <a:ext cx="1951" cy="1579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alpha val="57999"/>
                  </a:sysClr>
                </a:gs>
                <a:gs pos="100000">
                  <a:sysClr val="window" lastClr="FFFFFF">
                    <a:gamma/>
                    <a:shade val="46275"/>
                    <a:invGamma/>
                    <a:alpha val="0"/>
                  </a:sys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sz="2000" b="1" kern="0" dirty="0" err="1" smtClean="0">
                  <a:solidFill>
                    <a:sysClr val="windowText" lastClr="000000"/>
                  </a:solidFill>
                </a:rPr>
                <a:t>атмосфе</a:t>
              </a:r>
              <a:r>
                <a:rPr kumimoji="0" lang="uk-UA" sz="2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ра</a:t>
              </a:r>
              <a:endPara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Oval 8"/>
            <p:cNvSpPr>
              <a:spLocks noChangeArrowheads="1"/>
            </p:cNvSpPr>
            <p:nvPr/>
          </p:nvSpPr>
          <p:spPr bwMode="auto">
            <a:xfrm>
              <a:off x="499" y="1179"/>
              <a:ext cx="1407" cy="1139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alpha val="59999"/>
                  </a:sysClr>
                </a:gs>
                <a:gs pos="100000">
                  <a:sysClr val="window" lastClr="FFFFFF">
                    <a:gamma/>
                    <a:shade val="46275"/>
                    <a:invGamma/>
                    <a:alpha val="0"/>
                  </a:sys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Line 9"/>
            <p:cNvSpPr>
              <a:spLocks noChangeShapeType="1"/>
            </p:cNvSpPr>
            <p:nvPr/>
          </p:nvSpPr>
          <p:spPr bwMode="auto">
            <a:xfrm>
              <a:off x="1640" y="848"/>
              <a:ext cx="1" cy="1"/>
            </a:xfrm>
            <a:prstGeom prst="line">
              <a:avLst/>
            </a:prstGeom>
            <a:noFill/>
            <a:ln w="12700" cmpd="sng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Line 10"/>
            <p:cNvSpPr>
              <a:spLocks noChangeShapeType="1"/>
            </p:cNvSpPr>
            <p:nvPr/>
          </p:nvSpPr>
          <p:spPr bwMode="auto">
            <a:xfrm>
              <a:off x="1648" y="862"/>
              <a:ext cx="1" cy="1"/>
            </a:xfrm>
            <a:prstGeom prst="line">
              <a:avLst/>
            </a:prstGeom>
            <a:noFill/>
            <a:ln w="12700" cmpd="sng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Line 11"/>
            <p:cNvSpPr>
              <a:spLocks noChangeShapeType="1"/>
            </p:cNvSpPr>
            <p:nvPr/>
          </p:nvSpPr>
          <p:spPr bwMode="auto">
            <a:xfrm>
              <a:off x="1574" y="424"/>
              <a:ext cx="1" cy="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8" name="Group 3"/>
          <p:cNvGrpSpPr>
            <a:grpSpLocks/>
          </p:cNvGrpSpPr>
          <p:nvPr/>
        </p:nvGrpSpPr>
        <p:grpSpPr bwMode="auto">
          <a:xfrm>
            <a:off x="2114550" y="3372009"/>
            <a:ext cx="2095500" cy="2027079"/>
            <a:chOff x="0" y="-4"/>
            <a:chExt cx="2347" cy="2693"/>
          </a:xfrm>
        </p:grpSpPr>
        <p:sp>
          <p:nvSpPr>
            <p:cNvPr id="59" name="Oval 4"/>
            <p:cNvSpPr>
              <a:spLocks noChangeArrowheads="1"/>
            </p:cNvSpPr>
            <p:nvPr/>
          </p:nvSpPr>
          <p:spPr bwMode="auto">
            <a:xfrm flipV="1">
              <a:off x="34" y="1699"/>
              <a:ext cx="2313" cy="990"/>
            </a:xfrm>
            <a:prstGeom prst="ellipse">
              <a:avLst/>
            </a:prstGeom>
            <a:gradFill rotWithShape="1">
              <a:gsLst>
                <a:gs pos="0">
                  <a:srgbClr val="963200">
                    <a:alpha val="84999"/>
                  </a:srgbClr>
                </a:gs>
                <a:gs pos="100000">
                  <a:srgbClr val="963200">
                    <a:gamma/>
                    <a:shade val="63529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Oval 5"/>
            <p:cNvSpPr>
              <a:spLocks noChangeArrowheads="1"/>
            </p:cNvSpPr>
            <p:nvPr/>
          </p:nvSpPr>
          <p:spPr bwMode="auto">
            <a:xfrm>
              <a:off x="0" y="0"/>
              <a:ext cx="2086" cy="2313"/>
            </a:xfrm>
            <a:prstGeom prst="ellipse">
              <a:avLst/>
            </a:prstGeom>
            <a:gradFill rotWithShape="1">
              <a:gsLst>
                <a:gs pos="0">
                  <a:srgbClr val="9F2936"/>
                </a:gs>
                <a:gs pos="50000">
                  <a:srgbClr val="F07F09"/>
                </a:gs>
                <a:gs pos="100000">
                  <a:srgbClr val="9F293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Oval 6"/>
            <p:cNvSpPr>
              <a:spLocks noChangeArrowheads="1"/>
            </p:cNvSpPr>
            <p:nvPr/>
          </p:nvSpPr>
          <p:spPr bwMode="auto">
            <a:xfrm rot="8982877">
              <a:off x="12" y="58"/>
              <a:ext cx="2131" cy="2313"/>
            </a:xfrm>
            <a:prstGeom prst="ellipse">
              <a:avLst/>
            </a:prstGeom>
            <a:gradFill rotWithShape="1">
              <a:gsLst>
                <a:gs pos="0">
                  <a:srgbClr val="9F2936"/>
                </a:gs>
                <a:gs pos="100000">
                  <a:srgbClr val="9F2936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Oval 7"/>
            <p:cNvSpPr>
              <a:spLocks noChangeArrowheads="1"/>
            </p:cNvSpPr>
            <p:nvPr/>
          </p:nvSpPr>
          <p:spPr bwMode="auto">
            <a:xfrm>
              <a:off x="111" y="-4"/>
              <a:ext cx="1935" cy="1772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alpha val="57999"/>
                  </a:sysClr>
                </a:gs>
                <a:gs pos="100000">
                  <a:sysClr val="window" lastClr="FFFFFF">
                    <a:gamma/>
                    <a:shade val="46275"/>
                    <a:invGamma/>
                    <a:alpha val="0"/>
                  </a:sys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літосфера</a:t>
              </a:r>
              <a:endParaRPr kumimoji="0" lang="uk-U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Oval 8"/>
            <p:cNvSpPr>
              <a:spLocks noChangeArrowheads="1"/>
            </p:cNvSpPr>
            <p:nvPr/>
          </p:nvSpPr>
          <p:spPr bwMode="auto">
            <a:xfrm>
              <a:off x="359" y="1103"/>
              <a:ext cx="1407" cy="1139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alpha val="59999"/>
                  </a:sysClr>
                </a:gs>
                <a:gs pos="100000">
                  <a:sysClr val="window" lastClr="FFFFFF">
                    <a:gamma/>
                    <a:shade val="46275"/>
                    <a:invGamma/>
                    <a:alpha val="0"/>
                  </a:sys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Line 9"/>
            <p:cNvSpPr>
              <a:spLocks noChangeShapeType="1"/>
            </p:cNvSpPr>
            <p:nvPr/>
          </p:nvSpPr>
          <p:spPr bwMode="auto">
            <a:xfrm>
              <a:off x="1640" y="848"/>
              <a:ext cx="1" cy="1"/>
            </a:xfrm>
            <a:prstGeom prst="line">
              <a:avLst/>
            </a:prstGeom>
            <a:noFill/>
            <a:ln w="12700" cmpd="sng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Line 10"/>
            <p:cNvSpPr>
              <a:spLocks noChangeShapeType="1"/>
            </p:cNvSpPr>
            <p:nvPr/>
          </p:nvSpPr>
          <p:spPr bwMode="auto">
            <a:xfrm>
              <a:off x="1648" y="862"/>
              <a:ext cx="1" cy="1"/>
            </a:xfrm>
            <a:prstGeom prst="line">
              <a:avLst/>
            </a:prstGeom>
            <a:noFill/>
            <a:ln w="12700" cmpd="sng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Line 11"/>
            <p:cNvSpPr>
              <a:spLocks noChangeShapeType="1"/>
            </p:cNvSpPr>
            <p:nvPr/>
          </p:nvSpPr>
          <p:spPr bwMode="auto">
            <a:xfrm>
              <a:off x="1574" y="424"/>
              <a:ext cx="1" cy="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029200" y="1701452"/>
            <a:ext cx="373380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+mj-lt"/>
              </a:rPr>
              <a:t>Прокоментуйте, як пов'язані організми з оболонками Землі</a:t>
            </a:r>
            <a:endParaRPr lang="uk-UA" sz="28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39" name="AutoShape 44"/>
          <p:cNvSpPr>
            <a:spLocks noChangeArrowheads="1"/>
          </p:cNvSpPr>
          <p:nvPr/>
        </p:nvSpPr>
        <p:spPr bwMode="invGray">
          <a:xfrm>
            <a:off x="2676525" y="720725"/>
            <a:ext cx="904875" cy="647700"/>
          </a:xfrm>
          <a:prstGeom prst="rightArrow">
            <a:avLst>
              <a:gd name="adj1" fmla="val 39213"/>
              <a:gd name="adj2" fmla="val 72796"/>
            </a:avLst>
          </a:prstGeom>
          <a:solidFill>
            <a:srgbClr val="FF0000"/>
          </a:solidFill>
          <a:ln w="53975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AutoShape 44"/>
          <p:cNvSpPr>
            <a:spLocks noChangeArrowheads="1"/>
          </p:cNvSpPr>
          <p:nvPr/>
        </p:nvSpPr>
        <p:spPr bwMode="invGray">
          <a:xfrm rot="7012688">
            <a:off x="3871913" y="2609849"/>
            <a:ext cx="904875" cy="647700"/>
          </a:xfrm>
          <a:prstGeom prst="rightArrow">
            <a:avLst>
              <a:gd name="adj1" fmla="val 39213"/>
              <a:gd name="adj2" fmla="val 72796"/>
            </a:avLst>
          </a:prstGeom>
          <a:solidFill>
            <a:srgbClr val="FF0000"/>
          </a:solidFill>
          <a:ln w="53975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AutoShape 44"/>
          <p:cNvSpPr>
            <a:spLocks noChangeArrowheads="1"/>
          </p:cNvSpPr>
          <p:nvPr/>
        </p:nvSpPr>
        <p:spPr bwMode="invGray">
          <a:xfrm rot="14689936">
            <a:off x="1266824" y="2609850"/>
            <a:ext cx="904875" cy="647700"/>
          </a:xfrm>
          <a:prstGeom prst="rightArrow">
            <a:avLst>
              <a:gd name="adj1" fmla="val 39213"/>
              <a:gd name="adj2" fmla="val 72796"/>
            </a:avLst>
          </a:prstGeom>
          <a:solidFill>
            <a:srgbClr val="FF0000"/>
          </a:solidFill>
          <a:ln w="53975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" name="AutoShape 44"/>
          <p:cNvSpPr>
            <a:spLocks noChangeArrowheads="1"/>
          </p:cNvSpPr>
          <p:nvPr/>
        </p:nvSpPr>
        <p:spPr bwMode="invGray">
          <a:xfrm rot="19811552">
            <a:off x="3566001" y="1368426"/>
            <a:ext cx="904875" cy="647700"/>
          </a:xfrm>
          <a:prstGeom prst="rightArrow">
            <a:avLst>
              <a:gd name="adj1" fmla="val 39213"/>
              <a:gd name="adj2" fmla="val 72796"/>
            </a:avLst>
          </a:prstGeom>
          <a:solidFill>
            <a:srgbClr val="66FF66"/>
          </a:solidFill>
          <a:ln w="53975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AutoShape 44"/>
          <p:cNvSpPr>
            <a:spLocks noChangeArrowheads="1"/>
          </p:cNvSpPr>
          <p:nvPr/>
        </p:nvSpPr>
        <p:spPr bwMode="invGray">
          <a:xfrm rot="5400000">
            <a:off x="2619376" y="2827338"/>
            <a:ext cx="904875" cy="647700"/>
          </a:xfrm>
          <a:prstGeom prst="rightArrow">
            <a:avLst>
              <a:gd name="adj1" fmla="val 39213"/>
              <a:gd name="adj2" fmla="val 72796"/>
            </a:avLst>
          </a:prstGeom>
          <a:solidFill>
            <a:srgbClr val="66FF66"/>
          </a:solidFill>
          <a:ln w="53975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" name="AutoShape 44"/>
          <p:cNvSpPr>
            <a:spLocks noChangeArrowheads="1"/>
          </p:cNvSpPr>
          <p:nvPr/>
        </p:nvSpPr>
        <p:spPr bwMode="invGray">
          <a:xfrm rot="13243896">
            <a:off x="1762125" y="1406525"/>
            <a:ext cx="904875" cy="647700"/>
          </a:xfrm>
          <a:prstGeom prst="rightArrow">
            <a:avLst>
              <a:gd name="adj1" fmla="val 39213"/>
              <a:gd name="adj2" fmla="val 72796"/>
            </a:avLst>
          </a:prstGeom>
          <a:solidFill>
            <a:srgbClr val="66FF66"/>
          </a:solidFill>
          <a:ln w="53975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4572000" y="3873152"/>
            <a:ext cx="42672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+mj-lt"/>
              </a:rPr>
              <a:t> організми і атмосфера</a:t>
            </a:r>
            <a:endParaRPr lang="uk-UA" sz="28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72000" y="4616102"/>
            <a:ext cx="42672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+mj-lt"/>
              </a:rPr>
              <a:t> організми і  літосфера</a:t>
            </a:r>
            <a:endParaRPr lang="uk-UA" sz="28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72000" y="3172480"/>
            <a:ext cx="42672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+mj-lt"/>
              </a:rPr>
              <a:t> організми і  гідросфера</a:t>
            </a:r>
            <a:endParaRPr lang="uk-UA" sz="2800" dirty="0">
              <a:solidFill>
                <a:sysClr val="windowText" lastClr="000000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User\Рабочий стол\Новая папка\Науки що вивчає Біологіяс\ботаника 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1650" y="444650"/>
            <a:ext cx="2129636" cy="1746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зооогия"/>
          <p:cNvPicPr>
            <a:picLocks noChangeAspect="1" noChangeArrowheads="1"/>
          </p:cNvPicPr>
          <p:nvPr/>
        </p:nvPicPr>
        <p:blipFill>
          <a:blip r:embed="rId3"/>
          <a:srcRect l="2783" t="3012" r="1976" b="6398"/>
          <a:stretch>
            <a:fillRect/>
          </a:stretch>
        </p:blipFill>
        <p:spPr bwMode="auto">
          <a:xfrm>
            <a:off x="3496727" y="2698750"/>
            <a:ext cx="2150545" cy="169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 descr="2015-01-08 20 33 50"/>
          <p:cNvPicPr>
            <a:picLocks noChangeAspect="1" noChangeArrowheads="1"/>
          </p:cNvPicPr>
          <p:nvPr/>
        </p:nvPicPr>
        <p:blipFill>
          <a:blip r:embed="rId4"/>
          <a:srcRect l="3123" t="2846" r="3122" b="2785"/>
          <a:stretch>
            <a:fillRect/>
          </a:stretch>
        </p:blipFill>
        <p:spPr bwMode="auto">
          <a:xfrm>
            <a:off x="361951" y="2698750"/>
            <a:ext cx="2114550" cy="170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676900" y="342900"/>
            <a:ext cx="304800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+mj-lt"/>
              </a:rPr>
              <a:t>Розкажіть про взаємозв'язки між організмами</a:t>
            </a:r>
            <a:endParaRPr lang="uk-UA" sz="28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gray">
          <a:xfrm rot="12240556" flipH="1" flipV="1">
            <a:off x="2439297" y="4298454"/>
            <a:ext cx="1418186" cy="1086730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>
            <a:gsLst>
              <a:gs pos="2400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4000">
                <a:srgbClr val="01A78F"/>
              </a:gs>
              <a:gs pos="80000">
                <a:srgbClr val="3366FF"/>
              </a:gs>
            </a:gsLst>
            <a:lin ang="5400000" scaled="0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6"/>
          <p:cNvSpPr>
            <a:spLocks/>
          </p:cNvSpPr>
          <p:nvPr/>
        </p:nvSpPr>
        <p:spPr bwMode="gray">
          <a:xfrm rot="15134195">
            <a:off x="3993020" y="1460643"/>
            <a:ext cx="1157960" cy="678880"/>
          </a:xfrm>
          <a:custGeom>
            <a:avLst/>
            <a:gdLst>
              <a:gd name="T0" fmla="*/ 1584325 w 580"/>
              <a:gd name="T1" fmla="*/ 0 h 798"/>
              <a:gd name="T2" fmla="*/ 1578862 w 580"/>
              <a:gd name="T3" fmla="*/ 123539 h 798"/>
              <a:gd name="T4" fmla="*/ 1551546 w 580"/>
              <a:gd name="T5" fmla="*/ 238841 h 798"/>
              <a:gd name="T6" fmla="*/ 1507840 w 580"/>
              <a:gd name="T7" fmla="*/ 345908 h 798"/>
              <a:gd name="T8" fmla="*/ 1436819 w 580"/>
              <a:gd name="T9" fmla="*/ 444739 h 798"/>
              <a:gd name="T10" fmla="*/ 1349408 w 580"/>
              <a:gd name="T11" fmla="*/ 535334 h 798"/>
              <a:gd name="T12" fmla="*/ 1234681 w 580"/>
              <a:gd name="T13" fmla="*/ 617693 h 798"/>
              <a:gd name="T14" fmla="*/ 1098101 w 580"/>
              <a:gd name="T15" fmla="*/ 697306 h 798"/>
              <a:gd name="T16" fmla="*/ 934205 w 580"/>
              <a:gd name="T17" fmla="*/ 768684 h 798"/>
              <a:gd name="T18" fmla="*/ 737531 w 580"/>
              <a:gd name="T19" fmla="*/ 837317 h 798"/>
              <a:gd name="T20" fmla="*/ 513540 w 580"/>
              <a:gd name="T21" fmla="*/ 900459 h 798"/>
              <a:gd name="T22" fmla="*/ 513540 w 580"/>
              <a:gd name="T23" fmla="*/ 1095375 h 798"/>
              <a:gd name="T24" fmla="*/ 0 w 580"/>
              <a:gd name="T25" fmla="*/ 705542 h 798"/>
              <a:gd name="T26" fmla="*/ 513540 w 580"/>
              <a:gd name="T27" fmla="*/ 315710 h 798"/>
              <a:gd name="T28" fmla="*/ 513540 w 580"/>
              <a:gd name="T29" fmla="*/ 510626 h 798"/>
              <a:gd name="T30" fmla="*/ 611877 w 580"/>
              <a:gd name="T31" fmla="*/ 505135 h 798"/>
              <a:gd name="T32" fmla="*/ 721141 w 580"/>
              <a:gd name="T33" fmla="*/ 488664 h 798"/>
              <a:gd name="T34" fmla="*/ 835868 w 580"/>
              <a:gd name="T35" fmla="*/ 461211 h 798"/>
              <a:gd name="T36" fmla="*/ 950595 w 580"/>
              <a:gd name="T37" fmla="*/ 425522 h 798"/>
              <a:gd name="T38" fmla="*/ 1070785 w 580"/>
              <a:gd name="T39" fmla="*/ 384342 h 798"/>
              <a:gd name="T40" fmla="*/ 1180049 w 580"/>
              <a:gd name="T41" fmla="*/ 337672 h 798"/>
              <a:gd name="T42" fmla="*/ 1289313 w 580"/>
              <a:gd name="T43" fmla="*/ 285511 h 798"/>
              <a:gd name="T44" fmla="*/ 1382187 w 580"/>
              <a:gd name="T45" fmla="*/ 227860 h 798"/>
              <a:gd name="T46" fmla="*/ 1464135 w 580"/>
              <a:gd name="T47" fmla="*/ 170209 h 798"/>
              <a:gd name="T48" fmla="*/ 1524230 w 580"/>
              <a:gd name="T49" fmla="*/ 112557 h 798"/>
              <a:gd name="T50" fmla="*/ 1567935 w 580"/>
              <a:gd name="T51" fmla="*/ 54906 h 798"/>
              <a:gd name="T52" fmla="*/ 1578862 w 580"/>
              <a:gd name="T53" fmla="*/ 0 h 798"/>
              <a:gd name="T54" fmla="*/ 1584325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0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6"/>
          <p:cNvSpPr>
            <a:spLocks/>
          </p:cNvSpPr>
          <p:nvPr/>
        </p:nvSpPr>
        <p:spPr bwMode="gray">
          <a:xfrm rot="8727801">
            <a:off x="455129" y="1395485"/>
            <a:ext cx="1157960" cy="775779"/>
          </a:xfrm>
          <a:custGeom>
            <a:avLst/>
            <a:gdLst>
              <a:gd name="T0" fmla="*/ 1584325 w 580"/>
              <a:gd name="T1" fmla="*/ 0 h 798"/>
              <a:gd name="T2" fmla="*/ 1578862 w 580"/>
              <a:gd name="T3" fmla="*/ 123539 h 798"/>
              <a:gd name="T4" fmla="*/ 1551546 w 580"/>
              <a:gd name="T5" fmla="*/ 238841 h 798"/>
              <a:gd name="T6" fmla="*/ 1507840 w 580"/>
              <a:gd name="T7" fmla="*/ 345908 h 798"/>
              <a:gd name="T8" fmla="*/ 1436819 w 580"/>
              <a:gd name="T9" fmla="*/ 444739 h 798"/>
              <a:gd name="T10" fmla="*/ 1349408 w 580"/>
              <a:gd name="T11" fmla="*/ 535334 h 798"/>
              <a:gd name="T12" fmla="*/ 1234681 w 580"/>
              <a:gd name="T13" fmla="*/ 617693 h 798"/>
              <a:gd name="T14" fmla="*/ 1098101 w 580"/>
              <a:gd name="T15" fmla="*/ 697306 h 798"/>
              <a:gd name="T16" fmla="*/ 934205 w 580"/>
              <a:gd name="T17" fmla="*/ 768684 h 798"/>
              <a:gd name="T18" fmla="*/ 737531 w 580"/>
              <a:gd name="T19" fmla="*/ 837317 h 798"/>
              <a:gd name="T20" fmla="*/ 513540 w 580"/>
              <a:gd name="T21" fmla="*/ 900459 h 798"/>
              <a:gd name="T22" fmla="*/ 513540 w 580"/>
              <a:gd name="T23" fmla="*/ 1095375 h 798"/>
              <a:gd name="T24" fmla="*/ 0 w 580"/>
              <a:gd name="T25" fmla="*/ 705542 h 798"/>
              <a:gd name="T26" fmla="*/ 513540 w 580"/>
              <a:gd name="T27" fmla="*/ 315710 h 798"/>
              <a:gd name="T28" fmla="*/ 513540 w 580"/>
              <a:gd name="T29" fmla="*/ 510626 h 798"/>
              <a:gd name="T30" fmla="*/ 611877 w 580"/>
              <a:gd name="T31" fmla="*/ 505135 h 798"/>
              <a:gd name="T32" fmla="*/ 721141 w 580"/>
              <a:gd name="T33" fmla="*/ 488664 h 798"/>
              <a:gd name="T34" fmla="*/ 835868 w 580"/>
              <a:gd name="T35" fmla="*/ 461211 h 798"/>
              <a:gd name="T36" fmla="*/ 950595 w 580"/>
              <a:gd name="T37" fmla="*/ 425522 h 798"/>
              <a:gd name="T38" fmla="*/ 1070785 w 580"/>
              <a:gd name="T39" fmla="*/ 384342 h 798"/>
              <a:gd name="T40" fmla="*/ 1180049 w 580"/>
              <a:gd name="T41" fmla="*/ 337672 h 798"/>
              <a:gd name="T42" fmla="*/ 1289313 w 580"/>
              <a:gd name="T43" fmla="*/ 285511 h 798"/>
              <a:gd name="T44" fmla="*/ 1382187 w 580"/>
              <a:gd name="T45" fmla="*/ 227860 h 798"/>
              <a:gd name="T46" fmla="*/ 1464135 w 580"/>
              <a:gd name="T47" fmla="*/ 170209 h 798"/>
              <a:gd name="T48" fmla="*/ 1524230 w 580"/>
              <a:gd name="T49" fmla="*/ 112557 h 798"/>
              <a:gd name="T50" fmla="*/ 1567935 w 580"/>
              <a:gd name="T51" fmla="*/ 54906 h 798"/>
              <a:gd name="T52" fmla="*/ 1578862 w 580"/>
              <a:gd name="T53" fmla="*/ 0 h 798"/>
              <a:gd name="T54" fmla="*/ 1584325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0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791200" y="2175530"/>
            <a:ext cx="33528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+mj-lt"/>
              </a:rPr>
              <a:t>Рослини - тварини</a:t>
            </a:r>
            <a:endParaRPr lang="uk-UA" sz="28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48350" y="3083580"/>
            <a:ext cx="329565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+mj-lt"/>
              </a:rPr>
              <a:t>Тварини - гриби</a:t>
            </a:r>
            <a:endParaRPr lang="uk-UA" sz="28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48350" y="4074180"/>
            <a:ext cx="329565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+mj-lt"/>
              </a:rPr>
              <a:t> Рослини - гриби</a:t>
            </a:r>
            <a:endParaRPr lang="uk-UA" sz="2800" dirty="0">
              <a:solidFill>
                <a:sysClr val="windowText" lastClr="000000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6" name="Picture 4" descr="D:\Презентації\для презентацій\Текстура для презентацій\про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2650" y="1"/>
            <a:ext cx="6991350" cy="4493172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2876550" y="574798"/>
            <a:ext cx="58417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1.  </a:t>
            </a:r>
            <a:r>
              <a:rPr lang="uk-UA" dirty="0" err="1" smtClean="0"/>
              <a:t>КобернікС</a:t>
            </a:r>
            <a:r>
              <a:rPr lang="uk-UA" dirty="0" smtClean="0"/>
              <a:t>. Г., </a:t>
            </a:r>
            <a:r>
              <a:rPr lang="uk-UA" dirty="0" err="1" smtClean="0"/>
              <a:t>КоваленкоР.Р</a:t>
            </a:r>
            <a:r>
              <a:rPr lang="uk-UA" dirty="0" smtClean="0"/>
              <a:t>. </a:t>
            </a:r>
            <a:r>
              <a:rPr lang="uk-UA" b="1" dirty="0" smtClean="0"/>
              <a:t>Географія: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>Довідник для абітурієнтів та школярів загальноосвітніх навчальних закладів: </a:t>
            </a:r>
            <a:r>
              <a:rPr lang="uk-UA" dirty="0" smtClean="0"/>
              <a:t>Навчально-методичний </a:t>
            </a:r>
            <a:r>
              <a:rPr lang="uk-UA" dirty="0" err="1" smtClean="0"/>
              <a:t>посібник.—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Видання друге, доповнене. —К.: Літера ЛТД,2007.</a:t>
            </a:r>
          </a:p>
          <a:p>
            <a:r>
              <a:rPr lang="uk-UA" dirty="0" smtClean="0"/>
              <a:t>2.  </a:t>
            </a:r>
            <a:r>
              <a:rPr lang="uk-UA" b="1" dirty="0" smtClean="0"/>
              <a:t>Географія:</a:t>
            </a:r>
            <a:r>
              <a:rPr lang="uk-UA" dirty="0" smtClean="0"/>
              <a:t> підручник для 6 кл. </a:t>
            </a:r>
            <a:r>
              <a:rPr lang="uk-UA" dirty="0" err="1" smtClean="0"/>
              <a:t>загальноосвіт</a:t>
            </a:r>
            <a:r>
              <a:rPr lang="uk-UA" dirty="0" smtClean="0"/>
              <a:t>. </a:t>
            </a:r>
            <a:r>
              <a:rPr lang="uk-UA" dirty="0" err="1" smtClean="0"/>
              <a:t>навч</a:t>
            </a:r>
            <a:r>
              <a:rPr lang="uk-UA" dirty="0" smtClean="0"/>
              <a:t>. </a:t>
            </a:r>
            <a:r>
              <a:rPr lang="uk-UA" dirty="0" err="1" smtClean="0"/>
              <a:t>закл</a:t>
            </a:r>
            <a:r>
              <a:rPr lang="uk-UA" dirty="0" smtClean="0"/>
              <a:t>./ </a:t>
            </a:r>
            <a:r>
              <a:rPr lang="uk-UA" b="1" dirty="0" smtClean="0"/>
              <a:t>В.М.Бойко, </a:t>
            </a:r>
            <a:r>
              <a:rPr lang="uk-UA" dirty="0" smtClean="0"/>
              <a:t>С.В.</a:t>
            </a:r>
            <a:r>
              <a:rPr lang="uk-UA" dirty="0" err="1" smtClean="0"/>
              <a:t>Мікелі</a:t>
            </a:r>
            <a:r>
              <a:rPr lang="uk-UA" dirty="0" smtClean="0"/>
              <a:t> .̶  ХАРКІВ: СИЦИЯ, 2014</a:t>
            </a:r>
          </a:p>
          <a:p>
            <a:r>
              <a:rPr lang="uk-UA" b="1" dirty="0" smtClean="0"/>
              <a:t>3.  Загальна географія.6 клас: посібник для вчителя/</a:t>
            </a:r>
            <a:r>
              <a:rPr lang="uk-UA" dirty="0" smtClean="0"/>
              <a:t>О.О.</a:t>
            </a:r>
            <a:r>
              <a:rPr lang="uk-UA" dirty="0" err="1" smtClean="0"/>
              <a:t>Байназарова</a:t>
            </a:r>
            <a:r>
              <a:rPr lang="uk-UA" dirty="0" smtClean="0"/>
              <a:t> – Харків: </a:t>
            </a:r>
            <a:r>
              <a:rPr lang="uk-UA" dirty="0" err="1" smtClean="0"/>
              <a:t>Веста</a:t>
            </a:r>
            <a:r>
              <a:rPr lang="uk-UA" dirty="0" smtClean="0"/>
              <a:t> «</a:t>
            </a:r>
            <a:r>
              <a:rPr lang="uk-UA" dirty="0" err="1" smtClean="0"/>
              <a:t>Ранрк</a:t>
            </a:r>
            <a:r>
              <a:rPr lang="uk-UA" dirty="0" smtClean="0"/>
              <a:t>», 2002. (На допомогу вчителю)</a:t>
            </a:r>
          </a:p>
          <a:p>
            <a:r>
              <a:rPr lang="uk-UA" dirty="0" smtClean="0"/>
              <a:t>4.  </a:t>
            </a:r>
            <a:r>
              <a:rPr lang="en-US" u="sng" dirty="0" smtClean="0">
                <a:hlinkClick r:id="rId4"/>
              </a:rPr>
              <a:t>http</a:t>
            </a:r>
            <a:r>
              <a:rPr lang="ru-RU" u="sng" dirty="0" smtClean="0">
                <a:hlinkClick r:id="rId4"/>
              </a:rPr>
              <a:t>://</a:t>
            </a:r>
            <a:r>
              <a:rPr lang="en-US" u="sng" dirty="0" err="1" smtClean="0">
                <a:hlinkClick r:id="rId4"/>
              </a:rPr>
              <a:t>naurok</a:t>
            </a:r>
            <a:r>
              <a:rPr lang="ru-RU" u="sng" dirty="0" smtClean="0">
                <a:hlinkClick r:id="rId4"/>
              </a:rPr>
              <a:t>.</a:t>
            </a:r>
            <a:r>
              <a:rPr lang="en-US" u="sng" dirty="0" smtClean="0">
                <a:hlinkClick r:id="rId4"/>
              </a:rPr>
              <a:t>com</a:t>
            </a:r>
            <a:r>
              <a:rPr lang="ru-RU" u="sng" dirty="0" smtClean="0">
                <a:hlinkClick r:id="rId4"/>
              </a:rPr>
              <a:t>.</a:t>
            </a:r>
            <a:r>
              <a:rPr lang="en-US" u="sng" dirty="0" err="1" smtClean="0">
                <a:hlinkClick r:id="rId4"/>
              </a:rPr>
              <a:t>ua</a:t>
            </a:r>
            <a:endParaRPr lang="uk-UA" dirty="0"/>
          </a:p>
        </p:txBody>
      </p:sp>
      <p:sp>
        <p:nvSpPr>
          <p:cNvPr id="24" name="WordArt 4"/>
          <p:cNvSpPr>
            <a:spLocks noChangeArrowheads="1" noChangeShapeType="1" noTextEdit="1"/>
          </p:cNvSpPr>
          <p:nvPr/>
        </p:nvSpPr>
        <p:spPr bwMode="gray">
          <a:xfrm>
            <a:off x="207579" y="252250"/>
            <a:ext cx="2895600" cy="61989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Flat3" dir="t"/>
            </a:scene3d>
            <a:sp3d extrusionH="430200" prstMaterial="legacyMetal">
              <a:extrusionClr>
                <a:srgbClr val="65B8E1"/>
              </a:extrusionClr>
            </a:sp3d>
          </a:bodyPr>
          <a:lstStyle/>
          <a:p>
            <a:pPr algn="ctr"/>
            <a:r>
              <a:rPr lang="uk-UA" sz="3600" b="1" kern="10" dirty="0">
                <a:ln w="6350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latin typeface="Palatino Linotype"/>
              </a:rPr>
              <a:t>Джерела</a:t>
            </a:r>
          </a:p>
        </p:txBody>
      </p:sp>
      <p:pic>
        <p:nvPicPr>
          <p:cNvPr id="20" name="Picture 16" descr="safari_man_with_a_map_hg_clr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166648"/>
            <a:ext cx="4232440" cy="423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0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157256376</TotalTime>
  <Pages>0</Pages>
  <Words>318</Words>
  <Characters>0</Characters>
  <Application>Microsoft Office PowerPoint</Application>
  <DocSecurity>0</DocSecurity>
  <PresentationFormat>Произвольный</PresentationFormat>
  <Lines>0</Lines>
  <Paragraphs>66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12</vt:i4>
      </vt:variant>
    </vt:vector>
  </HeadingPairs>
  <TitlesOfParts>
    <vt:vector size="29" baseType="lpstr">
      <vt:lpstr>宋体</vt:lpstr>
      <vt:lpstr>Arial</vt:lpstr>
      <vt:lpstr>Book Antiqua</vt:lpstr>
      <vt:lpstr>Lucida Sans</vt:lpstr>
      <vt:lpstr>Palatino Linotype</vt:lpstr>
      <vt:lpstr>Times New Roman</vt:lpstr>
      <vt:lpstr>Wingdings</vt:lpstr>
      <vt:lpstr>Wingdings 2</vt:lpstr>
      <vt:lpstr>Wingdings 3</vt:lpstr>
      <vt:lpstr>默认设计模板_2</vt:lpstr>
      <vt:lpstr>Апекс</vt:lpstr>
      <vt:lpstr>Оформление по умолчанию</vt:lpstr>
      <vt:lpstr>4_Оформление по умолчанию</vt:lpstr>
      <vt:lpstr>7_Оформление по умолчанию</vt:lpstr>
      <vt:lpstr>10_Оформление по умолчанию</vt:lpstr>
      <vt:lpstr>11_Оформление по умолчанию</vt:lpstr>
      <vt:lpstr>1_Апекс</vt:lpstr>
      <vt:lpstr>Біосфера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Administrator</dc:creator>
  <cp:lastModifiedBy>Рома</cp:lastModifiedBy>
  <cp:revision>137</cp:revision>
  <cp:lastPrinted>1899-12-30T00:00:00Z</cp:lastPrinted>
  <dcterms:created xsi:type="dcterms:W3CDTF">2011-12-27T15:05:39Z</dcterms:created>
  <dcterms:modified xsi:type="dcterms:W3CDTF">2022-04-19T20:00:02Z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