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00" r:id="rId3"/>
    <p:sldId id="333" r:id="rId4"/>
    <p:sldId id="316" r:id="rId5"/>
    <p:sldId id="317" r:id="rId6"/>
    <p:sldId id="314" r:id="rId7"/>
    <p:sldId id="315" r:id="rId8"/>
    <p:sldId id="321" r:id="rId9"/>
    <p:sldId id="301" r:id="rId10"/>
    <p:sldId id="294" r:id="rId11"/>
    <p:sldId id="308" r:id="rId12"/>
    <p:sldId id="310" r:id="rId13"/>
    <p:sldId id="305" r:id="rId14"/>
    <p:sldId id="334" r:id="rId15"/>
    <p:sldId id="332" r:id="rId16"/>
    <p:sldId id="331" r:id="rId17"/>
    <p:sldId id="329" r:id="rId18"/>
    <p:sldId id="330" r:id="rId19"/>
    <p:sldId id="326" r:id="rId20"/>
    <p:sldId id="302" r:id="rId21"/>
    <p:sldId id="324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660033"/>
    <a:srgbClr val="66FF99"/>
    <a:srgbClr val="00CC99"/>
    <a:srgbClr val="660066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78850" autoAdjust="0"/>
  </p:normalViewPr>
  <p:slideViewPr>
    <p:cSldViewPr>
      <p:cViewPr varScale="1">
        <p:scale>
          <a:sx n="68" d="100"/>
          <a:sy n="68" d="100"/>
        </p:scale>
        <p:origin x="185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29334-4B74-4F6D-BAEA-560E474BA34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DAB9B63-D6EC-4E25-9B7D-9261B5E6063F}">
      <dgm:prSet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/>
            <a:t>1. </a:t>
          </a:r>
          <a:r>
            <a:rPr lang="uk-UA" dirty="0" err="1"/>
            <a:t>особи,які</a:t>
          </a:r>
          <a:r>
            <a:rPr lang="uk-UA" dirty="0"/>
            <a:t> працюють за </a:t>
          </a:r>
          <a:r>
            <a:rPr lang="uk-UA" u="sng" dirty="0" err="1"/>
            <a:t>наймом</a:t>
          </a:r>
          <a:r>
            <a:rPr lang="uk-UA" dirty="0"/>
            <a:t> на умовах </a:t>
          </a:r>
          <a:r>
            <a:rPr lang="uk-UA" dirty="0" err="1"/>
            <a:t>трудовогодоговору</a:t>
          </a:r>
          <a:r>
            <a:rPr lang="uk-UA" dirty="0"/>
            <a:t> (контракту) або на інших умовах , передбачених законодавством,</a:t>
          </a:r>
          <a:endParaRPr lang="en-US" dirty="0"/>
        </a:p>
      </dgm:t>
    </dgm:pt>
    <dgm:pt modelId="{9039B60B-6A5A-4023-A229-AFCDA4FD3044}" type="parTrans" cxnId="{F7F806D7-D5A1-4BD9-B512-F79818434E41}">
      <dgm:prSet/>
      <dgm:spPr/>
      <dgm:t>
        <a:bodyPr/>
        <a:lstStyle/>
        <a:p>
          <a:endParaRPr lang="en-US"/>
        </a:p>
      </dgm:t>
    </dgm:pt>
    <dgm:pt modelId="{27CA33F6-3858-4677-9A21-D467A39C5F24}" type="sibTrans" cxnId="{F7F806D7-D5A1-4BD9-B512-F79818434E41}">
      <dgm:prSet/>
      <dgm:spPr/>
      <dgm:t>
        <a:bodyPr/>
        <a:lstStyle/>
        <a:p>
          <a:endParaRPr lang="en-US"/>
        </a:p>
      </dgm:t>
    </dgm:pt>
    <dgm:pt modelId="{B8A47EB1-8076-41D7-8744-6BC89C2FECB1}">
      <dgm:prSet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/>
            <a:t>2. особи, які забезпечують себе роботою </a:t>
          </a:r>
          <a:r>
            <a:rPr lang="uk-UA" u="sng" dirty="0"/>
            <a:t>самостійно</a:t>
          </a:r>
          <a:r>
            <a:rPr lang="uk-UA" dirty="0"/>
            <a:t> (у тому числі члени особистих селянських господарств), </a:t>
          </a:r>
          <a:endParaRPr lang="en-US" dirty="0"/>
        </a:p>
      </dgm:t>
    </dgm:pt>
    <dgm:pt modelId="{15E5997D-FBA8-439D-AF03-3C8D058670F1}" type="parTrans" cxnId="{5FE0F199-FF48-493C-9AAF-B8780A997E31}">
      <dgm:prSet/>
      <dgm:spPr/>
      <dgm:t>
        <a:bodyPr/>
        <a:lstStyle/>
        <a:p>
          <a:endParaRPr lang="en-US"/>
        </a:p>
      </dgm:t>
    </dgm:pt>
    <dgm:pt modelId="{F5DF2E66-4EF6-4DEA-93B5-7F14C1C00FA0}" type="sibTrans" cxnId="{5FE0F199-FF48-493C-9AAF-B8780A997E31}">
      <dgm:prSet/>
      <dgm:spPr/>
      <dgm:t>
        <a:bodyPr/>
        <a:lstStyle/>
        <a:p>
          <a:endParaRPr lang="en-US"/>
        </a:p>
      </dgm:t>
    </dgm:pt>
    <dgm:pt modelId="{9F60FCE5-42C9-4B0F-9D80-F0982040645C}">
      <dgm:prSet/>
      <dgm:spPr/>
      <dgm:t>
        <a:bodyPr/>
        <a:lstStyle/>
        <a:p>
          <a:r>
            <a:rPr lang="uk-UA" dirty="0"/>
            <a:t>3. </a:t>
          </a:r>
          <a:r>
            <a:rPr lang="uk-UA" u="sng" dirty="0"/>
            <a:t>проходять військову </a:t>
          </a:r>
          <a:r>
            <a:rPr lang="uk-UA" dirty="0"/>
            <a:t>чи альтернативну службу, </a:t>
          </a:r>
          <a:endParaRPr lang="en-US" dirty="0"/>
        </a:p>
      </dgm:t>
    </dgm:pt>
    <dgm:pt modelId="{A7A74E34-47D5-4F83-AE8C-598C6F31DA0C}" type="parTrans" cxnId="{10DC8B0B-28E7-475C-BA70-4B6D4D508756}">
      <dgm:prSet/>
      <dgm:spPr/>
      <dgm:t>
        <a:bodyPr/>
        <a:lstStyle/>
        <a:p>
          <a:endParaRPr lang="en-US"/>
        </a:p>
      </dgm:t>
    </dgm:pt>
    <dgm:pt modelId="{52369872-41C3-4468-835A-43A873BA9F96}" type="sibTrans" cxnId="{10DC8B0B-28E7-475C-BA70-4B6D4D508756}">
      <dgm:prSet/>
      <dgm:spPr/>
      <dgm:t>
        <a:bodyPr/>
        <a:lstStyle/>
        <a:p>
          <a:endParaRPr lang="en-US"/>
        </a:p>
      </dgm:t>
    </dgm:pt>
    <dgm:pt modelId="{D9314FFF-AC8D-4FAF-95F0-BBAFA14AF692}">
      <dgm:prSet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/>
            <a:t>4. на </a:t>
          </a:r>
          <a:r>
            <a:rPr lang="uk-UA" u="sng" dirty="0"/>
            <a:t>законних підставах працюють за кордоном</a:t>
          </a:r>
          <a:r>
            <a:rPr lang="uk-UA" dirty="0"/>
            <a:t>  та які </a:t>
          </a:r>
          <a:r>
            <a:rPr lang="uk-UA" u="sng" dirty="0"/>
            <a:t>з роботою.</a:t>
          </a:r>
          <a:endParaRPr lang="en-US" dirty="0"/>
        </a:p>
      </dgm:t>
    </dgm:pt>
    <dgm:pt modelId="{7ACA2927-44EB-4E54-9F20-CF6432805887}" type="parTrans" cxnId="{CC9CDE05-2384-4B64-A598-761B0221DFF7}">
      <dgm:prSet/>
      <dgm:spPr/>
      <dgm:t>
        <a:bodyPr/>
        <a:lstStyle/>
        <a:p>
          <a:endParaRPr lang="en-US"/>
        </a:p>
      </dgm:t>
    </dgm:pt>
    <dgm:pt modelId="{13E00A5E-CA0F-46D7-A758-FE53E23601C8}" type="sibTrans" cxnId="{CC9CDE05-2384-4B64-A598-761B0221DFF7}">
      <dgm:prSet/>
      <dgm:spPr/>
      <dgm:t>
        <a:bodyPr/>
        <a:lstStyle/>
        <a:p>
          <a:endParaRPr lang="en-US"/>
        </a:p>
      </dgm:t>
    </dgm:pt>
    <dgm:pt modelId="{0573F40D-4D4A-42CD-ADD6-59DD43E9FE91}">
      <dgm:prSet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/>
            <a:t>5. </a:t>
          </a:r>
          <a:r>
            <a:rPr lang="uk-UA" u="sng" dirty="0"/>
            <a:t>особи, що навчаються </a:t>
          </a:r>
          <a:r>
            <a:rPr lang="uk-UA" dirty="0"/>
            <a:t>за денною формою  у ЗОЗ мають доходи від такої зайнятості,  а також професійно-технічних та ВНЗ </a:t>
          </a:r>
          <a:r>
            <a:rPr lang="uk-UA" u="sng" dirty="0"/>
            <a:t>та поєднують  навчання</a:t>
          </a:r>
          <a:endParaRPr lang="en-US" dirty="0"/>
        </a:p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/>
        </a:p>
      </dgm:t>
    </dgm:pt>
    <dgm:pt modelId="{C49905F7-7C6E-492F-9CB0-26B2E4BCEF56}" type="parTrans" cxnId="{10ABB46D-9061-41A7-B27A-8DF92AC60953}">
      <dgm:prSet/>
      <dgm:spPr/>
      <dgm:t>
        <a:bodyPr/>
        <a:lstStyle/>
        <a:p>
          <a:endParaRPr lang="en-US"/>
        </a:p>
      </dgm:t>
    </dgm:pt>
    <dgm:pt modelId="{E93771F9-3B37-407A-B7FD-4DAA4E10B79E}" type="sibTrans" cxnId="{10ABB46D-9061-41A7-B27A-8DF92AC60953}">
      <dgm:prSet/>
      <dgm:spPr/>
      <dgm:t>
        <a:bodyPr/>
        <a:lstStyle/>
        <a:p>
          <a:endParaRPr lang="en-US"/>
        </a:p>
      </dgm:t>
    </dgm:pt>
    <dgm:pt modelId="{31C67FA0-BD5F-4824-8CB8-7E627C3EB998}" type="pres">
      <dgm:prSet presAssocID="{90829334-4B74-4F6D-BAEA-560E474BA3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3941E8-87EF-4DA0-8DA5-F0DAA8899821}" type="pres">
      <dgm:prSet presAssocID="{ADAB9B63-D6EC-4E25-9B7D-9261B5E6063F}" presName="node" presStyleLbl="node1" presStyleIdx="0" presStyleCnt="5" custLinFactNeighborX="4707" custLinFactNeighborY="-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41AC5-7123-4F68-A55D-71FF3DDEB192}" type="pres">
      <dgm:prSet presAssocID="{27CA33F6-3858-4677-9A21-D467A39C5F24}" presName="sibTrans" presStyleCnt="0"/>
      <dgm:spPr/>
    </dgm:pt>
    <dgm:pt modelId="{2C36B0CF-8FCB-487A-AF36-9B561CEE83E7}" type="pres">
      <dgm:prSet presAssocID="{B8A47EB1-8076-41D7-8744-6BC89C2FECB1}" presName="node" presStyleLbl="node1" presStyleIdx="1" presStyleCnt="5" custLinFactNeighborX="-744" custLinFactNeighborY="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76038-C6BA-4B0B-BDEE-55604025754D}" type="pres">
      <dgm:prSet presAssocID="{F5DF2E66-4EF6-4DEA-93B5-7F14C1C00FA0}" presName="sibTrans" presStyleCnt="0"/>
      <dgm:spPr/>
    </dgm:pt>
    <dgm:pt modelId="{1AC9337C-2F17-4AF6-ADBB-CAC09134CEFC}" type="pres">
      <dgm:prSet presAssocID="{9F60FCE5-42C9-4B0F-9D80-F0982040645C}" presName="node" presStyleLbl="node1" presStyleIdx="2" presStyleCnt="5" custLinFactNeighborX="-8549" custLinFactNeighborY="-102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764D1-7997-4872-8791-C913EA3C8E08}" type="pres">
      <dgm:prSet presAssocID="{52369872-41C3-4468-835A-43A873BA9F96}" presName="sibTrans" presStyleCnt="0"/>
      <dgm:spPr/>
    </dgm:pt>
    <dgm:pt modelId="{DF34F75F-3EA3-4BA0-8F1A-BC9770434B85}" type="pres">
      <dgm:prSet presAssocID="{D9314FFF-AC8D-4FAF-95F0-BBAFA14AF69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01F71-CD21-4436-B017-B93453BADCB2}" type="pres">
      <dgm:prSet presAssocID="{13E00A5E-CA0F-46D7-A758-FE53E23601C8}" presName="sibTrans" presStyleCnt="0"/>
      <dgm:spPr/>
    </dgm:pt>
    <dgm:pt modelId="{9ECA3799-D07E-4402-BBFC-0C1DEA481320}" type="pres">
      <dgm:prSet presAssocID="{0573F40D-4D4A-42CD-ADD6-59DD43E9FE9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ABB46D-9061-41A7-B27A-8DF92AC60953}" srcId="{90829334-4B74-4F6D-BAEA-560E474BA34F}" destId="{0573F40D-4D4A-42CD-ADD6-59DD43E9FE91}" srcOrd="4" destOrd="0" parTransId="{C49905F7-7C6E-492F-9CB0-26B2E4BCEF56}" sibTransId="{E93771F9-3B37-407A-B7FD-4DAA4E10B79E}"/>
    <dgm:cxn modelId="{CCF323DC-0B4A-445D-B7D1-8C82176DA3D2}" type="presOf" srcId="{0573F40D-4D4A-42CD-ADD6-59DD43E9FE91}" destId="{9ECA3799-D07E-4402-BBFC-0C1DEA481320}" srcOrd="0" destOrd="0" presId="urn:microsoft.com/office/officeart/2005/8/layout/default"/>
    <dgm:cxn modelId="{10DC8B0B-28E7-475C-BA70-4B6D4D508756}" srcId="{90829334-4B74-4F6D-BAEA-560E474BA34F}" destId="{9F60FCE5-42C9-4B0F-9D80-F0982040645C}" srcOrd="2" destOrd="0" parTransId="{A7A74E34-47D5-4F83-AE8C-598C6F31DA0C}" sibTransId="{52369872-41C3-4468-835A-43A873BA9F96}"/>
    <dgm:cxn modelId="{CC9CDE05-2384-4B64-A598-761B0221DFF7}" srcId="{90829334-4B74-4F6D-BAEA-560E474BA34F}" destId="{D9314FFF-AC8D-4FAF-95F0-BBAFA14AF692}" srcOrd="3" destOrd="0" parTransId="{7ACA2927-44EB-4E54-9F20-CF6432805887}" sibTransId="{13E00A5E-CA0F-46D7-A758-FE53E23601C8}"/>
    <dgm:cxn modelId="{E840B352-7D8D-43C7-A6B3-3F53CA73C8FB}" type="presOf" srcId="{9F60FCE5-42C9-4B0F-9D80-F0982040645C}" destId="{1AC9337C-2F17-4AF6-ADBB-CAC09134CEFC}" srcOrd="0" destOrd="0" presId="urn:microsoft.com/office/officeart/2005/8/layout/default"/>
    <dgm:cxn modelId="{5FE0F199-FF48-493C-9AAF-B8780A997E31}" srcId="{90829334-4B74-4F6D-BAEA-560E474BA34F}" destId="{B8A47EB1-8076-41D7-8744-6BC89C2FECB1}" srcOrd="1" destOrd="0" parTransId="{15E5997D-FBA8-439D-AF03-3C8D058670F1}" sibTransId="{F5DF2E66-4EF6-4DEA-93B5-7F14C1C00FA0}"/>
    <dgm:cxn modelId="{C96F13F1-1862-45E7-96FE-035137FC3609}" type="presOf" srcId="{90829334-4B74-4F6D-BAEA-560E474BA34F}" destId="{31C67FA0-BD5F-4824-8CB8-7E627C3EB998}" srcOrd="0" destOrd="0" presId="urn:microsoft.com/office/officeart/2005/8/layout/default"/>
    <dgm:cxn modelId="{A29BD915-A9BB-4ACF-ADF5-7472E7C51E6A}" type="presOf" srcId="{ADAB9B63-D6EC-4E25-9B7D-9261B5E6063F}" destId="{D53941E8-87EF-4DA0-8DA5-F0DAA8899821}" srcOrd="0" destOrd="0" presId="urn:microsoft.com/office/officeart/2005/8/layout/default"/>
    <dgm:cxn modelId="{F7F806D7-D5A1-4BD9-B512-F79818434E41}" srcId="{90829334-4B74-4F6D-BAEA-560E474BA34F}" destId="{ADAB9B63-D6EC-4E25-9B7D-9261B5E6063F}" srcOrd="0" destOrd="0" parTransId="{9039B60B-6A5A-4023-A229-AFCDA4FD3044}" sibTransId="{27CA33F6-3858-4677-9A21-D467A39C5F24}"/>
    <dgm:cxn modelId="{C5CBC0C7-5FF1-4BD7-BEEA-3D0596A3FBDE}" type="presOf" srcId="{D9314FFF-AC8D-4FAF-95F0-BBAFA14AF692}" destId="{DF34F75F-3EA3-4BA0-8F1A-BC9770434B85}" srcOrd="0" destOrd="0" presId="urn:microsoft.com/office/officeart/2005/8/layout/default"/>
    <dgm:cxn modelId="{428D5A0D-B723-469C-A0D0-AD58597C58BD}" type="presOf" srcId="{B8A47EB1-8076-41D7-8744-6BC89C2FECB1}" destId="{2C36B0CF-8FCB-487A-AF36-9B561CEE83E7}" srcOrd="0" destOrd="0" presId="urn:microsoft.com/office/officeart/2005/8/layout/default"/>
    <dgm:cxn modelId="{4FA1BFBE-D4B6-45FA-8C1B-07583921D7DE}" type="presParOf" srcId="{31C67FA0-BD5F-4824-8CB8-7E627C3EB998}" destId="{D53941E8-87EF-4DA0-8DA5-F0DAA8899821}" srcOrd="0" destOrd="0" presId="urn:microsoft.com/office/officeart/2005/8/layout/default"/>
    <dgm:cxn modelId="{3D3D42E1-3BF4-4836-8388-013493EE9402}" type="presParOf" srcId="{31C67FA0-BD5F-4824-8CB8-7E627C3EB998}" destId="{C3241AC5-7123-4F68-A55D-71FF3DDEB192}" srcOrd="1" destOrd="0" presId="urn:microsoft.com/office/officeart/2005/8/layout/default"/>
    <dgm:cxn modelId="{1C93A270-8B45-4BAF-A0EB-BC5460CE4EBE}" type="presParOf" srcId="{31C67FA0-BD5F-4824-8CB8-7E627C3EB998}" destId="{2C36B0CF-8FCB-487A-AF36-9B561CEE83E7}" srcOrd="2" destOrd="0" presId="urn:microsoft.com/office/officeart/2005/8/layout/default"/>
    <dgm:cxn modelId="{97690D09-3A66-447E-B53E-8DCE733C2D05}" type="presParOf" srcId="{31C67FA0-BD5F-4824-8CB8-7E627C3EB998}" destId="{41C76038-C6BA-4B0B-BDEE-55604025754D}" srcOrd="3" destOrd="0" presId="urn:microsoft.com/office/officeart/2005/8/layout/default"/>
    <dgm:cxn modelId="{79270EB8-A514-4C24-A6F8-726376872720}" type="presParOf" srcId="{31C67FA0-BD5F-4824-8CB8-7E627C3EB998}" destId="{1AC9337C-2F17-4AF6-ADBB-CAC09134CEFC}" srcOrd="4" destOrd="0" presId="urn:microsoft.com/office/officeart/2005/8/layout/default"/>
    <dgm:cxn modelId="{F8D1EC60-4AD2-4EFB-A01C-64AF789A8100}" type="presParOf" srcId="{31C67FA0-BD5F-4824-8CB8-7E627C3EB998}" destId="{DB2764D1-7997-4872-8791-C913EA3C8E08}" srcOrd="5" destOrd="0" presId="urn:microsoft.com/office/officeart/2005/8/layout/default"/>
    <dgm:cxn modelId="{15482791-AF9A-464E-9C85-2927B21B6EF2}" type="presParOf" srcId="{31C67FA0-BD5F-4824-8CB8-7E627C3EB998}" destId="{DF34F75F-3EA3-4BA0-8F1A-BC9770434B85}" srcOrd="6" destOrd="0" presId="urn:microsoft.com/office/officeart/2005/8/layout/default"/>
    <dgm:cxn modelId="{B825504A-B8C4-42B6-B85C-4EFD7B1A4965}" type="presParOf" srcId="{31C67FA0-BD5F-4824-8CB8-7E627C3EB998}" destId="{82701F71-CD21-4436-B017-B93453BADCB2}" srcOrd="7" destOrd="0" presId="urn:microsoft.com/office/officeart/2005/8/layout/default"/>
    <dgm:cxn modelId="{7177D351-8022-4345-A133-EB8E36CB6AF0}" type="presParOf" srcId="{31C67FA0-BD5F-4824-8CB8-7E627C3EB998}" destId="{9ECA3799-D07E-4402-BBFC-0C1DEA48132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09AC45-DBEC-4593-8AA6-A453208BF1C9}" type="doc">
      <dgm:prSet loTypeId="urn:microsoft.com/office/officeart/2005/8/layout/hierarchy1" loCatId="hierarchy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856EF96-4EDF-408E-8926-B8D879D2977E}">
      <dgm:prSet/>
      <dgm:spPr/>
      <dgm:t>
        <a:bodyPr/>
        <a:lstStyle/>
        <a:p>
          <a:r>
            <a:rPr lang="ru-RU" dirty="0"/>
            <a:t>в </a:t>
          </a:r>
          <a:r>
            <a:rPr lang="ru-RU" b="1" dirty="0" err="1"/>
            <a:t>сільському</a:t>
          </a:r>
          <a:r>
            <a:rPr lang="ru-RU" b="1" dirty="0"/>
            <a:t> </a:t>
          </a:r>
          <a:r>
            <a:rPr lang="ru-RU" b="1" dirty="0" err="1"/>
            <a:t>господарств</a:t>
          </a:r>
          <a:r>
            <a:rPr lang="uk-UA" b="1" dirty="0"/>
            <a:t>і</a:t>
          </a:r>
          <a:r>
            <a:rPr lang="ru-RU" b="1" dirty="0"/>
            <a:t> </a:t>
          </a:r>
          <a:r>
            <a:rPr lang="ru-RU" dirty="0"/>
            <a:t>зайняті -</a:t>
          </a:r>
          <a:r>
            <a:rPr lang="ru-RU" b="1" dirty="0"/>
            <a:t> 50%,             </a:t>
          </a:r>
          <a:endParaRPr lang="en-US" dirty="0"/>
        </a:p>
      </dgm:t>
    </dgm:pt>
    <dgm:pt modelId="{464C55B7-B5BC-4112-A8EA-EC1DCD49ED04}" type="parTrans" cxnId="{36E4A38D-9646-4E66-9982-2AD1C5FA11D4}">
      <dgm:prSet/>
      <dgm:spPr/>
      <dgm:t>
        <a:bodyPr/>
        <a:lstStyle/>
        <a:p>
          <a:endParaRPr lang="en-US"/>
        </a:p>
      </dgm:t>
    </dgm:pt>
    <dgm:pt modelId="{0E5A2271-CF29-4D11-94A6-2DED64FAA378}" type="sibTrans" cxnId="{36E4A38D-9646-4E66-9982-2AD1C5FA11D4}">
      <dgm:prSet/>
      <dgm:spPr/>
      <dgm:t>
        <a:bodyPr/>
        <a:lstStyle/>
        <a:p>
          <a:endParaRPr lang="en-US"/>
        </a:p>
      </dgm:t>
    </dgm:pt>
    <dgm:pt modelId="{EC8AE752-8AB6-42CA-8495-B9C481F61205}">
      <dgm:prSet/>
      <dgm:spPr/>
      <dgm:t>
        <a:bodyPr/>
        <a:lstStyle/>
        <a:p>
          <a:r>
            <a:rPr lang="ru-RU" b="1"/>
            <a:t>у сфері послуг - 20-30%,  </a:t>
          </a:r>
          <a:endParaRPr lang="en-US"/>
        </a:p>
      </dgm:t>
    </dgm:pt>
    <dgm:pt modelId="{331734E0-47CF-4113-B4D4-51EFF0DD7E4D}" type="parTrans" cxnId="{91E810A7-4A31-417B-A6A0-7F593471E330}">
      <dgm:prSet/>
      <dgm:spPr/>
      <dgm:t>
        <a:bodyPr/>
        <a:lstStyle/>
        <a:p>
          <a:endParaRPr lang="en-US"/>
        </a:p>
      </dgm:t>
    </dgm:pt>
    <dgm:pt modelId="{0B4EF367-D208-4FE5-B96F-5199B8B863F0}" type="sibTrans" cxnId="{91E810A7-4A31-417B-A6A0-7F593471E330}">
      <dgm:prSet/>
      <dgm:spPr/>
      <dgm:t>
        <a:bodyPr/>
        <a:lstStyle/>
        <a:p>
          <a:endParaRPr lang="en-US"/>
        </a:p>
      </dgm:t>
    </dgm:pt>
    <dgm:pt modelId="{764F0E60-083B-4599-A1D0-36E08C7B1793}">
      <dgm:prSet/>
      <dgm:spPr/>
      <dgm:t>
        <a:bodyPr/>
        <a:lstStyle/>
        <a:p>
          <a:r>
            <a:rPr lang="ru-RU" b="1"/>
            <a:t>у промисловост</a:t>
          </a:r>
          <a:r>
            <a:rPr lang="uk-UA" b="1"/>
            <a:t>і</a:t>
          </a:r>
          <a:r>
            <a:rPr lang="ru-RU" b="1"/>
            <a:t> -15-20%</a:t>
          </a:r>
          <a:r>
            <a:rPr lang="ru-RU"/>
            <a:t>.</a:t>
          </a:r>
          <a:endParaRPr lang="en-US"/>
        </a:p>
      </dgm:t>
    </dgm:pt>
    <dgm:pt modelId="{5A70586D-1A57-47FB-B612-E88738AB1221}" type="parTrans" cxnId="{64AE4D19-DCAD-4FF3-B6C5-6BC41CB3AEE4}">
      <dgm:prSet/>
      <dgm:spPr/>
      <dgm:t>
        <a:bodyPr/>
        <a:lstStyle/>
        <a:p>
          <a:endParaRPr lang="en-US"/>
        </a:p>
      </dgm:t>
    </dgm:pt>
    <dgm:pt modelId="{42062A5E-5238-41C3-A32C-86E252B7FF21}" type="sibTrans" cxnId="{64AE4D19-DCAD-4FF3-B6C5-6BC41CB3AEE4}">
      <dgm:prSet/>
      <dgm:spPr/>
      <dgm:t>
        <a:bodyPr/>
        <a:lstStyle/>
        <a:p>
          <a:endParaRPr lang="en-US"/>
        </a:p>
      </dgm:t>
    </dgm:pt>
    <dgm:pt modelId="{9C070C88-1AE2-44DF-BBA8-5D8D49BA5893}" type="pres">
      <dgm:prSet presAssocID="{4D09AC45-DBEC-4593-8AA6-A453208BF1C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57C3356-265A-4C49-8C39-64A93FC966D5}" type="pres">
      <dgm:prSet presAssocID="{A856EF96-4EDF-408E-8926-B8D879D2977E}" presName="hierRoot1" presStyleCnt="0"/>
      <dgm:spPr/>
    </dgm:pt>
    <dgm:pt modelId="{A23CDE0C-BB6C-45C2-9B8A-B1DE12267C39}" type="pres">
      <dgm:prSet presAssocID="{A856EF96-4EDF-408E-8926-B8D879D2977E}" presName="composite" presStyleCnt="0"/>
      <dgm:spPr/>
    </dgm:pt>
    <dgm:pt modelId="{4103D866-D296-4E99-BF93-B071F995AFAB}" type="pres">
      <dgm:prSet presAssocID="{A856EF96-4EDF-408E-8926-B8D879D2977E}" presName="background" presStyleLbl="node0" presStyleIdx="0" presStyleCnt="3"/>
      <dgm:spPr/>
    </dgm:pt>
    <dgm:pt modelId="{D6F53599-C575-4595-ACCF-B2911CC51011}" type="pres">
      <dgm:prSet presAssocID="{A856EF96-4EDF-408E-8926-B8D879D2977E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AC47B3-784A-48B4-903B-5A852ED72F65}" type="pres">
      <dgm:prSet presAssocID="{A856EF96-4EDF-408E-8926-B8D879D2977E}" presName="hierChild2" presStyleCnt="0"/>
      <dgm:spPr/>
    </dgm:pt>
    <dgm:pt modelId="{5A512960-D7CD-4F95-9F86-893802C2E87B}" type="pres">
      <dgm:prSet presAssocID="{EC8AE752-8AB6-42CA-8495-B9C481F61205}" presName="hierRoot1" presStyleCnt="0"/>
      <dgm:spPr/>
    </dgm:pt>
    <dgm:pt modelId="{A171B9BC-AADC-4B47-BEE7-D980888120C8}" type="pres">
      <dgm:prSet presAssocID="{EC8AE752-8AB6-42CA-8495-B9C481F61205}" presName="composite" presStyleCnt="0"/>
      <dgm:spPr/>
    </dgm:pt>
    <dgm:pt modelId="{5B77BFA2-1328-4336-8630-94C8123FAACF}" type="pres">
      <dgm:prSet presAssocID="{EC8AE752-8AB6-42CA-8495-B9C481F61205}" presName="background" presStyleLbl="node0" presStyleIdx="1" presStyleCnt="3"/>
      <dgm:spPr/>
    </dgm:pt>
    <dgm:pt modelId="{CE843AA6-3F83-417A-B306-4718BA148066}" type="pres">
      <dgm:prSet presAssocID="{EC8AE752-8AB6-42CA-8495-B9C481F61205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8070A8-6058-4558-8426-EEA698CCD24D}" type="pres">
      <dgm:prSet presAssocID="{EC8AE752-8AB6-42CA-8495-B9C481F61205}" presName="hierChild2" presStyleCnt="0"/>
      <dgm:spPr/>
    </dgm:pt>
    <dgm:pt modelId="{C84F0005-1FC8-4D09-9232-A1B3A37557D9}" type="pres">
      <dgm:prSet presAssocID="{764F0E60-083B-4599-A1D0-36E08C7B1793}" presName="hierRoot1" presStyleCnt="0"/>
      <dgm:spPr/>
    </dgm:pt>
    <dgm:pt modelId="{72F40F79-AE96-4856-910C-16C7646CED08}" type="pres">
      <dgm:prSet presAssocID="{764F0E60-083B-4599-A1D0-36E08C7B1793}" presName="composite" presStyleCnt="0"/>
      <dgm:spPr/>
    </dgm:pt>
    <dgm:pt modelId="{322293FE-8399-4B37-8380-E0304EF2130F}" type="pres">
      <dgm:prSet presAssocID="{764F0E60-083B-4599-A1D0-36E08C7B1793}" presName="background" presStyleLbl="node0" presStyleIdx="2" presStyleCnt="3"/>
      <dgm:spPr/>
    </dgm:pt>
    <dgm:pt modelId="{E72D7587-D884-44D9-BD98-0D3FEA7CD400}" type="pres">
      <dgm:prSet presAssocID="{764F0E60-083B-4599-A1D0-36E08C7B1793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546824-A5E3-4978-BCEA-C99C91B2A8D6}" type="pres">
      <dgm:prSet presAssocID="{764F0E60-083B-4599-A1D0-36E08C7B1793}" presName="hierChild2" presStyleCnt="0"/>
      <dgm:spPr/>
    </dgm:pt>
  </dgm:ptLst>
  <dgm:cxnLst>
    <dgm:cxn modelId="{D829B3D0-3F14-4104-831D-3A19D858BD0A}" type="presOf" srcId="{A856EF96-4EDF-408E-8926-B8D879D2977E}" destId="{D6F53599-C575-4595-ACCF-B2911CC51011}" srcOrd="0" destOrd="0" presId="urn:microsoft.com/office/officeart/2005/8/layout/hierarchy1"/>
    <dgm:cxn modelId="{64AE4D19-DCAD-4FF3-B6C5-6BC41CB3AEE4}" srcId="{4D09AC45-DBEC-4593-8AA6-A453208BF1C9}" destId="{764F0E60-083B-4599-A1D0-36E08C7B1793}" srcOrd="2" destOrd="0" parTransId="{5A70586D-1A57-47FB-B612-E88738AB1221}" sibTransId="{42062A5E-5238-41C3-A32C-86E252B7FF21}"/>
    <dgm:cxn modelId="{91E810A7-4A31-417B-A6A0-7F593471E330}" srcId="{4D09AC45-DBEC-4593-8AA6-A453208BF1C9}" destId="{EC8AE752-8AB6-42CA-8495-B9C481F61205}" srcOrd="1" destOrd="0" parTransId="{331734E0-47CF-4113-B4D4-51EFF0DD7E4D}" sibTransId="{0B4EF367-D208-4FE5-B96F-5199B8B863F0}"/>
    <dgm:cxn modelId="{C6F61C02-41C1-4C91-81E5-9F7773F77380}" type="presOf" srcId="{764F0E60-083B-4599-A1D0-36E08C7B1793}" destId="{E72D7587-D884-44D9-BD98-0D3FEA7CD400}" srcOrd="0" destOrd="0" presId="urn:microsoft.com/office/officeart/2005/8/layout/hierarchy1"/>
    <dgm:cxn modelId="{377AED1F-314E-4E9E-8BF5-7EF5C7CF2C07}" type="presOf" srcId="{EC8AE752-8AB6-42CA-8495-B9C481F61205}" destId="{CE843AA6-3F83-417A-B306-4718BA148066}" srcOrd="0" destOrd="0" presId="urn:microsoft.com/office/officeart/2005/8/layout/hierarchy1"/>
    <dgm:cxn modelId="{36E4A38D-9646-4E66-9982-2AD1C5FA11D4}" srcId="{4D09AC45-DBEC-4593-8AA6-A453208BF1C9}" destId="{A856EF96-4EDF-408E-8926-B8D879D2977E}" srcOrd="0" destOrd="0" parTransId="{464C55B7-B5BC-4112-A8EA-EC1DCD49ED04}" sibTransId="{0E5A2271-CF29-4D11-94A6-2DED64FAA378}"/>
    <dgm:cxn modelId="{0B190073-10D2-486C-A790-10EF6A268223}" type="presOf" srcId="{4D09AC45-DBEC-4593-8AA6-A453208BF1C9}" destId="{9C070C88-1AE2-44DF-BBA8-5D8D49BA5893}" srcOrd="0" destOrd="0" presId="urn:microsoft.com/office/officeart/2005/8/layout/hierarchy1"/>
    <dgm:cxn modelId="{7DCE2A5D-9D9E-4D2E-A3B1-4F2505D0BB86}" type="presParOf" srcId="{9C070C88-1AE2-44DF-BBA8-5D8D49BA5893}" destId="{157C3356-265A-4C49-8C39-64A93FC966D5}" srcOrd="0" destOrd="0" presId="urn:microsoft.com/office/officeart/2005/8/layout/hierarchy1"/>
    <dgm:cxn modelId="{153EA46D-0D73-4278-9453-854782B355B7}" type="presParOf" srcId="{157C3356-265A-4C49-8C39-64A93FC966D5}" destId="{A23CDE0C-BB6C-45C2-9B8A-B1DE12267C39}" srcOrd="0" destOrd="0" presId="urn:microsoft.com/office/officeart/2005/8/layout/hierarchy1"/>
    <dgm:cxn modelId="{7F15BD45-4404-4B4A-9084-1E05B589C06F}" type="presParOf" srcId="{A23CDE0C-BB6C-45C2-9B8A-B1DE12267C39}" destId="{4103D866-D296-4E99-BF93-B071F995AFAB}" srcOrd="0" destOrd="0" presId="urn:microsoft.com/office/officeart/2005/8/layout/hierarchy1"/>
    <dgm:cxn modelId="{621E3E22-87F9-4741-B826-32A5A1D097FF}" type="presParOf" srcId="{A23CDE0C-BB6C-45C2-9B8A-B1DE12267C39}" destId="{D6F53599-C575-4595-ACCF-B2911CC51011}" srcOrd="1" destOrd="0" presId="urn:microsoft.com/office/officeart/2005/8/layout/hierarchy1"/>
    <dgm:cxn modelId="{C22DDFE7-BA04-40E9-BF16-2858711A9737}" type="presParOf" srcId="{157C3356-265A-4C49-8C39-64A93FC966D5}" destId="{58AC47B3-784A-48B4-903B-5A852ED72F65}" srcOrd="1" destOrd="0" presId="urn:microsoft.com/office/officeart/2005/8/layout/hierarchy1"/>
    <dgm:cxn modelId="{CF662289-858C-45EE-AB69-9BC14506A2B5}" type="presParOf" srcId="{9C070C88-1AE2-44DF-BBA8-5D8D49BA5893}" destId="{5A512960-D7CD-4F95-9F86-893802C2E87B}" srcOrd="1" destOrd="0" presId="urn:microsoft.com/office/officeart/2005/8/layout/hierarchy1"/>
    <dgm:cxn modelId="{F0AF826D-1931-4A9C-9E62-9845730D5C83}" type="presParOf" srcId="{5A512960-D7CD-4F95-9F86-893802C2E87B}" destId="{A171B9BC-AADC-4B47-BEE7-D980888120C8}" srcOrd="0" destOrd="0" presId="urn:microsoft.com/office/officeart/2005/8/layout/hierarchy1"/>
    <dgm:cxn modelId="{89332DCB-7429-48C6-A910-F1C8E97BF603}" type="presParOf" srcId="{A171B9BC-AADC-4B47-BEE7-D980888120C8}" destId="{5B77BFA2-1328-4336-8630-94C8123FAACF}" srcOrd="0" destOrd="0" presId="urn:microsoft.com/office/officeart/2005/8/layout/hierarchy1"/>
    <dgm:cxn modelId="{FBDEFED8-4B41-4978-94A4-C41E29A6EE62}" type="presParOf" srcId="{A171B9BC-AADC-4B47-BEE7-D980888120C8}" destId="{CE843AA6-3F83-417A-B306-4718BA148066}" srcOrd="1" destOrd="0" presId="urn:microsoft.com/office/officeart/2005/8/layout/hierarchy1"/>
    <dgm:cxn modelId="{803B0F96-34ED-4DA5-91C7-2D9D18B23ECE}" type="presParOf" srcId="{5A512960-D7CD-4F95-9F86-893802C2E87B}" destId="{9A8070A8-6058-4558-8426-EEA698CCD24D}" srcOrd="1" destOrd="0" presId="urn:microsoft.com/office/officeart/2005/8/layout/hierarchy1"/>
    <dgm:cxn modelId="{6C3B090A-C047-4BAB-B1C1-ACA5674BF482}" type="presParOf" srcId="{9C070C88-1AE2-44DF-BBA8-5D8D49BA5893}" destId="{C84F0005-1FC8-4D09-9232-A1B3A37557D9}" srcOrd="2" destOrd="0" presId="urn:microsoft.com/office/officeart/2005/8/layout/hierarchy1"/>
    <dgm:cxn modelId="{01C6D75E-76CE-4A90-9853-3EB457A8CFA7}" type="presParOf" srcId="{C84F0005-1FC8-4D09-9232-A1B3A37557D9}" destId="{72F40F79-AE96-4856-910C-16C7646CED08}" srcOrd="0" destOrd="0" presId="urn:microsoft.com/office/officeart/2005/8/layout/hierarchy1"/>
    <dgm:cxn modelId="{1706F346-CBA4-4F7A-9853-314DAFDE95AE}" type="presParOf" srcId="{72F40F79-AE96-4856-910C-16C7646CED08}" destId="{322293FE-8399-4B37-8380-E0304EF2130F}" srcOrd="0" destOrd="0" presId="urn:microsoft.com/office/officeart/2005/8/layout/hierarchy1"/>
    <dgm:cxn modelId="{62F0BC9E-799E-4D6B-AFAA-973DAA79AF6B}" type="presParOf" srcId="{72F40F79-AE96-4856-910C-16C7646CED08}" destId="{E72D7587-D884-44D9-BD98-0D3FEA7CD400}" srcOrd="1" destOrd="0" presId="urn:microsoft.com/office/officeart/2005/8/layout/hierarchy1"/>
    <dgm:cxn modelId="{5F8AADBD-FE82-4B92-BDD9-E1B3CB072B27}" type="presParOf" srcId="{C84F0005-1FC8-4D09-9232-A1B3A37557D9}" destId="{A2546824-A5E3-4978-BCEA-C99C91B2A8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941E8-87EF-4DA0-8DA5-F0DAA8899821}">
      <dsp:nvSpPr>
        <dsp:cNvPr id="0" name=""/>
        <dsp:cNvSpPr/>
      </dsp:nvSpPr>
      <dsp:spPr>
        <a:xfrm>
          <a:off x="137157" y="805983"/>
          <a:ext cx="2913914" cy="17483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500" kern="1200" dirty="0"/>
            <a:t>1. </a:t>
          </a:r>
          <a:r>
            <a:rPr lang="uk-UA" sz="1500" kern="1200" dirty="0" err="1"/>
            <a:t>особи,які</a:t>
          </a:r>
          <a:r>
            <a:rPr lang="uk-UA" sz="1500" kern="1200" dirty="0"/>
            <a:t> працюють за </a:t>
          </a:r>
          <a:r>
            <a:rPr lang="uk-UA" sz="1500" u="sng" kern="1200" dirty="0" err="1"/>
            <a:t>наймом</a:t>
          </a:r>
          <a:r>
            <a:rPr lang="uk-UA" sz="1500" kern="1200" dirty="0"/>
            <a:t> на умовах </a:t>
          </a:r>
          <a:r>
            <a:rPr lang="uk-UA" sz="1500" kern="1200" dirty="0" err="1"/>
            <a:t>трудовогодоговору</a:t>
          </a:r>
          <a:r>
            <a:rPr lang="uk-UA" sz="1500" kern="1200" dirty="0"/>
            <a:t> (контракту) або на інших умовах , передбачених законодавством,</a:t>
          </a:r>
          <a:endParaRPr lang="en-US" sz="1500" kern="1200" dirty="0"/>
        </a:p>
      </dsp:txBody>
      <dsp:txXfrm>
        <a:off x="137157" y="805983"/>
        <a:ext cx="2913914" cy="1748348"/>
      </dsp:txXfrm>
    </dsp:sp>
    <dsp:sp modelId="{2C36B0CF-8FCB-487A-AF36-9B561CEE83E7}">
      <dsp:nvSpPr>
        <dsp:cNvPr id="0" name=""/>
        <dsp:cNvSpPr/>
      </dsp:nvSpPr>
      <dsp:spPr>
        <a:xfrm>
          <a:off x="3183626" y="1008110"/>
          <a:ext cx="2913914" cy="17483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500" kern="1200" dirty="0"/>
            <a:t>2. особи, які забезпечують себе роботою </a:t>
          </a:r>
          <a:r>
            <a:rPr lang="uk-UA" sz="1500" u="sng" kern="1200" dirty="0"/>
            <a:t>самостійно</a:t>
          </a:r>
          <a:r>
            <a:rPr lang="uk-UA" sz="1500" kern="1200" dirty="0"/>
            <a:t> (у тому числі члени особистих селянських господарств), </a:t>
          </a:r>
          <a:endParaRPr lang="en-US" sz="1500" kern="1200" dirty="0"/>
        </a:p>
      </dsp:txBody>
      <dsp:txXfrm>
        <a:off x="3183626" y="1008110"/>
        <a:ext cx="2913914" cy="1748348"/>
      </dsp:txXfrm>
    </dsp:sp>
    <dsp:sp modelId="{1AC9337C-2F17-4AF6-ADBB-CAC09134CEFC}">
      <dsp:nvSpPr>
        <dsp:cNvPr id="0" name=""/>
        <dsp:cNvSpPr/>
      </dsp:nvSpPr>
      <dsp:spPr>
        <a:xfrm>
          <a:off x="6161502" y="792084"/>
          <a:ext cx="2913914" cy="17483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/>
            <a:t>3. </a:t>
          </a:r>
          <a:r>
            <a:rPr lang="uk-UA" sz="1500" u="sng" kern="1200" dirty="0"/>
            <a:t>проходять військову </a:t>
          </a:r>
          <a:r>
            <a:rPr lang="uk-UA" sz="1500" kern="1200" dirty="0"/>
            <a:t>чи альтернативну службу, </a:t>
          </a:r>
          <a:endParaRPr lang="en-US" sz="1500" kern="1200" dirty="0"/>
        </a:p>
      </dsp:txBody>
      <dsp:txXfrm>
        <a:off x="6161502" y="792084"/>
        <a:ext cx="2913914" cy="1748348"/>
      </dsp:txXfrm>
    </dsp:sp>
    <dsp:sp modelId="{DF34F75F-3EA3-4BA0-8F1A-BC9770434B85}">
      <dsp:nvSpPr>
        <dsp:cNvPr id="0" name=""/>
        <dsp:cNvSpPr/>
      </dsp:nvSpPr>
      <dsp:spPr>
        <a:xfrm>
          <a:off x="1602653" y="3011362"/>
          <a:ext cx="2913914" cy="17483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500" kern="1200" dirty="0"/>
            <a:t>4. на </a:t>
          </a:r>
          <a:r>
            <a:rPr lang="uk-UA" sz="1500" u="sng" kern="1200" dirty="0"/>
            <a:t>законних підставах працюють за кордоном</a:t>
          </a:r>
          <a:r>
            <a:rPr lang="uk-UA" sz="1500" kern="1200" dirty="0"/>
            <a:t>  та які </a:t>
          </a:r>
          <a:r>
            <a:rPr lang="uk-UA" sz="1500" u="sng" kern="1200" dirty="0"/>
            <a:t>з роботою.</a:t>
          </a:r>
          <a:endParaRPr lang="en-US" sz="1500" kern="1200" dirty="0"/>
        </a:p>
      </dsp:txBody>
      <dsp:txXfrm>
        <a:off x="1602653" y="3011362"/>
        <a:ext cx="2913914" cy="1748348"/>
      </dsp:txXfrm>
    </dsp:sp>
    <dsp:sp modelId="{9ECA3799-D07E-4402-BBFC-0C1DEA481320}">
      <dsp:nvSpPr>
        <dsp:cNvPr id="0" name=""/>
        <dsp:cNvSpPr/>
      </dsp:nvSpPr>
      <dsp:spPr>
        <a:xfrm>
          <a:off x="4807959" y="3011362"/>
          <a:ext cx="2913914" cy="174834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500" kern="1200" dirty="0"/>
            <a:t>5. </a:t>
          </a:r>
          <a:r>
            <a:rPr lang="uk-UA" sz="1500" u="sng" kern="1200" dirty="0"/>
            <a:t>особи, що навчаються </a:t>
          </a:r>
          <a:r>
            <a:rPr lang="uk-UA" sz="1500" kern="1200" dirty="0"/>
            <a:t>за денною формою  у ЗОЗ мають доходи від такої зайнятості,  а також професійно-технічних та ВНЗ </a:t>
          </a:r>
          <a:r>
            <a:rPr lang="uk-UA" sz="1500" u="sng" kern="1200" dirty="0"/>
            <a:t>та поєднують  навчання</a:t>
          </a:r>
          <a:endParaRPr lang="en-US" sz="1500" kern="1200" dirty="0"/>
        </a:p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500" kern="1200" dirty="0"/>
        </a:p>
      </dsp:txBody>
      <dsp:txXfrm>
        <a:off x="4807959" y="3011362"/>
        <a:ext cx="2913914" cy="1748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3D866-D296-4E99-BF93-B071F995AFAB}">
      <dsp:nvSpPr>
        <dsp:cNvPr id="0" name=""/>
        <dsp:cNvSpPr/>
      </dsp:nvSpPr>
      <dsp:spPr>
        <a:xfrm>
          <a:off x="0" y="679184"/>
          <a:ext cx="2165439" cy="1375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F53599-C575-4595-ACCF-B2911CC51011}">
      <dsp:nvSpPr>
        <dsp:cNvPr id="0" name=""/>
        <dsp:cNvSpPr/>
      </dsp:nvSpPr>
      <dsp:spPr>
        <a:xfrm>
          <a:off x="240604" y="907758"/>
          <a:ext cx="2165439" cy="137505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в </a:t>
          </a:r>
          <a:r>
            <a:rPr lang="ru-RU" sz="1900" b="1" kern="1200" dirty="0" err="1"/>
            <a:t>сільському</a:t>
          </a:r>
          <a:r>
            <a:rPr lang="ru-RU" sz="1900" b="1" kern="1200" dirty="0"/>
            <a:t> </a:t>
          </a:r>
          <a:r>
            <a:rPr lang="ru-RU" sz="1900" b="1" kern="1200" dirty="0" err="1"/>
            <a:t>господарств</a:t>
          </a:r>
          <a:r>
            <a:rPr lang="uk-UA" sz="1900" b="1" kern="1200" dirty="0"/>
            <a:t>і</a:t>
          </a:r>
          <a:r>
            <a:rPr lang="ru-RU" sz="1900" b="1" kern="1200" dirty="0"/>
            <a:t> </a:t>
          </a:r>
          <a:r>
            <a:rPr lang="ru-RU" sz="1900" kern="1200" dirty="0"/>
            <a:t>зайняті -</a:t>
          </a:r>
          <a:r>
            <a:rPr lang="ru-RU" sz="1900" b="1" kern="1200" dirty="0"/>
            <a:t> 50%,             </a:t>
          </a:r>
          <a:endParaRPr lang="en-US" sz="1900" kern="1200" dirty="0"/>
        </a:p>
      </dsp:txBody>
      <dsp:txXfrm>
        <a:off x="280878" y="948032"/>
        <a:ext cx="2084891" cy="1294505"/>
      </dsp:txXfrm>
    </dsp:sp>
    <dsp:sp modelId="{5B77BFA2-1328-4336-8630-94C8123FAACF}">
      <dsp:nvSpPr>
        <dsp:cNvPr id="0" name=""/>
        <dsp:cNvSpPr/>
      </dsp:nvSpPr>
      <dsp:spPr>
        <a:xfrm>
          <a:off x="2646647" y="679184"/>
          <a:ext cx="2165439" cy="1375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843AA6-3F83-417A-B306-4718BA148066}">
      <dsp:nvSpPr>
        <dsp:cNvPr id="0" name=""/>
        <dsp:cNvSpPr/>
      </dsp:nvSpPr>
      <dsp:spPr>
        <a:xfrm>
          <a:off x="2887252" y="907758"/>
          <a:ext cx="2165439" cy="137505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/>
            <a:t>у сфері послуг - 20-30%,  </a:t>
          </a:r>
          <a:endParaRPr lang="en-US" sz="1900" kern="1200"/>
        </a:p>
      </dsp:txBody>
      <dsp:txXfrm>
        <a:off x="2927526" y="948032"/>
        <a:ext cx="2084891" cy="1294505"/>
      </dsp:txXfrm>
    </dsp:sp>
    <dsp:sp modelId="{322293FE-8399-4B37-8380-E0304EF2130F}">
      <dsp:nvSpPr>
        <dsp:cNvPr id="0" name=""/>
        <dsp:cNvSpPr/>
      </dsp:nvSpPr>
      <dsp:spPr>
        <a:xfrm>
          <a:off x="5293295" y="679184"/>
          <a:ext cx="2165439" cy="1375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2D7587-D884-44D9-BD98-0D3FEA7CD400}">
      <dsp:nvSpPr>
        <dsp:cNvPr id="0" name=""/>
        <dsp:cNvSpPr/>
      </dsp:nvSpPr>
      <dsp:spPr>
        <a:xfrm>
          <a:off x="5533899" y="907758"/>
          <a:ext cx="2165439" cy="137505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/>
            <a:t>у промисловост</a:t>
          </a:r>
          <a:r>
            <a:rPr lang="uk-UA" sz="1900" b="1" kern="1200"/>
            <a:t>і</a:t>
          </a:r>
          <a:r>
            <a:rPr lang="ru-RU" sz="1900" b="1" kern="1200"/>
            <a:t> -15-20%</a:t>
          </a:r>
          <a:r>
            <a:rPr lang="ru-RU" sz="1900" kern="1200"/>
            <a:t>.</a:t>
          </a:r>
          <a:endParaRPr lang="en-US" sz="1900" kern="1200"/>
        </a:p>
      </dsp:txBody>
      <dsp:txXfrm>
        <a:off x="5574173" y="948032"/>
        <a:ext cx="2084891" cy="1294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FB115-EFAC-4325-B958-11A7BC444CA8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72E44-439D-4F71-A657-F2980C00E1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Познайомимося із першим поняттям.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Зайнятість населення – </a:t>
            </a:r>
            <a:r>
              <a:rPr kumimoji="0" lang="uk-U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це діяльність громадян, пов'язана із задоволенням особистих та суспільних потреб, яка приносить їм дохід у грошовій або іншій формі.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     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944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93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1" dirty="0">
                <a:latin typeface="Bookman Old Style" pitchFamily="18" charset="0"/>
              </a:rPr>
              <a:t>До зайнятого населення належать: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uk-UA" dirty="0" err="1"/>
              <a:t>особи,які</a:t>
            </a:r>
            <a:r>
              <a:rPr lang="uk-UA" dirty="0"/>
              <a:t> працюють за </a:t>
            </a:r>
            <a:r>
              <a:rPr lang="uk-UA" u="sng" dirty="0" err="1"/>
              <a:t>наймом</a:t>
            </a:r>
            <a:r>
              <a:rPr lang="uk-UA" dirty="0"/>
              <a:t> на умовах </a:t>
            </a:r>
            <a:r>
              <a:rPr lang="uk-UA" dirty="0" err="1"/>
              <a:t>трудовогодоговору</a:t>
            </a:r>
            <a:r>
              <a:rPr lang="uk-UA" dirty="0"/>
              <a:t> (контракту) або на інших умовах , передбачених законодавством,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uk-UA" dirty="0"/>
              <a:t>особи, які забезпечують себе роботою </a:t>
            </a:r>
            <a:r>
              <a:rPr lang="uk-UA" u="sng" dirty="0"/>
              <a:t>самостійно</a:t>
            </a:r>
            <a:r>
              <a:rPr lang="uk-UA" dirty="0"/>
              <a:t> (у тому числі члени особистих селянських господарств),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uk-UA" u="sng" dirty="0"/>
              <a:t>проходять військову </a:t>
            </a:r>
            <a:r>
              <a:rPr lang="uk-UA" dirty="0"/>
              <a:t>чи альтернативну службу,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uk-UA" dirty="0"/>
              <a:t>. на </a:t>
            </a:r>
            <a:r>
              <a:rPr lang="uk-UA" u="sng" dirty="0"/>
              <a:t>законних підставах працюють за кордоном</a:t>
            </a:r>
            <a:r>
              <a:rPr lang="uk-UA" dirty="0"/>
              <a:t>  та які </a:t>
            </a:r>
            <a:r>
              <a:rPr lang="uk-UA" u="sng" dirty="0"/>
              <a:t>з роботою.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uk-UA" u="sng" dirty="0"/>
              <a:t>особи, що навчаються </a:t>
            </a:r>
            <a:r>
              <a:rPr lang="uk-UA" dirty="0"/>
              <a:t>за денною формою  у ЗОЗ мають доходи від такої зайнятості,  а також  професійно-технічних та ВНЗ </a:t>
            </a:r>
            <a:r>
              <a:rPr lang="uk-UA" u="sng" dirty="0"/>
              <a:t>та поєднують  навчання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uk-UA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25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До зайнятого населення також належать:</a:t>
            </a:r>
            <a:r>
              <a:rPr lang="uk-UA" sz="2800" dirty="0">
                <a:latin typeface="Bookman Old Style" pitchFamily="18" charset="0"/>
              </a:rPr>
              <a:t>-  </a:t>
            </a:r>
            <a:r>
              <a:rPr lang="uk-UA" sz="2800" u="sng" dirty="0">
                <a:latin typeface="Bookman Old Style" pitchFamily="18" charset="0"/>
              </a:rPr>
              <a:t>непрацюючі працездатні особи</a:t>
            </a:r>
            <a:r>
              <a:rPr lang="uk-UA" sz="2800" dirty="0">
                <a:latin typeface="Bookman Old Style" pitchFamily="18" charset="0"/>
              </a:rPr>
              <a:t>, які фактично здійснюють догляд за дитиною-інвалідом, інвалідом I групи або за особою похилого віку, яка за висновком медичного закладу потребує постійного стороннього догляду або досягла 80-річного віку, та отримують допомогу, компенсацію та/або надбавку відповідно до законодавства;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uk-UA" sz="2800" u="sng" dirty="0">
                <a:latin typeface="Bookman Old Style" pitchFamily="18" charset="0"/>
              </a:rPr>
              <a:t>батьки — вихователі </a:t>
            </a:r>
            <a:r>
              <a:rPr lang="uk-UA" sz="2800" dirty="0">
                <a:latin typeface="Bookman Old Style" pitchFamily="18" charset="0"/>
              </a:rPr>
              <a:t>дитячих будинків сімейного типу, прийомні батьки, якщо вони отримують грошове забезпечення відповідно до законодавства;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uk-UA" sz="2800" dirty="0">
                <a:latin typeface="Bookman Old Style" pitchFamily="18" charset="0"/>
              </a:rPr>
              <a:t>-</a:t>
            </a:r>
            <a:r>
              <a:rPr lang="uk-UA" sz="2800" u="sng" dirty="0">
                <a:latin typeface="Bookman Old Style" pitchFamily="18" charset="0"/>
              </a:rPr>
              <a:t>особа, яка проживає разом з інвалідом </a:t>
            </a:r>
            <a:r>
              <a:rPr lang="uk-UA" sz="2800" dirty="0">
                <a:latin typeface="Bookman Old Style" pitchFamily="18" charset="0"/>
              </a:rPr>
              <a:t>I чи II групи внаслідок психічного розладу, який за висновком лікарської комісії медичного закладу потребує постійного стороннього догляду, та одержує грошову допомогу на догляд за ним відповідно до законодавства.</a:t>
            </a:r>
            <a:endParaRPr lang="ru-RU" sz="2800" dirty="0">
              <a:latin typeface="Bookman Old Style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lang="uk-UA" sz="2800" dirty="0">
              <a:latin typeface="Bookman Old Style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kumimoji="0" lang="uk-UA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2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uk-UA" sz="3600" b="1" dirty="0">
                <a:latin typeface="Bookman Old Style" pitchFamily="18" charset="0"/>
              </a:rPr>
              <a:t>Структура зайнятості в </a:t>
            </a:r>
            <a:br>
              <a:rPr lang="uk-UA" sz="3600" b="1" dirty="0">
                <a:latin typeface="Bookman Old Style" pitchFamily="18" charset="0"/>
              </a:rPr>
            </a:br>
            <a:r>
              <a:rPr lang="ru-RU" sz="3600" b="1" dirty="0" err="1">
                <a:latin typeface="Bookman Old Style" pitchFamily="18" charset="0"/>
              </a:rPr>
              <a:t>розвинутих</a:t>
            </a:r>
            <a:r>
              <a:rPr lang="ru-RU" sz="3600" b="1" dirty="0">
                <a:latin typeface="Bookman Old Style" pitchFamily="18" charset="0"/>
              </a:rPr>
              <a:t> </a:t>
            </a:r>
            <a:r>
              <a:rPr lang="ru-RU" sz="3600" b="1" dirty="0" err="1">
                <a:latin typeface="Bookman Old Style" pitchFamily="18" charset="0"/>
              </a:rPr>
              <a:t>країнах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зайняті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промисловості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-35 - 40%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сільському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господарстві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-5 - 20%.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невиробничій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сфері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особливо у 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торговельно-фінансовій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банківській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та 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управлінській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діяльності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сягає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50%, а в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rgbClr val="A53010">
                  <a:lumMod val="50000"/>
                </a:srgb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країнах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великої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сімки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A53010">
                    <a:lumMod val="50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– 70%.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47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Структура зайнятості в </a:t>
            </a:r>
            <a:b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</a:b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країнах, що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розвиваються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сільському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господарств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зайняті -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50%,            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   у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сфері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послуг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- 20-30%, 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28653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   у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28653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промисловост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728653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28653">
                    <a:lumMod val="50000"/>
                  </a:srgb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-15-20%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Це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пояснюється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аграрним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характером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економік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і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низькою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продуктивністю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праці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сільському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господарстві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що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розвивається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переважно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екстенсивним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шляхом;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також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поширенням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дрібної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торгівлі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63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20000"/>
              </a:lnSpc>
              <a:buNone/>
            </a:pP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За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визначенням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Міжнародної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організації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праці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(МОП),</a:t>
            </a:r>
            <a:r>
              <a:rPr lang="ru-RU" sz="1200" b="1" dirty="0" err="1">
                <a:solidFill>
                  <a:srgbClr val="C00000"/>
                </a:solidFill>
                <a:latin typeface="Bookman Old Style" pitchFamily="18" charset="0"/>
              </a:rPr>
              <a:t>безробітні</a:t>
            </a:r>
            <a:r>
              <a:rPr lang="ru-RU" sz="1200" b="1" dirty="0">
                <a:solidFill>
                  <a:srgbClr val="C00000"/>
                </a:solidFill>
                <a:latin typeface="Bookman Old Style" pitchFamily="18" charset="0"/>
              </a:rPr>
              <a:t> — </a:t>
            </a:r>
            <a:r>
              <a:rPr lang="ru-RU" sz="1200" b="1" dirty="0" err="1">
                <a:solidFill>
                  <a:srgbClr val="C00000"/>
                </a:solidFill>
                <a:latin typeface="Bookman Old Style" pitchFamily="18" charset="0"/>
              </a:rPr>
              <a:t>це</a:t>
            </a:r>
            <a:r>
              <a:rPr lang="ru-RU" sz="1200" b="1" dirty="0">
                <a:solidFill>
                  <a:srgbClr val="C00000"/>
                </a:solidFill>
                <a:latin typeface="Bookman Old Style" pitchFamily="18" charset="0"/>
              </a:rPr>
              <a:t> особи </a:t>
            </a:r>
            <a:r>
              <a:rPr lang="ru-RU" sz="1200" b="1" dirty="0" err="1">
                <a:solidFill>
                  <a:srgbClr val="C00000"/>
                </a:solidFill>
                <a:latin typeface="Bookman Old Style" pitchFamily="18" charset="0"/>
              </a:rPr>
              <a:t>віком</a:t>
            </a:r>
            <a:r>
              <a:rPr lang="ru-RU" sz="1200" b="1" dirty="0">
                <a:solidFill>
                  <a:srgbClr val="C00000"/>
                </a:solidFill>
                <a:latin typeface="Bookman Old Style" pitchFamily="18" charset="0"/>
              </a:rPr>
              <a:t>  15–70 </a:t>
            </a:r>
            <a:r>
              <a:rPr lang="ru-RU" sz="1200" b="1" dirty="0" err="1">
                <a:solidFill>
                  <a:srgbClr val="C00000"/>
                </a:solidFill>
                <a:latin typeface="Bookman Old Style" pitchFamily="18" charset="0"/>
              </a:rPr>
              <a:t>років</a:t>
            </a:r>
            <a:r>
              <a:rPr lang="ru-RU" sz="1200" b="1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(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зареєстровані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та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незареєстровані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в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державній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службі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зайнятості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),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які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одночасно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задовольняють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 три </a:t>
            </a:r>
            <a:r>
              <a:rPr lang="ru-RU" sz="1200" dirty="0" err="1">
                <a:solidFill>
                  <a:srgbClr val="C00000"/>
                </a:solidFill>
                <a:latin typeface="Bookman Old Style" pitchFamily="18" charset="0"/>
              </a:rPr>
              <a:t>умови</a:t>
            </a:r>
            <a:r>
              <a:rPr lang="ru-RU" sz="1200" dirty="0">
                <a:solidFill>
                  <a:srgbClr val="C00000"/>
                </a:solidFill>
                <a:latin typeface="Bookman Old Style" pitchFamily="18" charset="0"/>
              </a:rPr>
              <a:t>:</a:t>
            </a:r>
            <a:endParaRPr lang="en-US" sz="1200" dirty="0">
              <a:solidFill>
                <a:srgbClr val="C00000"/>
              </a:solidFill>
              <a:latin typeface="Bookman Old Style" pitchFamily="18" charset="0"/>
            </a:endParaRPr>
          </a:p>
          <a:p>
            <a:pPr algn="l">
              <a:buNone/>
            </a:pPr>
            <a:r>
              <a:rPr lang="ru-RU" sz="1600" dirty="0">
                <a:latin typeface="Bookman Old Style" pitchFamily="18" charset="0"/>
              </a:rPr>
              <a:t>•</a:t>
            </a:r>
            <a:r>
              <a:rPr lang="en-US" sz="1600" dirty="0">
                <a:latin typeface="Bookman Old Style" pitchFamily="18" charset="0"/>
              </a:rPr>
              <a:t>  </a:t>
            </a:r>
            <a:r>
              <a:rPr lang="ru-RU" dirty="0">
                <a:latin typeface="Bookman Old Style" pitchFamily="18" charset="0"/>
              </a:rPr>
              <a:t>не </a:t>
            </a:r>
            <a:r>
              <a:rPr lang="ru-RU" dirty="0" err="1">
                <a:latin typeface="Bookman Old Style" pitchFamily="18" charset="0"/>
              </a:rPr>
              <a:t>мали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роботи</a:t>
            </a:r>
            <a:r>
              <a:rPr lang="ru-RU" dirty="0">
                <a:latin typeface="Bookman Old Style" pitchFamily="18" charset="0"/>
              </a:rPr>
              <a:t> (</a:t>
            </a:r>
            <a:r>
              <a:rPr lang="ru-RU" dirty="0" err="1">
                <a:latin typeface="Bookman Old Style" pitchFamily="18" charset="0"/>
              </a:rPr>
              <a:t>прибуткового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заняття</a:t>
            </a:r>
            <a:r>
              <a:rPr lang="ru-RU" dirty="0">
                <a:latin typeface="Bookman Old Style" pitchFamily="18" charset="0"/>
              </a:rPr>
              <a:t>);</a:t>
            </a:r>
          </a:p>
          <a:p>
            <a:pPr algn="l">
              <a:buNone/>
            </a:pPr>
            <a:r>
              <a:rPr lang="ru-RU" dirty="0">
                <a:latin typeface="Bookman Old Style" pitchFamily="18" charset="0"/>
              </a:rPr>
              <a:t>• 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ru-RU" dirty="0">
                <a:latin typeface="Bookman Old Style" pitchFamily="18" charset="0"/>
              </a:rPr>
              <a:t>активно шукали роботу </a:t>
            </a:r>
            <a:r>
              <a:rPr lang="ru-RU" dirty="0" err="1">
                <a:latin typeface="Bookman Old Style" pitchFamily="18" charset="0"/>
              </a:rPr>
              <a:t>або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намагались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  </a:t>
            </a:r>
            <a:r>
              <a:rPr lang="ru-RU" dirty="0" err="1">
                <a:latin typeface="Bookman Old Style" pitchFamily="18" charset="0"/>
              </a:rPr>
              <a:t>організувати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власну</a:t>
            </a:r>
            <a:r>
              <a:rPr lang="ru-RU" dirty="0">
                <a:latin typeface="Bookman Old Style" pitchFamily="18" charset="0"/>
              </a:rPr>
              <a:t> справу </a:t>
            </a:r>
            <a:r>
              <a:rPr lang="ru-RU" dirty="0" err="1">
                <a:latin typeface="Bookman Old Style" pitchFamily="18" charset="0"/>
              </a:rPr>
              <a:t>впродовж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останніх</a:t>
            </a:r>
            <a:r>
              <a:rPr lang="ru-RU" dirty="0">
                <a:latin typeface="Bookman Old Style" pitchFamily="18" charset="0"/>
              </a:rPr>
              <a:t> 4-х </a:t>
            </a:r>
            <a:r>
              <a:rPr lang="ru-RU" dirty="0" err="1">
                <a:latin typeface="Bookman Old Style" pitchFamily="18" charset="0"/>
              </a:rPr>
              <a:t>тижнів</a:t>
            </a:r>
            <a:r>
              <a:rPr lang="ru-RU" dirty="0">
                <a:latin typeface="Bookman Old Style" pitchFamily="18" charset="0"/>
              </a:rPr>
              <a:t>, </a:t>
            </a:r>
            <a:r>
              <a:rPr lang="ru-RU" dirty="0" err="1">
                <a:latin typeface="Bookman Old Style" pitchFamily="18" charset="0"/>
              </a:rPr>
              <a:t>що</a:t>
            </a:r>
            <a:r>
              <a:rPr lang="ru-RU" dirty="0">
                <a:latin typeface="Bookman Old Style" pitchFamily="18" charset="0"/>
              </a:rPr>
              <a:t> передували </a:t>
            </a:r>
            <a:r>
              <a:rPr lang="ru-RU" dirty="0" err="1">
                <a:latin typeface="Bookman Old Style" pitchFamily="18" charset="0"/>
              </a:rPr>
              <a:t>опитуванню</a:t>
            </a:r>
            <a:r>
              <a:rPr lang="ru-RU" dirty="0">
                <a:latin typeface="Bookman Old Style" pitchFamily="18" charset="0"/>
              </a:rPr>
              <a:t>;</a:t>
            </a:r>
          </a:p>
          <a:p>
            <a:pPr algn="l">
              <a:buNone/>
            </a:pPr>
            <a:r>
              <a:rPr lang="ru-RU" dirty="0">
                <a:latin typeface="Bookman Old Style" pitchFamily="18" charset="0"/>
              </a:rPr>
              <a:t>• 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готові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приступити</a:t>
            </a:r>
            <a:r>
              <a:rPr lang="ru-RU" dirty="0">
                <a:latin typeface="Bookman Old Style" pitchFamily="18" charset="0"/>
              </a:rPr>
              <a:t> до </a:t>
            </a:r>
            <a:r>
              <a:rPr lang="ru-RU" dirty="0" err="1">
                <a:latin typeface="Bookman Old Style" pitchFamily="18" charset="0"/>
              </a:rPr>
              <a:t>роботи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впродовж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двох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найближчих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тижнів</a:t>
            </a:r>
            <a:r>
              <a:rPr lang="ru-RU" dirty="0">
                <a:latin typeface="Bookman Old Style" pitchFamily="18" charset="0"/>
              </a:rPr>
              <a:t>.</a:t>
            </a:r>
            <a:r>
              <a:rPr lang="ru-RU" sz="1200" dirty="0">
                <a:latin typeface="Bookman Old Style" pitchFamily="18" charset="0"/>
              </a:rPr>
              <a:t> За </a:t>
            </a:r>
            <a:r>
              <a:rPr lang="ru-RU" sz="1200" dirty="0" err="1">
                <a:latin typeface="Bookman Old Style" pitchFamily="18" charset="0"/>
              </a:rPr>
              <a:t>даними</a:t>
            </a:r>
            <a:r>
              <a:rPr lang="ru-RU" sz="1200" dirty="0">
                <a:latin typeface="Bookman Old Style" pitchFamily="18" charset="0"/>
              </a:rPr>
              <a:t> ООН, </a:t>
            </a:r>
            <a:r>
              <a:rPr lang="ru-RU" sz="1200" dirty="0" err="1">
                <a:latin typeface="Bookman Old Style" pitchFamily="18" charset="0"/>
              </a:rPr>
              <a:t>сьогодні</a:t>
            </a:r>
            <a:r>
              <a:rPr lang="ru-RU" sz="1200" dirty="0">
                <a:latin typeface="Bookman Old Style" pitchFamily="18" charset="0"/>
              </a:rPr>
              <a:t> у </a:t>
            </a:r>
            <a:r>
              <a:rPr lang="ru-RU" sz="1200" dirty="0" err="1">
                <a:latin typeface="Bookman Old Style" pitchFamily="18" charset="0"/>
              </a:rPr>
              <a:t>світі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кожний</a:t>
            </a:r>
            <a:r>
              <a:rPr lang="ru-RU" sz="1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третій</a:t>
            </a:r>
            <a:r>
              <a:rPr lang="ru-RU" sz="1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працездатний</a:t>
            </a:r>
            <a:r>
              <a:rPr lang="ru-RU" sz="1200" b="1" dirty="0">
                <a:solidFill>
                  <a:srgbClr val="FF0000"/>
                </a:solidFill>
                <a:latin typeface="Bookman Old Style" pitchFamily="18" charset="0"/>
              </a:rPr>
              <a:t> не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має</a:t>
            </a:r>
            <a:r>
              <a:rPr lang="ru-RU" sz="1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роботи</a:t>
            </a:r>
            <a:r>
              <a:rPr lang="ru-RU" sz="1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Bookman Old Style" pitchFamily="18" charset="0"/>
              </a:rPr>
              <a:t>взагалі</a:t>
            </a:r>
            <a:r>
              <a:rPr lang="ru-RU" sz="1200" b="1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або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має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випадковий</a:t>
            </a:r>
            <a:r>
              <a:rPr lang="ru-RU" sz="1200" dirty="0">
                <a:latin typeface="Bookman Old Style" pitchFamily="18" charset="0"/>
              </a:rPr>
              <a:t>  </a:t>
            </a:r>
            <a:r>
              <a:rPr lang="ru-RU" sz="1200" dirty="0" err="1">
                <a:latin typeface="Bookman Old Style" pitchFamily="18" charset="0"/>
              </a:rPr>
              <a:t>заробіток</a:t>
            </a:r>
            <a:r>
              <a:rPr lang="ru-RU" sz="1200" dirty="0">
                <a:latin typeface="Bookman Old Style" pitchFamily="18" charset="0"/>
              </a:rPr>
              <a:t> (</a:t>
            </a:r>
            <a:r>
              <a:rPr lang="ru-RU" sz="1200" dirty="0" err="1">
                <a:latin typeface="Bookman Old Style" pitchFamily="18" charset="0"/>
              </a:rPr>
              <a:t>біля</a:t>
            </a:r>
            <a:r>
              <a:rPr lang="ru-RU" sz="1200" dirty="0">
                <a:latin typeface="Bookman Old Style" pitchFamily="18" charset="0"/>
              </a:rPr>
              <a:t> 750 млн </a:t>
            </a:r>
            <a:r>
              <a:rPr lang="ru-RU" sz="1200" dirty="0" err="1">
                <a:latin typeface="Bookman Old Style" pitchFamily="18" charset="0"/>
              </a:rPr>
              <a:t>чол</a:t>
            </a:r>
            <a:r>
              <a:rPr lang="ru-RU" sz="1200" dirty="0">
                <a:latin typeface="Bookman Old Style" pitchFamily="18" charset="0"/>
              </a:rPr>
              <a:t>.). </a:t>
            </a:r>
          </a:p>
          <a:p>
            <a:pPr algn="l">
              <a:buNone/>
            </a:pPr>
            <a:r>
              <a:rPr lang="ru-RU" sz="1200" dirty="0">
                <a:latin typeface="Bookman Old Style" pitchFamily="18" charset="0"/>
              </a:rPr>
              <a:t>Тому </a:t>
            </a:r>
            <a:r>
              <a:rPr lang="ru-RU" sz="1200" dirty="0" err="1">
                <a:latin typeface="Bookman Old Style" pitchFamily="18" charset="0"/>
              </a:rPr>
              <a:t>безробіття</a:t>
            </a:r>
            <a:r>
              <a:rPr lang="ru-RU" sz="1200" dirty="0">
                <a:latin typeface="Bookman Old Style" pitchFamily="18" charset="0"/>
              </a:rPr>
              <a:t> є центральною </a:t>
            </a:r>
            <a:endParaRPr lang="en-US" sz="1200" dirty="0">
              <a:latin typeface="Bookman Old Style" pitchFamily="18" charset="0"/>
            </a:endParaRPr>
          </a:p>
          <a:p>
            <a:pPr algn="l">
              <a:buNone/>
            </a:pPr>
            <a:r>
              <a:rPr lang="ru-RU" sz="1200" dirty="0" err="1">
                <a:latin typeface="Bookman Old Style" pitchFamily="18" charset="0"/>
              </a:rPr>
              <a:t>соціальною</a:t>
            </a:r>
            <a:r>
              <a:rPr lang="ru-RU" sz="1200" dirty="0">
                <a:latin typeface="Bookman Old Style" pitchFamily="18" charset="0"/>
              </a:rPr>
              <a:t> проблемою  суспільства.</a:t>
            </a:r>
          </a:p>
          <a:p>
            <a:pPr algn="l">
              <a:buNone/>
            </a:pPr>
            <a:r>
              <a:rPr lang="ru-RU" sz="1200" b="1" dirty="0" err="1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Найбільше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проблема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безробіття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стосується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endParaRPr lang="uk-UA" sz="1200" b="1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l">
              <a:buNone/>
            </a:pPr>
            <a:r>
              <a:rPr lang="ru-RU" sz="1200" b="1" dirty="0" err="1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молодих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людей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(від 15 до 24 р.)  і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200" b="1" dirty="0" err="1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жінок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.</a:t>
            </a:r>
            <a:endParaRPr lang="ru-RU" dirty="0">
              <a:latin typeface="Bookman Old Style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757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6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uk-UA" sz="1200" dirty="0">
                <a:latin typeface="Times New Roman" pitchFamily="18" charset="0"/>
              </a:rPr>
              <a:t> Спостерігається </a:t>
            </a:r>
            <a:r>
              <a:rPr lang="uk-UA" sz="1200" u="sng" dirty="0">
                <a:latin typeface="Times New Roman" pitchFamily="18" charset="0"/>
              </a:rPr>
              <a:t>тенденція до зменшення трудових  ресурсів країни</a:t>
            </a:r>
            <a:r>
              <a:rPr lang="uk-UA" sz="1200" dirty="0">
                <a:latin typeface="Times New Roman" pitchFamily="18" charset="0"/>
              </a:rPr>
              <a:t> через віковий склад населення.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uk-UA" sz="1200" dirty="0">
                <a:latin typeface="Times New Roman" pitchFamily="18" charset="0"/>
              </a:rPr>
              <a:t> </a:t>
            </a:r>
            <a:r>
              <a:rPr lang="uk-UA" sz="1200" u="sng" dirty="0">
                <a:latin typeface="Times New Roman" pitchFamily="18" charset="0"/>
              </a:rPr>
              <a:t>Найбільший показник зайнятості населення традиційно в промисловості та сільському господарстві</a:t>
            </a:r>
            <a:r>
              <a:rPr lang="uk-UA" sz="1200" dirty="0">
                <a:latin typeface="Times New Roman" pitchFamily="18" charset="0"/>
              </a:rPr>
              <a:t>. Простежується тенденція до </a:t>
            </a:r>
            <a:r>
              <a:rPr lang="uk-UA" sz="1200" u="sng" dirty="0">
                <a:latin typeface="Times New Roman" pitchFamily="18" charset="0"/>
              </a:rPr>
              <a:t>збільшення зайнятих в невиробничій сфері</a:t>
            </a:r>
            <a:r>
              <a:rPr lang="uk-UA" sz="1200" dirty="0">
                <a:latin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uk-UA" sz="1200" dirty="0">
                <a:latin typeface="Times New Roman" pitchFamily="18" charset="0"/>
              </a:rPr>
              <a:t> Тенденція до зменшення частки зайнятих в економічній діяльності по всіх областях України, окрім АРК, Одеська, Дніпропетровська, Закарпатська, Миколаївська, Сумська і Харківська області та міста Харків і Севастополь, де відносна величина задіяних у народногосподарському виробництві збільшилася. 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uk-UA" sz="1200" dirty="0">
                <a:latin typeface="Times New Roman" pitchFamily="18" charset="0"/>
              </a:rPr>
              <a:t> Проблема </a:t>
            </a:r>
            <a:r>
              <a:rPr lang="uk-UA" sz="1200" u="sng" dirty="0">
                <a:latin typeface="Times New Roman" pitchFamily="18" charset="0"/>
              </a:rPr>
              <a:t>безробіття притаманна сільській місцевості і менш розвинутим регіонам</a:t>
            </a:r>
            <a:r>
              <a:rPr lang="uk-UA" sz="1200" dirty="0">
                <a:latin typeface="Times New Roman" pitchFamily="18" charset="0"/>
              </a:rPr>
              <a:t>; у віковому розрізі, </a:t>
            </a:r>
            <a:r>
              <a:rPr lang="uk-UA" sz="1200" b="1" dirty="0">
                <a:latin typeface="Times New Roman" pitchFamily="18" charset="0"/>
              </a:rPr>
              <a:t>найбільш уразливі вікові групи 20-26 років та  старше 50 років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187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uk-UA" sz="1600" b="1" dirty="0">
                <a:solidFill>
                  <a:srgbClr val="C00000"/>
                </a:solidFill>
                <a:latin typeface="Bookman Old Style" pitchFamily="18" charset="0"/>
              </a:rPr>
              <a:t>Рівень безробіття в світі від 0,3 -9,5%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Bookman Old Style" pitchFamily="18" charset="0"/>
              </a:rPr>
              <a:t> У </a:t>
            </a:r>
            <a:r>
              <a:rPr lang="ru-RU" sz="1200" u="sng" dirty="0" err="1">
                <a:latin typeface="Bookman Old Style" pitchFamily="18" charset="0"/>
              </a:rPr>
              <a:t>високорозвинутих</a:t>
            </a:r>
            <a:r>
              <a:rPr lang="ru-RU" sz="1200" u="sng" dirty="0">
                <a:latin typeface="Bookman Old Style" pitchFamily="18" charset="0"/>
              </a:rPr>
              <a:t> </a:t>
            </a:r>
            <a:r>
              <a:rPr lang="ru-RU" sz="1200" u="sng" dirty="0" err="1">
                <a:latin typeface="Bookman Old Style" pitchFamily="18" charset="0"/>
              </a:rPr>
              <a:t>країнах</a:t>
            </a:r>
            <a:r>
              <a:rPr lang="ru-RU" sz="1200" dirty="0">
                <a:latin typeface="Bookman Old Style" pitchFamily="18" charset="0"/>
              </a:rPr>
              <a:t> - від 2 до 12%.</a:t>
            </a:r>
            <a:r>
              <a:rPr lang="uk-UA" sz="1200" b="1" dirty="0">
                <a:solidFill>
                  <a:srgbClr val="7030A0"/>
                </a:solidFill>
                <a:latin typeface="Bookman Old Style" pitchFamily="18" charset="0"/>
              </a:rPr>
              <a:t> </a:t>
            </a:r>
            <a:r>
              <a:rPr lang="uk-UA" sz="1200" dirty="0">
                <a:latin typeface="Bookman Old Style" pitchFamily="18" charset="0"/>
              </a:rPr>
              <a:t>(Канада-6,9%)</a:t>
            </a:r>
            <a:endParaRPr lang="ru-RU" sz="1200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Bookman Old Style" pitchFamily="18" charset="0"/>
              </a:rPr>
              <a:t> У </a:t>
            </a:r>
            <a:r>
              <a:rPr lang="ru-RU" sz="1200" u="sng" dirty="0" err="1">
                <a:latin typeface="Bookman Old Style" pitchFamily="18" charset="0"/>
              </a:rPr>
              <a:t>країнах</a:t>
            </a:r>
            <a:r>
              <a:rPr lang="ru-RU" sz="1200" u="sng" dirty="0">
                <a:latin typeface="Bookman Old Style" pitchFamily="18" charset="0"/>
              </a:rPr>
              <a:t> </a:t>
            </a:r>
            <a:r>
              <a:rPr lang="ru-RU" sz="1200" u="sng" dirty="0" err="1">
                <a:latin typeface="Bookman Old Style" pitchFamily="18" charset="0"/>
              </a:rPr>
              <a:t>перехідної</a:t>
            </a:r>
            <a:r>
              <a:rPr lang="ru-RU" sz="1200" u="sng" dirty="0">
                <a:latin typeface="Bookman Old Style" pitchFamily="18" charset="0"/>
              </a:rPr>
              <a:t> </a:t>
            </a:r>
            <a:r>
              <a:rPr lang="ru-RU" sz="1200" u="sng" dirty="0" err="1">
                <a:latin typeface="Bookman Old Style" pitchFamily="18" charset="0"/>
              </a:rPr>
              <a:t>економіки</a:t>
            </a:r>
            <a:r>
              <a:rPr lang="ru-RU" sz="1200" u="sng" dirty="0">
                <a:latin typeface="Bookman Old Style" pitchFamily="18" charset="0"/>
              </a:rPr>
              <a:t> </a:t>
            </a:r>
            <a:r>
              <a:rPr lang="ru-RU" sz="1200" dirty="0">
                <a:latin typeface="Bookman Old Style" pitchFamily="18" charset="0"/>
              </a:rPr>
              <a:t>від 4% (</a:t>
            </a:r>
            <a:r>
              <a:rPr lang="ru-RU" sz="1200" dirty="0" err="1">
                <a:latin typeface="Bookman Old Style" pitchFamily="18" charset="0"/>
              </a:rPr>
              <a:t>Чехія</a:t>
            </a:r>
            <a:r>
              <a:rPr lang="ru-RU" sz="1200" dirty="0">
                <a:latin typeface="Bookman Old Style" pitchFamily="18" charset="0"/>
              </a:rPr>
              <a:t>, </a:t>
            </a:r>
            <a:r>
              <a:rPr lang="ru-RU" sz="1200" dirty="0" err="1">
                <a:latin typeface="Bookman Old Style" pitchFamily="18" charset="0"/>
              </a:rPr>
              <a:t>Угорщина</a:t>
            </a:r>
            <a:r>
              <a:rPr lang="ru-RU" sz="1200" dirty="0">
                <a:latin typeface="Bookman Old Style" pitchFamily="18" charset="0"/>
              </a:rPr>
              <a:t>) і до 9% (</a:t>
            </a:r>
            <a:r>
              <a:rPr lang="ru-RU" sz="1200" dirty="0" err="1">
                <a:latin typeface="Bookman Old Style" pitchFamily="18" charset="0"/>
              </a:rPr>
              <a:t>країни</a:t>
            </a:r>
            <a:r>
              <a:rPr lang="ru-RU" sz="1200" dirty="0">
                <a:latin typeface="Bookman Old Style" pitchFamily="18" charset="0"/>
              </a:rPr>
              <a:t> СНД).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Bookman Old Style" pitchFamily="18" charset="0"/>
              </a:rPr>
              <a:t>Для </a:t>
            </a:r>
            <a:r>
              <a:rPr lang="ru-RU" sz="1200" dirty="0" err="1">
                <a:latin typeface="Bookman Old Style" pitchFamily="18" charset="0"/>
              </a:rPr>
              <a:t>багатьох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u="sng" dirty="0" err="1">
                <a:latin typeface="Bookman Old Style" pitchFamily="18" charset="0"/>
              </a:rPr>
              <a:t>країн</a:t>
            </a:r>
            <a:r>
              <a:rPr lang="ru-RU" sz="1200" u="sng" dirty="0">
                <a:latin typeface="Bookman Old Style" pitchFamily="18" charset="0"/>
              </a:rPr>
              <a:t>, </a:t>
            </a:r>
            <a:r>
              <a:rPr lang="ru-RU" sz="1200" u="sng" dirty="0" err="1">
                <a:latin typeface="Bookman Old Style" pitchFamily="18" charset="0"/>
              </a:rPr>
              <a:t>що</a:t>
            </a:r>
            <a:r>
              <a:rPr lang="ru-RU" sz="1200" u="sng" dirty="0">
                <a:latin typeface="Bookman Old Style" pitchFamily="18" charset="0"/>
              </a:rPr>
              <a:t> </a:t>
            </a:r>
            <a:r>
              <a:rPr lang="ru-RU" sz="1200" u="sng" dirty="0" err="1">
                <a:latin typeface="Bookman Old Style" pitchFamily="18" charset="0"/>
              </a:rPr>
              <a:t>розвиваються</a:t>
            </a:r>
            <a:r>
              <a:rPr lang="ru-RU" sz="1200" dirty="0">
                <a:latin typeface="Bookman Old Style" pitchFamily="18" charset="0"/>
              </a:rPr>
              <a:t>, </a:t>
            </a:r>
            <a:r>
              <a:rPr lang="ru-RU" sz="1200" dirty="0" err="1">
                <a:latin typeface="Bookman Old Style" pitchFamily="18" charset="0"/>
              </a:rPr>
              <a:t>характерним</a:t>
            </a:r>
            <a:r>
              <a:rPr lang="ru-RU" sz="1200" dirty="0">
                <a:latin typeface="Bookman Old Style" pitchFamily="18" charset="0"/>
              </a:rPr>
              <a:t> є </a:t>
            </a:r>
            <a:r>
              <a:rPr lang="ru-RU" sz="1200" dirty="0" err="1">
                <a:latin typeface="Bookman Old Style" pitchFamily="18" charset="0"/>
              </a:rPr>
              <a:t>масове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безробіття</a:t>
            </a:r>
            <a:r>
              <a:rPr lang="ru-RU" sz="1200" dirty="0">
                <a:latin typeface="Bookman Old Style" pitchFamily="18" charset="0"/>
              </a:rPr>
              <a:t>, </a:t>
            </a:r>
            <a:r>
              <a:rPr lang="ru-RU" sz="1200" dirty="0" err="1">
                <a:latin typeface="Bookman Old Style" pitchFamily="18" charset="0"/>
              </a:rPr>
              <a:t>що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викликає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еміграцію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молоді</a:t>
            </a:r>
            <a:r>
              <a:rPr lang="ru-RU" sz="1200" dirty="0">
                <a:latin typeface="Bookman Old Style" pitchFamily="18" charset="0"/>
              </a:rPr>
              <a:t>. </a:t>
            </a:r>
            <a:endParaRPr lang="uk-UA" sz="1200" b="1" dirty="0">
              <a:solidFill>
                <a:srgbClr val="7030A0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Bookman Old Style" pitchFamily="18" charset="0"/>
              </a:rPr>
              <a:t>В </a:t>
            </a:r>
            <a:r>
              <a:rPr lang="ru-RU" sz="1200" dirty="0" err="1">
                <a:latin typeface="Bookman Old Style" pitchFamily="18" charset="0"/>
              </a:rPr>
              <a:t>найбідніших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країнах</a:t>
            </a:r>
            <a:r>
              <a:rPr lang="ru-RU" sz="1200" dirty="0">
                <a:latin typeface="Bookman Old Style" pitchFamily="18" charset="0"/>
              </a:rPr>
              <a:t> Африки </a:t>
            </a:r>
            <a:r>
              <a:rPr lang="ru-RU" sz="1200" dirty="0" err="1">
                <a:latin typeface="Bookman Old Style" pitchFamily="18" charset="0"/>
              </a:rPr>
              <a:t>населення</a:t>
            </a:r>
            <a:r>
              <a:rPr lang="ru-RU" sz="1200" dirty="0">
                <a:latin typeface="Bookman Old Style" pitchFamily="18" charset="0"/>
              </a:rPr>
              <a:t> в основному </a:t>
            </a:r>
            <a:r>
              <a:rPr lang="ru-RU" sz="1200" dirty="0" err="1">
                <a:latin typeface="Bookman Old Style" pitchFamily="18" charset="0"/>
              </a:rPr>
              <a:t>зайняте</a:t>
            </a:r>
            <a:r>
              <a:rPr lang="en-US" sz="1200" dirty="0">
                <a:latin typeface="Bookman Old Style" pitchFamily="18" charset="0"/>
              </a:rPr>
              <a:t> </a:t>
            </a:r>
            <a:r>
              <a:rPr lang="ru-RU" sz="1200" dirty="0">
                <a:latin typeface="Bookman Old Style" pitchFamily="18" charset="0"/>
              </a:rPr>
              <a:t> у натуральному </a:t>
            </a:r>
            <a:r>
              <a:rPr lang="ru-RU" sz="1200" dirty="0" err="1">
                <a:latin typeface="Bookman Old Style" pitchFamily="18" charset="0"/>
              </a:rPr>
              <a:t>господарстві</a:t>
            </a:r>
            <a:r>
              <a:rPr lang="ru-RU" sz="1200" dirty="0">
                <a:latin typeface="Bookman Old Style" pitchFamily="18" charset="0"/>
              </a:rPr>
              <a:t>, </a:t>
            </a:r>
            <a:r>
              <a:rPr lang="ru-RU" sz="1200" dirty="0" err="1">
                <a:latin typeface="Bookman Old Style" pitchFamily="18" charset="0"/>
              </a:rPr>
              <a:t>забезпечуючи</a:t>
            </a:r>
            <a:r>
              <a:rPr lang="ru-RU" sz="1200" dirty="0">
                <a:latin typeface="Bookman Old Style" pitchFamily="18" charset="0"/>
              </a:rPr>
              <a:t> себе </a:t>
            </a:r>
            <a:r>
              <a:rPr lang="ru-RU" sz="1200" dirty="0" err="1">
                <a:latin typeface="Bookman Old Style" pitchFamily="18" charset="0"/>
              </a:rPr>
              <a:t>засобами</a:t>
            </a:r>
            <a:r>
              <a:rPr lang="ru-RU" sz="1200" dirty="0">
                <a:latin typeface="Bookman Old Style" pitchFamily="18" charset="0"/>
              </a:rPr>
              <a:t> для </a:t>
            </a:r>
            <a:r>
              <a:rPr lang="ru-RU" sz="1200" dirty="0" err="1">
                <a:latin typeface="Bookman Old Style" pitchFamily="18" charset="0"/>
              </a:rPr>
              <a:t>існування</a:t>
            </a:r>
            <a:r>
              <a:rPr lang="ru-RU" sz="1200" dirty="0">
                <a:latin typeface="Bookman Old Style" pitchFamily="18" charset="0"/>
              </a:rPr>
              <a:t>. Тут </a:t>
            </a:r>
            <a:r>
              <a:rPr lang="ru-RU" sz="1200" dirty="0" err="1">
                <a:latin typeface="Bookman Old Style" pitchFamily="18" charset="0"/>
              </a:rPr>
              <a:t>фактично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відсутня</a:t>
            </a:r>
            <a:r>
              <a:rPr lang="ru-RU" sz="1200" dirty="0">
                <a:latin typeface="Bookman Old Style" pitchFamily="18" charset="0"/>
              </a:rPr>
              <a:t> система </a:t>
            </a:r>
            <a:r>
              <a:rPr lang="ru-RU" sz="1200" dirty="0" err="1">
                <a:latin typeface="Bookman Old Style" pitchFamily="18" charset="0"/>
              </a:rPr>
              <a:t>обліку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безробітних</a:t>
            </a:r>
            <a:r>
              <a:rPr lang="ru-RU" sz="1200" dirty="0">
                <a:latin typeface="Bookman Old Style" pitchFamily="18" charset="0"/>
              </a:rPr>
              <a:t>, </a:t>
            </a:r>
            <a:r>
              <a:rPr lang="ru-RU" sz="1200" dirty="0" err="1">
                <a:latin typeface="Bookman Old Style" pitchFamily="18" charset="0"/>
              </a:rPr>
              <a:t>підготовки</a:t>
            </a:r>
            <a:r>
              <a:rPr lang="ru-RU" sz="1200" dirty="0">
                <a:latin typeface="Bookman Old Style" pitchFamily="18" charset="0"/>
              </a:rPr>
              <a:t> та </a:t>
            </a:r>
            <a:r>
              <a:rPr lang="ru-RU" sz="1200" dirty="0" err="1">
                <a:latin typeface="Bookman Old Style" pitchFamily="18" charset="0"/>
              </a:rPr>
              <a:t>перекваліфікації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працівників</a:t>
            </a:r>
            <a:r>
              <a:rPr lang="ru-RU" sz="1200" dirty="0">
                <a:latin typeface="Bookman Old Style" pitchFamily="18" charset="0"/>
              </a:rPr>
              <a:t> та </a:t>
            </a:r>
            <a:r>
              <a:rPr lang="ru-RU" sz="1200" dirty="0" err="1">
                <a:latin typeface="Bookman Old Style" pitchFamily="18" charset="0"/>
              </a:rPr>
              <a:t>цивілізований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ринок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праці</a:t>
            </a:r>
            <a:r>
              <a:rPr lang="ru-RU" sz="1200" dirty="0">
                <a:latin typeface="Bookman Old Style" pitchFamily="18" charset="0"/>
              </a:rPr>
              <a:t>. Тому </a:t>
            </a:r>
            <a:r>
              <a:rPr lang="ru-RU" sz="1200" dirty="0" err="1">
                <a:latin typeface="Bookman Old Style" pitchFamily="18" charset="0"/>
              </a:rPr>
              <a:t>точні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дані</a:t>
            </a:r>
            <a:r>
              <a:rPr lang="ru-RU" sz="1200" dirty="0">
                <a:latin typeface="Bookman Old Style" pitchFamily="18" charset="0"/>
              </a:rPr>
              <a:t> про </a:t>
            </a:r>
            <a:r>
              <a:rPr lang="ru-RU" sz="1200" dirty="0" err="1">
                <a:latin typeface="Bookman Old Style" pitchFamily="18" charset="0"/>
              </a:rPr>
              <a:t>масштаби</a:t>
            </a:r>
            <a:r>
              <a:rPr lang="ru-RU" sz="1200" dirty="0">
                <a:latin typeface="Bookman Old Style" pitchFamily="18" charset="0"/>
              </a:rPr>
              <a:t> </a:t>
            </a:r>
            <a:r>
              <a:rPr lang="ru-RU" sz="1200" dirty="0" err="1">
                <a:latin typeface="Bookman Old Style" pitchFamily="18" charset="0"/>
              </a:rPr>
              <a:t>безробіття</a:t>
            </a:r>
            <a:r>
              <a:rPr lang="ru-RU" sz="1200" dirty="0">
                <a:latin typeface="Bookman Old Style" pitchFamily="18" charset="0"/>
              </a:rPr>
              <a:t> там </a:t>
            </a:r>
            <a:r>
              <a:rPr lang="ru-RU" sz="1200" dirty="0" err="1">
                <a:latin typeface="Bookman Old Style" pitchFamily="18" charset="0"/>
              </a:rPr>
              <a:t>відсутні</a:t>
            </a:r>
            <a:r>
              <a:rPr lang="ru-RU" sz="1200" dirty="0">
                <a:latin typeface="Bookman Old Style" pitchFamily="18" charset="0"/>
              </a:rPr>
              <a:t>. </a:t>
            </a:r>
            <a:endParaRPr lang="ru-RU" sz="1200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309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Має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місце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дисбаланс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між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попитом та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пропозицією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робочої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сили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: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сьогодні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на ринку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праці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найбільш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запитуваними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 є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працівники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робітничих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професій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—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газозварники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водії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електрики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монтажники,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слюсарі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підсобні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робітники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 той час як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серед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безробітних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значну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частку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складають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фахівці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з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вищою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освітою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зокрема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економісти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юристи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фінансисти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</a:t>
            </a:r>
          </a:p>
          <a:p>
            <a:r>
              <a:rPr lang="ru-RU" sz="1400" dirty="0">
                <a:latin typeface="Bookman Old Style" pitchFamily="18" charset="0"/>
              </a:rPr>
              <a:t>Щодо </a:t>
            </a:r>
            <a:r>
              <a:rPr lang="ru-RU" sz="1400" dirty="0" err="1">
                <a:latin typeface="Bookman Old Style" pitchFamily="18" charset="0"/>
              </a:rPr>
              <a:t>інших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негативних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тенденцій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розвитку</a:t>
            </a:r>
            <a:r>
              <a:rPr lang="ru-RU" sz="1400" dirty="0">
                <a:latin typeface="Bookman Old Style" pitchFamily="18" charset="0"/>
              </a:rPr>
              <a:t> ринку </a:t>
            </a:r>
            <a:r>
              <a:rPr lang="ru-RU" sz="1400" dirty="0" err="1">
                <a:latin typeface="Bookman Old Style" pitchFamily="18" charset="0"/>
              </a:rPr>
              <a:t>праці</a:t>
            </a:r>
            <a:r>
              <a:rPr lang="ru-RU" sz="1400" dirty="0">
                <a:latin typeface="Bookman Old Style" pitchFamily="18" charset="0"/>
              </a:rPr>
              <a:t>, то </a:t>
            </a:r>
            <a:r>
              <a:rPr lang="ru-RU" sz="1400" dirty="0" err="1">
                <a:latin typeface="Bookman Old Style" pitchFamily="18" charset="0"/>
              </a:rPr>
              <a:t>найбільш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загрозливою</a:t>
            </a:r>
            <a:r>
              <a:rPr lang="ru-RU" sz="1400" dirty="0">
                <a:latin typeface="Bookman Old Style" pitchFamily="18" charset="0"/>
              </a:rPr>
              <a:t> з них </a:t>
            </a:r>
            <a:r>
              <a:rPr lang="ru-RU" sz="1400" dirty="0" err="1">
                <a:latin typeface="Bookman Old Style" pitchFamily="18" charset="0"/>
              </a:rPr>
              <a:t>виступає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збільшення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тривалості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безробіття</a:t>
            </a:r>
            <a:r>
              <a:rPr lang="ru-RU" sz="1400" dirty="0">
                <a:latin typeface="Bookman Old Style" pitchFamily="18" charset="0"/>
              </a:rPr>
              <a:t>. </a:t>
            </a:r>
            <a:r>
              <a:rPr lang="ru-RU" sz="1400" dirty="0" err="1">
                <a:latin typeface="Bookman Old Style" pitchFamily="18" charset="0"/>
              </a:rPr>
              <a:t>Перебування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значної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частини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населення</a:t>
            </a:r>
            <a:r>
              <a:rPr lang="ru-RU" sz="1400" dirty="0">
                <a:latin typeface="Bookman Old Style" pitchFamily="18" charset="0"/>
              </a:rPr>
              <a:t> у </a:t>
            </a:r>
            <a:r>
              <a:rPr lang="ru-RU" sz="1400" dirty="0" err="1">
                <a:latin typeface="Bookman Old Style" pitchFamily="18" charset="0"/>
              </a:rPr>
              <a:t>стані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безробіття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протягом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тривалого</a:t>
            </a:r>
            <a:r>
              <a:rPr lang="ru-RU" sz="1400" dirty="0">
                <a:latin typeface="Bookman Old Style" pitchFamily="18" charset="0"/>
              </a:rPr>
              <a:t> часу не </a:t>
            </a:r>
            <a:r>
              <a:rPr lang="ru-RU" sz="1400" dirty="0" err="1">
                <a:latin typeface="Bookman Old Style" pitchFamily="18" charset="0"/>
              </a:rPr>
              <a:t>тільки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знижує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шанси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безробітних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осіб</a:t>
            </a:r>
            <a:r>
              <a:rPr lang="ru-RU" sz="1400" dirty="0">
                <a:latin typeface="Bookman Old Style" pitchFamily="18" charset="0"/>
              </a:rPr>
              <a:t> на </a:t>
            </a:r>
            <a:r>
              <a:rPr lang="ru-RU" sz="1400" dirty="0" err="1">
                <a:latin typeface="Bookman Old Style" pitchFamily="18" charset="0"/>
              </a:rPr>
              <a:t>працевлаштування</a:t>
            </a:r>
            <a:r>
              <a:rPr lang="ru-RU" sz="1400" dirty="0">
                <a:latin typeface="Bookman Old Style" pitchFamily="18" charset="0"/>
              </a:rPr>
              <a:t>, але й </a:t>
            </a:r>
            <a:r>
              <a:rPr lang="ru-RU" sz="1400" b="1" dirty="0" err="1">
                <a:latin typeface="Bookman Old Style" pitchFamily="18" charset="0"/>
              </a:rPr>
              <a:t>погіршує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якість</a:t>
            </a:r>
            <a:r>
              <a:rPr lang="ru-RU" sz="1400" b="1" dirty="0">
                <a:latin typeface="Bookman Old Style" pitchFamily="18" charset="0"/>
              </a:rPr>
              <a:t> трудового </a:t>
            </a:r>
            <a:r>
              <a:rPr lang="ru-RU" sz="1400" b="1" dirty="0" err="1">
                <a:latin typeface="Bookman Old Style" pitchFamily="18" charset="0"/>
              </a:rPr>
              <a:t>потенціалу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країни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призводить</a:t>
            </a:r>
            <a:r>
              <a:rPr lang="ru-RU" sz="1400" dirty="0">
                <a:latin typeface="Bookman Old Style" pitchFamily="18" charset="0"/>
              </a:rPr>
              <a:t> до </a:t>
            </a:r>
            <a:r>
              <a:rPr lang="ru-RU" sz="1400" dirty="0" err="1">
                <a:latin typeface="Bookman Old Style" pitchFamily="18" charset="0"/>
              </a:rPr>
              <a:t>посилення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соціальної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напруженості</a:t>
            </a:r>
            <a:r>
              <a:rPr lang="ru-RU" sz="1400" dirty="0">
                <a:latin typeface="Bookman Old Style" pitchFamily="18" charset="0"/>
              </a:rPr>
              <a:t> в </a:t>
            </a:r>
            <a:r>
              <a:rPr lang="ru-RU" sz="1400" dirty="0" err="1">
                <a:latin typeface="Bookman Old Style" pitchFamily="18" charset="0"/>
              </a:rPr>
              <a:t>суспільстві</a:t>
            </a:r>
            <a:r>
              <a:rPr lang="ru-RU" sz="1400" dirty="0">
                <a:latin typeface="Bookman Old Style" pitchFamily="18" charset="0"/>
              </a:rPr>
              <a:t>. </a:t>
            </a:r>
            <a:r>
              <a:rPr lang="ru-RU" sz="1400" b="1" dirty="0">
                <a:latin typeface="Bookman Old Style" pitchFamily="18" charset="0"/>
              </a:rPr>
              <a:t>В </a:t>
            </a:r>
            <a:r>
              <a:rPr lang="ru-RU" sz="1400" b="1" dirty="0" err="1">
                <a:latin typeface="Bookman Old Style" pitchFamily="18" charset="0"/>
              </a:rPr>
              <a:t>Україні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середня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тривалість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пошуку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роботи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сьогодні</a:t>
            </a:r>
            <a:r>
              <a:rPr lang="ru-RU" sz="1400" b="1" dirty="0">
                <a:latin typeface="Bookman Old Style" pitchFamily="18" charset="0"/>
              </a:rPr>
              <a:t> становить 7 </a:t>
            </a:r>
            <a:r>
              <a:rPr lang="ru-RU" sz="1400" b="1" dirty="0" err="1">
                <a:latin typeface="Bookman Old Style" pitchFamily="18" charset="0"/>
              </a:rPr>
              <a:t>місяців</a:t>
            </a:r>
            <a:r>
              <a:rPr lang="ru-RU" sz="1400" b="1" dirty="0">
                <a:latin typeface="Bookman Old Style" pitchFamily="18" charset="0"/>
              </a:rPr>
              <a:t>.</a:t>
            </a:r>
          </a:p>
          <a:p>
            <a:r>
              <a:rPr lang="ru-RU" sz="1400" dirty="0" err="1">
                <a:latin typeface="Bookman Old Style" pitchFamily="18" charset="0"/>
              </a:rPr>
              <a:t>Відсутність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достатньої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кількості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сучасних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робочих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місць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низька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купівельна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спроможність</a:t>
            </a:r>
            <a:r>
              <a:rPr lang="ru-RU" sz="1400" dirty="0">
                <a:latin typeface="Bookman Old Style" pitchFamily="18" charset="0"/>
              </a:rPr>
              <a:t> та </a:t>
            </a:r>
            <a:r>
              <a:rPr lang="ru-RU" sz="1400" dirty="0" err="1">
                <a:latin typeface="Bookman Old Style" pitchFamily="18" charset="0"/>
              </a:rPr>
              <a:t>падіння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рівня</a:t>
            </a:r>
            <a:r>
              <a:rPr lang="ru-RU" sz="1400" dirty="0">
                <a:latin typeface="Bookman Old Style" pitchFamily="18" charset="0"/>
              </a:rPr>
              <a:t> життя </a:t>
            </a:r>
            <a:r>
              <a:rPr lang="ru-RU" sz="1400" dirty="0" err="1">
                <a:latin typeface="Bookman Old Style" pitchFamily="18" charset="0"/>
              </a:rPr>
              <a:t>працюючого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населення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генерують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зростання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міграційного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відпливу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працюючого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населення</a:t>
            </a:r>
            <a:r>
              <a:rPr lang="ru-RU" sz="1400" dirty="0">
                <a:latin typeface="Bookman Old Style" pitchFamily="18" charset="0"/>
              </a:rPr>
              <a:t>. За </a:t>
            </a:r>
            <a:r>
              <a:rPr lang="ru-RU" sz="1400" dirty="0" err="1">
                <a:latin typeface="Bookman Old Style" pitchFamily="18" charset="0"/>
              </a:rPr>
              <a:t>різними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оцінками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обсяг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міграції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сягає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b="1" dirty="0">
                <a:latin typeface="Bookman Old Style" pitchFamily="18" charset="0"/>
              </a:rPr>
              <a:t>2-6 млн. </a:t>
            </a:r>
            <a:r>
              <a:rPr lang="ru-RU" sz="1400" b="1" dirty="0" err="1">
                <a:latin typeface="Bookman Old Style" pitchFamily="18" charset="0"/>
              </a:rPr>
              <a:t>осіб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тобто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майже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кожен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четвертий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українець</a:t>
            </a:r>
            <a:r>
              <a:rPr lang="ru-RU" sz="1400" b="1" dirty="0">
                <a:latin typeface="Bookman Old Style" pitchFamily="18" charset="0"/>
              </a:rPr>
              <a:t> є </a:t>
            </a:r>
            <a:r>
              <a:rPr lang="ru-RU" sz="1400" b="1" dirty="0" err="1">
                <a:latin typeface="Bookman Old Style" pitchFamily="18" charset="0"/>
              </a:rPr>
              <a:t>трудовим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мігрантом</a:t>
            </a:r>
            <a:r>
              <a:rPr lang="ru-RU" sz="1400" dirty="0">
                <a:latin typeface="Bookman Old Style" pitchFamily="18" charset="0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72E44-439D-4F71-A657-F2980C00E19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52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37337-D127-487D-8080-9B8A8CDBC768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73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1382-23ED-4783-8949-617E6F2C9C53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20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C6E4-42B3-44EA-B15E-A38A95462351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32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3FAD-86A7-47E4-9B31-92EA811573B8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38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D843-48F3-4D14-8B34-F13C21E61FEE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562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9D47-F9F6-4864-960E-6DA6FF01C733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82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287-D253-488C-8208-A3515A9731D3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91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FCA81-BC4B-4D0F-9833-3FE3FCE20992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72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0B62-FBE7-440C-8198-5A53E62B9033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63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0590-6E62-4245-BCA6-EC35CA8273D5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94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3065E-CAF0-4C06-B912-B3AB6A7C9247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4153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F51C-9AEF-4899-A325-D77E7AB00369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985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C9F0-E68C-4D1F-8F8F-77CAECECF2D4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6031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2509-709D-49B4-85B8-34E2FC3A5875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06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8EFD-00C8-4242-AA3B-F2920561F91B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241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EC4E-D2D6-4B6A-8F61-6F87D1844A41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51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D96C7-4088-4F91-9D0C-D4CF64AE6C0F}" type="datetime1">
              <a:rPr lang="ru-RU" smtClean="0"/>
              <a:t>19.04.2022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9688C74-200E-4D52-891E-033600582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9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 descr="C:\Users\Family\Pictures\RR.jpg"/>
          <p:cNvPicPr>
            <a:picLocks noChangeAspect="1" noChangeArrowheads="1"/>
          </p:cNvPicPr>
          <p:nvPr/>
        </p:nvPicPr>
        <p:blipFill rotWithShape="1">
          <a:blip r:embed="rId2" cstate="print">
            <a:alphaModFix amt="40000"/>
          </a:blip>
          <a:srcRect l="5776" r="4557" b="-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41909" y="2514600"/>
            <a:ext cx="6686550" cy="2262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uk-UA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Тема уроку: З</a:t>
            </a:r>
            <a:r>
              <a:rPr lang="en-US" sz="5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айнят</a:t>
            </a:r>
            <a:r>
              <a:rPr lang="uk-UA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і</a:t>
            </a:r>
            <a:r>
              <a:rPr lang="en-US" sz="5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ст</a:t>
            </a:r>
            <a:r>
              <a:rPr lang="uk-UA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ь населення </a:t>
            </a:r>
            <a:r>
              <a:rPr lang="en-US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і </a:t>
            </a:r>
            <a:r>
              <a:rPr lang="en-US" sz="5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безробіття</a:t>
            </a:r>
            <a:r>
              <a:rPr lang="en-US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.</a:t>
            </a:r>
            <a:r>
              <a:rPr lang="uk-UA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uk-UA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latin typeface="Book Antiqua" panose="02040602050305030304" pitchFamily="18" charset="0"/>
                <a:ea typeface="+mj-ea"/>
                <a:cs typeface="+mj-cs"/>
              </a:rPr>
              <a:t>Проблеми зайнятості.</a:t>
            </a:r>
            <a:endParaRPr lang="en-US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Подзаголовок 2"/>
          <p:cNvSpPr>
            <a:spLocks noGrp="1"/>
          </p:cNvSpPr>
          <p:nvPr/>
        </p:nvSpPr>
        <p:spPr>
          <a:xfrm>
            <a:off x="0" y="2786058"/>
            <a:ext cx="5257792" cy="1500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6CADBE09-68E3-4F7A-A3AB-05EFAC7C1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"</a:t>
            </a: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8784976" cy="3024758"/>
          </a:xfrm>
        </p:spPr>
        <p:txBody>
          <a:bodyPr rtlCol="0">
            <a:normAutofit/>
          </a:bodyPr>
          <a:lstStyle/>
          <a:p>
            <a:r>
              <a:rPr lang="ru-RU" sz="4000" dirty="0">
                <a:latin typeface="Bookman Old Style" pitchFamily="18" charset="0"/>
              </a:rPr>
              <a:t/>
            </a:r>
            <a:br>
              <a:rPr lang="ru-RU" sz="4000" dirty="0">
                <a:latin typeface="Bookman Old Style" pitchFamily="18" charset="0"/>
              </a:rPr>
            </a:br>
            <a:endParaRPr lang="ru-RU" sz="4000" i="1" dirty="0">
              <a:latin typeface="Bookman Old Style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26192" y="170776"/>
            <a:ext cx="8961392" cy="2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uk-UA" sz="3200" b="1" dirty="0">
              <a:latin typeface="Bookman Old Style" pitchFamily="18" charset="0"/>
            </a:endParaRPr>
          </a:p>
          <a:p>
            <a:pPr algn="ctr"/>
            <a:r>
              <a:rPr lang="uk-UA" sz="3200" b="1" dirty="0">
                <a:latin typeface="Bookman Old Style" pitchFamily="18" charset="0"/>
              </a:rPr>
              <a:t>1.Зайнятість населення – </a:t>
            </a:r>
            <a:r>
              <a:rPr lang="uk-UA" sz="2800" dirty="0">
                <a:latin typeface="Bookman Old Style" pitchFamily="18" charset="0"/>
              </a:rPr>
              <a:t>це діяльність громадян, пов'язана із задоволенням особистих та суспільних потреб, яка приносить їм дохід у грошовій або іншій формі.</a:t>
            </a:r>
            <a:r>
              <a:rPr lang="en-US" sz="2800" dirty="0">
                <a:latin typeface="Bookman Old Style" pitchFamily="18" charset="0"/>
              </a:rPr>
              <a:t>        </a:t>
            </a:r>
            <a:endParaRPr lang="en-US" sz="3200" dirty="0">
              <a:latin typeface="Bookman Old Style" pitchFamily="18" charset="0"/>
            </a:endParaRPr>
          </a:p>
          <a:p>
            <a:pPr algn="ctr"/>
            <a:r>
              <a:rPr lang="en-US" sz="3200" dirty="0">
                <a:latin typeface="Bookman Old Style" pitchFamily="18" charset="0"/>
              </a:rPr>
              <a:t>                                                      </a:t>
            </a:r>
            <a:endParaRPr lang="ru-RU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B5506C-3A3E-4ED7-9DA0-5F6D7935B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32"/>
          <a:stretch/>
        </p:blipFill>
        <p:spPr>
          <a:xfrm>
            <a:off x="107504" y="2276873"/>
            <a:ext cx="8910304" cy="4579208"/>
          </a:xfrm>
          <a:prstGeom prst="rect">
            <a:avLst/>
          </a:prstGeom>
        </p:spPr>
      </p:pic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1F559F1-5A43-42BA-A877-88E2FA58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>
            <a:extLst>
              <a:ext uri="{FF2B5EF4-FFF2-40B4-BE49-F238E27FC236}">
                <a16:creationId xmlns:a16="http://schemas.microsoft.com/office/drawing/2014/main" id="{20762180-9627-4B90-BB4F-E8F5A73BE1B9}"/>
              </a:ext>
            </a:extLst>
          </p:cNvPr>
          <p:cNvSpPr/>
          <p:nvPr/>
        </p:nvSpPr>
        <p:spPr>
          <a:xfrm>
            <a:off x="2595082" y="686887"/>
            <a:ext cx="42418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latin typeface="Bookman Old Style" pitchFamily="18" charset="0"/>
              </a:rPr>
              <a:t>Зайнятість буває:</a:t>
            </a:r>
          </a:p>
        </p:txBody>
      </p:sp>
      <p:sp>
        <p:nvSpPr>
          <p:cNvPr id="3" name="Прямоугольник 5">
            <a:extLst>
              <a:ext uri="{FF2B5EF4-FFF2-40B4-BE49-F238E27FC236}">
                <a16:creationId xmlns:a16="http://schemas.microsoft.com/office/drawing/2014/main" id="{0711BE63-B45A-409C-ACCA-1A81BA5B8724}"/>
              </a:ext>
            </a:extLst>
          </p:cNvPr>
          <p:cNvSpPr/>
          <p:nvPr/>
        </p:nvSpPr>
        <p:spPr>
          <a:xfrm>
            <a:off x="1285976" y="4482764"/>
            <a:ext cx="2491388" cy="107721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Повна</a:t>
            </a:r>
          </a:p>
          <a:p>
            <a:pPr marL="342900" indent="-342900"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Неповна </a:t>
            </a:r>
            <a:endParaRPr lang="ru-RU" sz="32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8">
            <a:extLst>
              <a:ext uri="{FF2B5EF4-FFF2-40B4-BE49-F238E27FC236}">
                <a16:creationId xmlns:a16="http://schemas.microsoft.com/office/drawing/2014/main" id="{F2C4033F-C841-4272-9C99-574218DD337B}"/>
              </a:ext>
            </a:extLst>
          </p:cNvPr>
          <p:cNvSpPr/>
          <p:nvPr/>
        </p:nvSpPr>
        <p:spPr>
          <a:xfrm>
            <a:off x="5422870" y="4685523"/>
            <a:ext cx="3469610" cy="206210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Основна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(первинна)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2.Додаткова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Bookman Old Style" pitchFamily="18" charset="0"/>
              </a:rPr>
              <a:t>(вторинна)</a:t>
            </a:r>
          </a:p>
        </p:txBody>
      </p:sp>
      <p:sp>
        <p:nvSpPr>
          <p:cNvPr id="5" name="Выгнутая вправо стрелка 10">
            <a:extLst>
              <a:ext uri="{FF2B5EF4-FFF2-40B4-BE49-F238E27FC236}">
                <a16:creationId xmlns:a16="http://schemas.microsoft.com/office/drawing/2014/main" id="{845C662E-925A-4C74-A929-7A38C6F5402F}"/>
              </a:ext>
            </a:extLst>
          </p:cNvPr>
          <p:cNvSpPr/>
          <p:nvPr/>
        </p:nvSpPr>
        <p:spPr>
          <a:xfrm>
            <a:off x="3563888" y="1278194"/>
            <a:ext cx="731520" cy="24388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11">
            <a:extLst>
              <a:ext uri="{FF2B5EF4-FFF2-40B4-BE49-F238E27FC236}">
                <a16:creationId xmlns:a16="http://schemas.microsoft.com/office/drawing/2014/main" id="{E19F3DB7-3DFE-4EA4-88FE-F629762A7C3D}"/>
              </a:ext>
            </a:extLst>
          </p:cNvPr>
          <p:cNvSpPr/>
          <p:nvPr/>
        </p:nvSpPr>
        <p:spPr>
          <a:xfrm flipH="1">
            <a:off x="4716015" y="1270210"/>
            <a:ext cx="780648" cy="244682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46491-A12B-4B1E-989D-735237DBFFCA}"/>
              </a:ext>
            </a:extLst>
          </p:cNvPr>
          <p:cNvSpPr txBox="1"/>
          <p:nvPr/>
        </p:nvSpPr>
        <p:spPr>
          <a:xfrm>
            <a:off x="822442" y="2828835"/>
            <a:ext cx="2455513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/>
              <a:t>Залежно від тривалості та режиму:</a:t>
            </a:r>
          </a:p>
        </p:txBody>
      </p:sp>
      <p:sp>
        <p:nvSpPr>
          <p:cNvPr id="8" name="Стрілка: униз 7">
            <a:extLst>
              <a:ext uri="{FF2B5EF4-FFF2-40B4-BE49-F238E27FC236}">
                <a16:creationId xmlns:a16="http://schemas.microsoft.com/office/drawing/2014/main" id="{0C3B23BA-3223-4919-BC08-588E11D0E33A}"/>
              </a:ext>
            </a:extLst>
          </p:cNvPr>
          <p:cNvSpPr/>
          <p:nvPr/>
        </p:nvSpPr>
        <p:spPr>
          <a:xfrm>
            <a:off x="2411760" y="4029164"/>
            <a:ext cx="360040" cy="40794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58844-E80E-43A0-8DBD-451917B6D29F}"/>
              </a:ext>
            </a:extLst>
          </p:cNvPr>
          <p:cNvSpPr txBox="1"/>
          <p:nvPr/>
        </p:nvSpPr>
        <p:spPr>
          <a:xfrm>
            <a:off x="5833059" y="2741307"/>
            <a:ext cx="2664296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/>
              <a:t>Від сфери застосування праці:</a:t>
            </a:r>
          </a:p>
        </p:txBody>
      </p:sp>
      <p:sp>
        <p:nvSpPr>
          <p:cNvPr id="10" name="Стрілка: униз 9">
            <a:extLst>
              <a:ext uri="{FF2B5EF4-FFF2-40B4-BE49-F238E27FC236}">
                <a16:creationId xmlns:a16="http://schemas.microsoft.com/office/drawing/2014/main" id="{DF023B8D-B5D2-401F-8369-A9DA854DD291}"/>
              </a:ext>
            </a:extLst>
          </p:cNvPr>
          <p:cNvSpPr/>
          <p:nvPr/>
        </p:nvSpPr>
        <p:spPr>
          <a:xfrm>
            <a:off x="7478512" y="3941636"/>
            <a:ext cx="360040" cy="743887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Місце для нижнього колонтитула 10">
            <a:extLst>
              <a:ext uri="{FF2B5EF4-FFF2-40B4-BE49-F238E27FC236}">
                <a16:creationId xmlns:a16="http://schemas.microsoft.com/office/drawing/2014/main" id="{63899986-101C-453F-B8AE-C5981B39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234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9251" y="-30440"/>
            <a:ext cx="7284749" cy="1280890"/>
          </a:xfrm>
        </p:spPr>
        <p:txBody>
          <a:bodyPr>
            <a:normAutofit/>
          </a:bodyPr>
          <a:lstStyle/>
          <a:p>
            <a:r>
              <a:rPr lang="uk-UA" b="1" dirty="0">
                <a:latin typeface="Bookman Old Style" pitchFamily="18" charset="0"/>
              </a:rPr>
              <a:t>До зайнятого населення належать:</a:t>
            </a:r>
            <a:endParaRPr lang="ru-RU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1CC5A3-F097-44C9-A0BC-104F7DCB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99" y="5503180"/>
            <a:ext cx="1298122" cy="1280890"/>
          </a:xfrm>
          <a:prstGeom prst="rect">
            <a:avLst/>
          </a:prstGeom>
        </p:spPr>
      </p:pic>
      <p:graphicFrame>
        <p:nvGraphicFramePr>
          <p:cNvPr id="5" name="Содержимое 2">
            <a:extLst>
              <a:ext uri="{FF2B5EF4-FFF2-40B4-BE49-F238E27FC236}">
                <a16:creationId xmlns:a16="http://schemas.microsoft.com/office/drawing/2014/main" id="{45888850-D619-47A5-BA30-358C292114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512633"/>
              </p:ext>
            </p:extLst>
          </p:nvPr>
        </p:nvGraphicFramePr>
        <p:xfrm>
          <a:off x="0" y="1052736"/>
          <a:ext cx="9324528" cy="573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26A3784-158D-47E4-9672-2F1E3AA8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2524" y="344636"/>
            <a:ext cx="5112568" cy="706090"/>
          </a:xfrm>
        </p:spPr>
        <p:txBody>
          <a:bodyPr>
            <a:normAutofit/>
          </a:bodyPr>
          <a:lstStyle/>
          <a:p>
            <a:r>
              <a:rPr lang="uk-UA" b="1" dirty="0">
                <a:latin typeface="Bookman Old Style" pitchFamily="18" charset="0"/>
              </a:rPr>
              <a:t>Зайняте населення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28" y="1159346"/>
            <a:ext cx="8640960" cy="17063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>
                <a:latin typeface="Bookman Old Style" pitchFamily="18" charset="0"/>
              </a:rPr>
              <a:t>-  </a:t>
            </a:r>
            <a:r>
              <a:rPr lang="uk-UA" b="1" u="sng" dirty="0">
                <a:latin typeface="Bookman Old Style" pitchFamily="18" charset="0"/>
              </a:rPr>
              <a:t>непрацюючі працездатні особи</a:t>
            </a:r>
            <a:r>
              <a:rPr lang="uk-UA" b="1" dirty="0">
                <a:latin typeface="Bookman Old Style" pitchFamily="18" charset="0"/>
              </a:rPr>
              <a:t>, </a:t>
            </a:r>
            <a:r>
              <a:rPr lang="uk-UA" dirty="0">
                <a:latin typeface="Bookman Old Style" pitchFamily="18" charset="0"/>
              </a:rPr>
              <a:t>які фактично здійснюють догляд за дитиною-інвалідом, інвалідом I групи або за особою похилого віку, яка за висновком медичного закладу потребує постійного стороннього догляду або досягла 80-річного віку, та отримують допомогу, компенсацію та/або надбавку відповідно до законодавства;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21E8F-5A5E-4D12-854F-EF0C7FEAA2CE}"/>
              </a:ext>
            </a:extLst>
          </p:cNvPr>
          <p:cNvSpPr txBox="1"/>
          <p:nvPr/>
        </p:nvSpPr>
        <p:spPr>
          <a:xfrm>
            <a:off x="428328" y="3789042"/>
            <a:ext cx="864096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>
                <a:latin typeface="Bookman Old Style" pitchFamily="18" charset="0"/>
              </a:rPr>
              <a:t>-  </a:t>
            </a:r>
            <a:r>
              <a:rPr lang="uk-UA" b="1" u="sng" dirty="0">
                <a:latin typeface="Bookman Old Style" pitchFamily="18" charset="0"/>
              </a:rPr>
              <a:t>особа, яка проживає разом з інвалідом </a:t>
            </a:r>
            <a:r>
              <a:rPr lang="uk-UA" dirty="0">
                <a:latin typeface="Bookman Old Style" pitchFamily="18" charset="0"/>
              </a:rPr>
              <a:t>I чи II групи внаслідок психічного розладу, який за висновком лікарської комісії медичного закладу потребує постійного стороннього догляду, та одержує грошову допомогу на догляд за ним відповідно до законодавства.</a:t>
            </a:r>
            <a:endParaRPr lang="ru-RU" dirty="0">
              <a:latin typeface="Bookman Old Style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01198-5BAD-4EC7-BF0E-5CD3C847ECE6}"/>
              </a:ext>
            </a:extLst>
          </p:cNvPr>
          <p:cNvSpPr txBox="1"/>
          <p:nvPr/>
        </p:nvSpPr>
        <p:spPr>
          <a:xfrm>
            <a:off x="428328" y="2865712"/>
            <a:ext cx="864096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>
                <a:latin typeface="Bookman Old Style" pitchFamily="18" charset="0"/>
              </a:rPr>
              <a:t>-  </a:t>
            </a:r>
            <a:r>
              <a:rPr lang="uk-UA" b="1" u="sng" dirty="0">
                <a:latin typeface="Bookman Old Style" pitchFamily="18" charset="0"/>
              </a:rPr>
              <a:t>батьки — вихователі </a:t>
            </a:r>
            <a:r>
              <a:rPr lang="uk-UA" dirty="0">
                <a:latin typeface="Bookman Old Style" pitchFamily="18" charset="0"/>
              </a:rPr>
              <a:t>дитячих будинків сімейного типу, прийомні батьки, якщо вони отримують грошове забезпечення відповідно до законодавства;</a:t>
            </a: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F8DA66-55D7-4399-A770-E0AAAA7BD5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320" t="26009" r="43815" b="35216"/>
          <a:stretch/>
        </p:blipFill>
        <p:spPr>
          <a:xfrm>
            <a:off x="2281300" y="5380672"/>
            <a:ext cx="4458072" cy="1477328"/>
          </a:xfrm>
          <a:prstGeom prst="rect">
            <a:avLst/>
          </a:prstGeom>
        </p:spPr>
      </p:pic>
      <p:sp>
        <p:nvSpPr>
          <p:cNvPr id="7" name="Місце для нижнього колонтитула 6">
            <a:extLst>
              <a:ext uri="{FF2B5EF4-FFF2-40B4-BE49-F238E27FC236}">
                <a16:creationId xmlns:a16="http://schemas.microsoft.com/office/drawing/2014/main" id="{5F4A3B29-2AB9-494B-99EC-4E87734CB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5751" y="624110"/>
            <a:ext cx="3102795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000" b="1">
                <a:latin typeface="Bookman Old Style" pitchFamily="18" charset="0"/>
              </a:rPr>
              <a:t>Структура зайнятості в </a:t>
            </a:r>
            <a:br>
              <a:rPr lang="uk-UA" sz="2000" b="1">
                <a:latin typeface="Bookman Old Style" pitchFamily="18" charset="0"/>
              </a:rPr>
            </a:br>
            <a:r>
              <a:rPr lang="ru-RU" sz="2000" b="1">
                <a:latin typeface="Bookman Old Style" pitchFamily="18" charset="0"/>
              </a:rPr>
              <a:t>розвинутих країнах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62967" y="2133600"/>
            <a:ext cx="3105579" cy="3777622"/>
          </a:xfrm>
        </p:spPr>
        <p:txBody>
          <a:bodyPr>
            <a:normAutofit/>
          </a:bodyPr>
          <a:lstStyle/>
          <a:p>
            <a:pPr marL="180975" indent="-180975"/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зайняті 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в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промисловості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-35 - 40%, </a:t>
            </a:r>
          </a:p>
          <a:p>
            <a:pPr marL="180975" indent="-180975"/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у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сільському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господарстві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-5 - 20%.</a:t>
            </a:r>
          </a:p>
          <a:p>
            <a:pPr marL="180975" indent="-180975"/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у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невиробничій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сфері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особливо у </a:t>
            </a:r>
            <a:r>
              <a:rPr lang="ru-RU" dirty="0" err="1">
                <a:solidFill>
                  <a:srgbClr val="000000"/>
                </a:solidFill>
                <a:latin typeface="Book Antiqua" panose="02040602050305030304" pitchFamily="18" charset="0"/>
              </a:rPr>
              <a:t>торговельно-фінансовій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Book Antiqua" panose="02040602050305030304" pitchFamily="18" charset="0"/>
              </a:rPr>
              <a:t>банківській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Book Antiqua" panose="02040602050305030304" pitchFamily="18" charset="0"/>
              </a:rPr>
              <a:t>управлінській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ook Antiqua" panose="02040602050305030304" pitchFamily="18" charset="0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ook Antiqua" panose="02040602050305030304" pitchFamily="18" charset="0"/>
              </a:rPr>
              <a:t>сягає</a:t>
            </a:r>
            <a:r>
              <a:rPr lang="ru-RU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50%, а в</a:t>
            </a:r>
            <a:r>
              <a:rPr lang="en-US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країнах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великої</a:t>
            </a:r>
            <a:r>
              <a:rPr lang="ru-RU" b="1" i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сімки</a:t>
            </a:r>
            <a:r>
              <a:rPr lang="ru-RU" b="1" dirty="0">
                <a:solidFill>
                  <a:srgbClr val="000000"/>
                </a:solidFill>
                <a:latin typeface="Book Antiqua" panose="02040602050305030304" pitchFamily="18" charset="0"/>
              </a:rPr>
              <a:t> – 70%.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226093-E636-4BB8-B6B8-7F7D1D659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937" y="2027031"/>
            <a:ext cx="4088720" cy="2483897"/>
          </a:xfrm>
          <a:prstGeom prst="rect">
            <a:avLst/>
          </a:prstGeom>
        </p:spPr>
      </p:pic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20E61E8-A8BE-4A33-9C22-E926265C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F7E8610-2DF7-4AF0-B876-0F3B7882A6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C8C023-62A6-4DA0-8DF4-3F4EA94090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543" y="624110"/>
            <a:ext cx="7037556" cy="1280890"/>
          </a:xfrm>
        </p:spPr>
        <p:txBody>
          <a:bodyPr>
            <a:normAutofit/>
          </a:bodyPr>
          <a:lstStyle/>
          <a:p>
            <a:r>
              <a:rPr lang="uk-UA" b="1">
                <a:solidFill>
                  <a:schemeClr val="bg1"/>
                </a:solidFill>
                <a:latin typeface="Bookman Old Style" pitchFamily="18" charset="0"/>
              </a:rPr>
              <a:t>Структура зайнятості в </a:t>
            </a:r>
            <a:br>
              <a:rPr lang="uk-UA" b="1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uk-UA" b="1">
                <a:solidFill>
                  <a:schemeClr val="bg1"/>
                </a:solidFill>
                <a:latin typeface="Bookman Old Style" pitchFamily="18" charset="0"/>
              </a:rPr>
              <a:t>країнах, що </a:t>
            </a:r>
            <a:r>
              <a:rPr lang="ru-RU" b="1">
                <a:solidFill>
                  <a:schemeClr val="bg1"/>
                </a:solidFill>
                <a:latin typeface="Bookman Old Style" pitchFamily="18" charset="0"/>
              </a:rPr>
              <a:t>розвиваються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26B9FE07-322E-43FB-8707-C9826BD903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Содержимое 2">
            <a:extLst>
              <a:ext uri="{FF2B5EF4-FFF2-40B4-BE49-F238E27FC236}">
                <a16:creationId xmlns:a16="http://schemas.microsoft.com/office/drawing/2014/main" id="{246831DB-BDF3-4258-8078-6B73396EBD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403841"/>
              </p:ext>
            </p:extLst>
          </p:nvPr>
        </p:nvGraphicFramePr>
        <p:xfrm>
          <a:off x="720759" y="2930805"/>
          <a:ext cx="7699339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306CBBD-1796-4738-8763-AD5FF40D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7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29" name="Group 8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30" name="Rectangle 9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30392" y="5851121"/>
            <a:ext cx="7315292" cy="8234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uk-UA" sz="3800" b="1" dirty="0"/>
              <a:t>Структура зайнятості населення </a:t>
            </a:r>
            <a:r>
              <a:rPr lang="en-US" sz="3800" b="1" dirty="0" err="1"/>
              <a:t>Україн</a:t>
            </a:r>
            <a:r>
              <a:rPr lang="uk-UA" sz="3800" b="1" dirty="0"/>
              <a:t>и</a:t>
            </a:r>
            <a:r>
              <a:rPr lang="en-US" sz="3800" b="1" dirty="0"/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4E0AAD-E235-4147-9FBF-6B5C494A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786" y="-28652"/>
            <a:ext cx="9169835" cy="5730829"/>
          </a:xfrm>
          <a:prstGeom prst="rect">
            <a:avLst/>
          </a:prstGeom>
        </p:spPr>
      </p:pic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2ECB1A8-7680-4CAB-991F-ECB847D50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0" y="116632"/>
            <a:ext cx="9144000" cy="18722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uk-UA" sz="3200" b="1" dirty="0">
                <a:latin typeface="Bookman Old Style" pitchFamily="18" charset="0"/>
              </a:rPr>
              <a:t>   2. </a:t>
            </a:r>
            <a:r>
              <a:rPr lang="uk-UA" sz="2600" b="1" dirty="0">
                <a:latin typeface="Bookman Old Style" pitchFamily="18" charset="0"/>
              </a:rPr>
              <a:t>Безробіття – </a:t>
            </a:r>
            <a:r>
              <a:rPr lang="uk-UA" sz="2600" dirty="0">
                <a:latin typeface="Bookman Old Style" pitchFamily="18" charset="0"/>
              </a:rPr>
              <a:t>це явище, коли частина населення хоче працювати, але не може реалізувати свої можливості; коли пропозиція робочої сили перевищує попит на неї.</a:t>
            </a:r>
            <a:endParaRPr lang="ru-RU" sz="26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060848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Рівень безробіття-відношення кількості безробітних до населення працездатного віку.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Picture 2" descr="C:\Users\Family\Pictures\untitledr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33056"/>
            <a:ext cx="3096344" cy="2232248"/>
          </a:xfrm>
          <a:prstGeom prst="rect">
            <a:avLst/>
          </a:prstGeom>
          <a:noFill/>
        </p:spPr>
      </p:pic>
      <p:pic>
        <p:nvPicPr>
          <p:cNvPr id="8194" name="Picture 2" descr="C:\Users\Family\Pictures\image0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5184576" cy="3096344"/>
          </a:xfrm>
          <a:prstGeom prst="rect">
            <a:avLst/>
          </a:prstGeom>
          <a:noFill/>
        </p:spPr>
      </p:pic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9E4AD948-E3D2-45E6-837C-B5555C0B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5" cy="6858000"/>
          </a:xfrm>
          <a:prstGeom prst="rect">
            <a:avLst/>
          </a:prstGeom>
          <a:solidFill>
            <a:srgbClr val="3A4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964" y="484068"/>
            <a:ext cx="5173521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D8E865-BE05-408C-8DBC-6EC7B7A7A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27" y="1215785"/>
            <a:ext cx="4689794" cy="44258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84069"/>
            <a:ext cx="3109482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94406E-0E7B-4183-83DC-2D345A38C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294" y="1248900"/>
            <a:ext cx="2626982" cy="197023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144834"/>
            <a:ext cx="3109482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F0C0E2-BFC9-40AD-AD0F-889C32616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3090" y="4446259"/>
            <a:ext cx="2465390" cy="1608667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08013" y="188913"/>
            <a:ext cx="8535987" cy="40576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/>
              <a:t>     </a:t>
            </a:r>
            <a:endParaRPr lang="ru-RU" sz="3400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A6FB789-AB28-48F2-8228-3BFF471A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5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2211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sz="4000" b="1" i="1" dirty="0">
                <a:solidFill>
                  <a:srgbClr val="C00000"/>
                </a:solidFill>
                <a:latin typeface="Bookman Old Style" pitchFamily="18" charset="0"/>
              </a:rPr>
              <a:t>Причини безробіття</a:t>
            </a:r>
            <a:endParaRPr lang="ru-RU" sz="40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9219" name="Rectangle 48"/>
          <p:cNvSpPr>
            <a:spLocks noGrp="1" noChangeArrowheads="1"/>
          </p:cNvSpPr>
          <p:nvPr>
            <p:ph sz="half" idx="1"/>
          </p:nvPr>
        </p:nvSpPr>
        <p:spPr>
          <a:xfrm>
            <a:off x="500034" y="1142984"/>
            <a:ext cx="4038600" cy="381635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uk-UA" dirty="0"/>
              <a:t>1</a:t>
            </a:r>
            <a:r>
              <a:rPr lang="uk-UA" dirty="0">
                <a:latin typeface="Bookman Old Style" pitchFamily="18" charset="0"/>
              </a:rPr>
              <a:t>. Глибокі структурні зрушення в економіці;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dirty="0">
                <a:latin typeface="Bookman Old Style" pitchFamily="18" charset="0"/>
              </a:rPr>
              <a:t>2. Спади і кризи в економіці;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dirty="0">
                <a:latin typeface="Bookman Old Style" pitchFamily="18" charset="0"/>
              </a:rPr>
              <a:t>3. Зміни в демографічній структурі населення;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9220" name="Rectangle 49"/>
          <p:cNvSpPr>
            <a:spLocks noGrp="1" noChangeArrowheads="1"/>
          </p:cNvSpPr>
          <p:nvPr>
            <p:ph sz="half" idx="2"/>
          </p:nvPr>
        </p:nvSpPr>
        <p:spPr>
          <a:xfrm>
            <a:off x="4714876" y="1142984"/>
            <a:ext cx="4038600" cy="46799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dirty="0"/>
              <a:t>4</a:t>
            </a:r>
            <a:r>
              <a:rPr lang="uk-UA" dirty="0">
                <a:latin typeface="Bookman Old Style" pitchFamily="18" charset="0"/>
              </a:rPr>
              <a:t>. Нерівномірне розміщення продуктивних сил;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dirty="0">
                <a:latin typeface="Bookman Old Style" pitchFamily="18" charset="0"/>
              </a:rPr>
              <a:t>5. Упровадження  нових технологій;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dirty="0">
                <a:latin typeface="Bookman Old Style" pitchFamily="18" charset="0"/>
              </a:rPr>
              <a:t>6. Сезонні коливання рівнів виробництва окремих галузей економіки.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EEBFD3-6596-4F37-9727-A9216A3DC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37" y="3468391"/>
            <a:ext cx="5232525" cy="3423625"/>
          </a:xfrm>
          <a:prstGeom prst="rect">
            <a:avLst/>
          </a:prstGeom>
        </p:spPr>
      </p:pic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ADBF92F-E07E-4731-A7A4-E93FD91A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213648" y="115313"/>
            <a:ext cx="8784654" cy="792088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600" i="1" dirty="0" err="1">
                <a:latin typeface="Bookman Old Style" pitchFamily="18" charset="0"/>
              </a:rPr>
              <a:t>Рівень</a:t>
            </a:r>
            <a:r>
              <a:rPr lang="ru-RU" sz="3600" i="1" dirty="0">
                <a:latin typeface="Bookman Old Style" pitchFamily="18" charset="0"/>
              </a:rPr>
              <a:t> </a:t>
            </a:r>
            <a:r>
              <a:rPr lang="ru-RU" sz="3600" i="1" dirty="0" err="1">
                <a:latin typeface="Bookman Old Style" pitchFamily="18" charset="0"/>
              </a:rPr>
              <a:t>безробіття</a:t>
            </a:r>
            <a:endParaRPr lang="ru-RU" sz="3600" i="1" dirty="0">
              <a:latin typeface="Bookman Old Style" pitchFamily="18" charset="0"/>
            </a:endParaRPr>
          </a:p>
        </p:txBody>
      </p:sp>
      <p:pic>
        <p:nvPicPr>
          <p:cNvPr id="17414" name="Рисунок 5" descr="14641470_1200236580_JobSearchNewspap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7401"/>
            <a:ext cx="2571750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C:\Users\Family\Pictures\formula-bezrobttya-rven-bezrobttya-yak-rozrahuvati_3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24" y="3024741"/>
            <a:ext cx="8766403" cy="295232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BC2B91-9BE2-47FB-964D-ADBB7BA39B00}"/>
              </a:ext>
            </a:extLst>
          </p:cNvPr>
          <p:cNvSpPr txBox="1"/>
          <p:nvPr/>
        </p:nvSpPr>
        <p:spPr>
          <a:xfrm>
            <a:off x="3563888" y="1015904"/>
            <a:ext cx="5796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-відкрите безробіття</a:t>
            </a:r>
          </a:p>
          <a:p>
            <a:r>
              <a:rPr lang="uk-UA" sz="3600" dirty="0"/>
              <a:t>-приховане безробіття</a:t>
            </a:r>
          </a:p>
        </p:txBody>
      </p:sp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137A5BF9-DF70-4444-864A-09E580C5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Заголовок 1"/>
          <p:cNvSpPr>
            <a:spLocks noGrp="1"/>
          </p:cNvSpPr>
          <p:nvPr>
            <p:ph type="ctrTitle"/>
          </p:nvPr>
        </p:nvSpPr>
        <p:spPr>
          <a:xfrm>
            <a:off x="317500" y="1770063"/>
            <a:ext cx="8497888" cy="2595562"/>
          </a:xfrm>
        </p:spPr>
        <p:txBody>
          <a:bodyPr/>
          <a:lstStyle/>
          <a:p>
            <a:pPr eaLnBrk="1" hangingPunct="1"/>
            <a:r>
              <a:rPr lang="uk-UA" b="1" dirty="0">
                <a:latin typeface="Bookman Old Style" pitchFamily="18" charset="0"/>
              </a:rPr>
              <a:t/>
            </a:r>
            <a:br>
              <a:rPr lang="uk-UA" b="1" dirty="0">
                <a:latin typeface="Bookman Old Style" pitchFamily="18" charset="0"/>
              </a:rPr>
            </a:br>
            <a:endParaRPr lang="ru-RU" b="1" dirty="0">
              <a:latin typeface="Bookman Old Style" pitchFamily="18" charset="0"/>
            </a:endParaRP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251520" y="476672"/>
            <a:ext cx="871296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uk-UA" sz="2600" b="1" dirty="0">
                <a:latin typeface="Times New Roman" pitchFamily="18" charset="0"/>
              </a:rPr>
              <a:t>. </a:t>
            </a:r>
            <a:endParaRPr lang="ru-RU" sz="2600" b="1" dirty="0">
              <a:latin typeface="Times New Roman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8985A1-35E3-48C2-82C1-D8D4F5220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FDC57BC-3402-4663-B0C5-04794D4A5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1D049E-2C7B-4131-B81E-E5B643BD61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635463-D121-4B16-AB61-D492DD3F02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9A6DF7-C794-4BB6-8ED6-1FD488DAB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5" y="643467"/>
            <a:ext cx="7428088" cy="5571066"/>
          </a:xfrm>
          <a:prstGeom prst="rect">
            <a:avLst/>
          </a:prstGeom>
        </p:spPr>
      </p:pic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0738AE6-0117-4C98-A78B-1DCEA2DB3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339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Family\Pictures\unemployment_3_201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2616" y="0"/>
            <a:ext cx="10606629" cy="6858000"/>
          </a:xfrm>
          <a:prstGeom prst="rect">
            <a:avLst/>
          </a:prstGeom>
          <a:noFill/>
        </p:spPr>
      </p:pic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D03B66C-FCD1-47E2-89ED-C22EC334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3120" y="188640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uk-UA" sz="2800" b="1" dirty="0">
                <a:solidFill>
                  <a:srgbClr val="C00000"/>
                </a:solidFill>
                <a:latin typeface="Bookman Old Style" pitchFamily="18" charset="0"/>
              </a:rPr>
              <a:t>Рівень безробіття в світі від 0,3 -9,5%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D199D7-B672-4AD2-9A55-A370E647B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862665"/>
            <a:ext cx="8748464" cy="5821705"/>
          </a:xfrm>
          <a:prstGeom prst="rect">
            <a:avLst/>
          </a:prstGeom>
        </p:spPr>
      </p:pic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A6C2A55-943E-4DE4-927F-3D42810C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Family\Pictures\img4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6597650"/>
          </a:xfrm>
          <a:prstGeom prst="rect">
            <a:avLst/>
          </a:prstGeom>
          <a:noFill/>
        </p:spPr>
      </p:pic>
      <p:pic>
        <p:nvPicPr>
          <p:cNvPr id="9220" name="Picture 4" descr="C:\Users\Family\Pictures\11kl_t41_Bezrabotica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869160"/>
            <a:ext cx="3283760" cy="1872208"/>
          </a:xfrm>
          <a:prstGeom prst="rect">
            <a:avLst/>
          </a:prstGeom>
          <a:noFill/>
        </p:spPr>
      </p:pic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BC287BC7-4C22-498A-B1E5-48BD77642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Family\Pictures\244-negat-naslid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B26D8590-D918-403D-8A7C-2103C2FB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Family\Pictures\unemployment_3_2018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6632"/>
            <a:ext cx="9526465" cy="6741368"/>
          </a:xfrm>
          <a:prstGeom prst="rect">
            <a:avLst/>
          </a:prstGeom>
          <a:noFill/>
        </p:spPr>
      </p:pic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B2DE661F-CD28-42AA-A650-DDDD7B6FA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1"/>
          <p:cNvSpPr>
            <a:spLocks noGrp="1"/>
          </p:cNvSpPr>
          <p:nvPr>
            <p:ph type="ctrTitle"/>
          </p:nvPr>
        </p:nvSpPr>
        <p:spPr>
          <a:xfrm>
            <a:off x="737667" y="44351"/>
            <a:ext cx="7668344" cy="1368425"/>
          </a:xfrm>
        </p:spPr>
        <p:txBody>
          <a:bodyPr/>
          <a:lstStyle/>
          <a:p>
            <a:pPr eaLnBrk="1" hangingPunct="1"/>
            <a:r>
              <a:rPr lang="uk-UA" sz="3600" i="1" dirty="0">
                <a:latin typeface="Bookman Old Style" pitchFamily="18" charset="0"/>
              </a:rPr>
              <a:t>Як ми називаємо людину, яка втратила роботу?</a:t>
            </a:r>
            <a:endParaRPr lang="ru-RU" sz="3600" i="1" dirty="0">
              <a:latin typeface="Bookman Old Style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959" y="1080026"/>
            <a:ext cx="878465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uk-UA" sz="2400" b="1" dirty="0">
                <a:latin typeface="Bookman Old Style" pitchFamily="18" charset="0"/>
              </a:rPr>
              <a:t>Безробітний – </a:t>
            </a:r>
            <a:r>
              <a:rPr lang="uk-UA" sz="2400" dirty="0">
                <a:latin typeface="Bookman Old Style" pitchFamily="18" charset="0"/>
              </a:rPr>
              <a:t>це людина працездатного віку, яка потребує роботи, але не може працевлаштуватися через незалежні від неї обставини та зареєстрована на біржі праці.</a:t>
            </a:r>
            <a:endParaRPr lang="ru-RU" sz="2400" dirty="0">
              <a:latin typeface="Bookman Old Style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B44B79-B65F-4502-BB7C-B794FF286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41" y="3140968"/>
            <a:ext cx="8206177" cy="3429094"/>
          </a:xfrm>
          <a:prstGeom prst="rect">
            <a:avLst/>
          </a:prstGeom>
        </p:spPr>
      </p:pic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CBF59C35-E2C1-45A6-B02A-02DE90CD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918" y="645106"/>
            <a:ext cx="2737709" cy="1259894"/>
          </a:xfrm>
        </p:spPr>
        <p:txBody>
          <a:bodyPr>
            <a:normAutofit/>
          </a:bodyPr>
          <a:lstStyle/>
          <a:p>
            <a:r>
              <a:rPr lang="uk-UA" sz="3300" b="1">
                <a:latin typeface="Bookman Old Style" pitchFamily="18" charset="0"/>
              </a:rPr>
              <a:t>Безробіття в Україні</a:t>
            </a:r>
            <a:endParaRPr lang="ru-RU" sz="33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9263" y="1905000"/>
            <a:ext cx="2737709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latin typeface="Bookman Old Style" pitchFamily="18" charset="0"/>
              </a:rPr>
              <a:t>Має </a:t>
            </a:r>
            <a:r>
              <a:rPr lang="ru-RU" sz="1400" dirty="0" err="1">
                <a:latin typeface="Bookman Old Style" pitchFamily="18" charset="0"/>
              </a:rPr>
              <a:t>місце</a:t>
            </a:r>
            <a:r>
              <a:rPr lang="ru-RU" sz="1400" dirty="0">
                <a:latin typeface="Bookman Old Style" pitchFamily="18" charset="0"/>
              </a:rPr>
              <a:t> дисбаланс </a:t>
            </a:r>
            <a:r>
              <a:rPr lang="ru-RU" sz="1400" dirty="0" err="1">
                <a:latin typeface="Bookman Old Style" pitchFamily="18" charset="0"/>
              </a:rPr>
              <a:t>між</a:t>
            </a:r>
            <a:r>
              <a:rPr lang="ru-RU" sz="1400" dirty="0">
                <a:latin typeface="Bookman Old Style" pitchFamily="18" charset="0"/>
              </a:rPr>
              <a:t> попитом та </a:t>
            </a:r>
            <a:r>
              <a:rPr lang="ru-RU" sz="1400" dirty="0" err="1">
                <a:latin typeface="Bookman Old Style" pitchFamily="18" charset="0"/>
              </a:rPr>
              <a:t>пропозицією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робочої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сили</a:t>
            </a:r>
            <a:r>
              <a:rPr lang="ru-RU" sz="1400" dirty="0">
                <a:latin typeface="Bookman Old Style" pitchFamily="18" charset="0"/>
              </a:rPr>
              <a:t>: </a:t>
            </a:r>
            <a:r>
              <a:rPr lang="ru-RU" sz="1400" dirty="0" err="1">
                <a:latin typeface="Bookman Old Style" pitchFamily="18" charset="0"/>
              </a:rPr>
              <a:t>сьогодні</a:t>
            </a:r>
            <a:r>
              <a:rPr lang="ru-RU" sz="1400" dirty="0">
                <a:latin typeface="Bookman Old Style" pitchFamily="18" charset="0"/>
              </a:rPr>
              <a:t> на ринку </a:t>
            </a:r>
            <a:r>
              <a:rPr lang="ru-RU" sz="1400" dirty="0" err="1">
                <a:latin typeface="Bookman Old Style" pitchFamily="18" charset="0"/>
              </a:rPr>
              <a:t>праці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найбільш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запитуваними</a:t>
            </a:r>
            <a:r>
              <a:rPr lang="ru-RU" sz="1400" b="1" dirty="0">
                <a:latin typeface="Bookman Old Style" pitchFamily="18" charset="0"/>
              </a:rPr>
              <a:t>  є </a:t>
            </a:r>
            <a:r>
              <a:rPr lang="ru-RU" sz="1400" b="1" dirty="0" err="1">
                <a:latin typeface="Bookman Old Style" pitchFamily="18" charset="0"/>
              </a:rPr>
              <a:t>працівники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робітничих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професій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dirty="0">
                <a:latin typeface="Bookman Old Style" pitchFamily="18" charset="0"/>
              </a:rPr>
              <a:t>— </a:t>
            </a:r>
            <a:r>
              <a:rPr lang="ru-RU" sz="1400" dirty="0" err="1">
                <a:latin typeface="Bookman Old Style" pitchFamily="18" charset="0"/>
              </a:rPr>
              <a:t>газозварники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водії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електрики</a:t>
            </a:r>
            <a:r>
              <a:rPr lang="ru-RU" sz="1400" dirty="0">
                <a:latin typeface="Bookman Old Style" pitchFamily="18" charset="0"/>
              </a:rPr>
              <a:t>, монтажники, </a:t>
            </a:r>
            <a:r>
              <a:rPr lang="ru-RU" sz="1400" dirty="0" err="1">
                <a:latin typeface="Bookman Old Style" pitchFamily="18" charset="0"/>
              </a:rPr>
              <a:t>слюсарі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підсобні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робітники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b="1" dirty="0">
                <a:latin typeface="Bookman Old Style" pitchFamily="18" charset="0"/>
              </a:rPr>
              <a:t>в той час як </a:t>
            </a:r>
            <a:r>
              <a:rPr lang="ru-RU" sz="1400" b="1" dirty="0" err="1">
                <a:latin typeface="Bookman Old Style" pitchFamily="18" charset="0"/>
              </a:rPr>
              <a:t>серед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безробітних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значну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частку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складають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фахівці</a:t>
            </a:r>
            <a:r>
              <a:rPr lang="ru-RU" sz="1400" b="1" dirty="0">
                <a:latin typeface="Bookman Old Style" pitchFamily="18" charset="0"/>
              </a:rPr>
              <a:t> з </a:t>
            </a:r>
            <a:r>
              <a:rPr lang="ru-RU" sz="1400" b="1" dirty="0" err="1">
                <a:latin typeface="Bookman Old Style" pitchFamily="18" charset="0"/>
              </a:rPr>
              <a:t>вищою</a:t>
            </a:r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err="1">
                <a:latin typeface="Bookman Old Style" pitchFamily="18" charset="0"/>
              </a:rPr>
              <a:t>освітою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зокрема</a:t>
            </a:r>
            <a:r>
              <a:rPr lang="ru-RU" sz="1400" dirty="0">
                <a:latin typeface="Bookman Old Style" pitchFamily="18" charset="0"/>
              </a:rPr>
              <a:t> </a:t>
            </a:r>
            <a:r>
              <a:rPr lang="ru-RU" sz="1400" dirty="0" err="1">
                <a:latin typeface="Bookman Old Style" pitchFamily="18" charset="0"/>
              </a:rPr>
              <a:t>економісти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юристи</a:t>
            </a:r>
            <a:r>
              <a:rPr lang="ru-RU" sz="1400" dirty="0">
                <a:latin typeface="Bookman Old Style" pitchFamily="18" charset="0"/>
              </a:rPr>
              <a:t>, </a:t>
            </a:r>
            <a:r>
              <a:rPr lang="ru-RU" sz="1400" dirty="0" err="1">
                <a:latin typeface="Bookman Old Style" pitchFamily="18" charset="0"/>
              </a:rPr>
              <a:t>фінансисти</a:t>
            </a:r>
            <a:r>
              <a:rPr lang="ru-RU" sz="1400" dirty="0">
                <a:latin typeface="Bookman Old Style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EE4B90-23E9-457F-9C3E-F704F5676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629" y="640080"/>
            <a:ext cx="4005238" cy="5252773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61223"/>
            <a:ext cx="77852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678E3E6-E4B6-4F59-8B14-DF8CACE7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Пінчук Ж.Г., учитель географії філії "Загальноосвітня школа №3"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6f5858a6f30c57b126cd44617e9d7ae668b17"/>
  <p:tag name="ISPRING_RESOURCE_PATHS_HASH_PRESENTER" val="ec692438142e9f1e5956ca31a3d38b56fded39"/>
</p:tagLst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1342</Words>
  <Application>Microsoft Office PowerPoint</Application>
  <PresentationFormat>Экран (4:3)</PresentationFormat>
  <Paragraphs>137</Paragraphs>
  <Slides>21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Book Antiqua</vt:lpstr>
      <vt:lpstr>Bookman Old Style</vt:lpstr>
      <vt:lpstr>Calibri</vt:lpstr>
      <vt:lpstr>Century Gothic</vt:lpstr>
      <vt:lpstr>Times New Roman</vt:lpstr>
      <vt:lpstr>Wingdings</vt:lpstr>
      <vt:lpstr>Wingdings 3</vt:lpstr>
      <vt:lpstr>Віхоть</vt:lpstr>
      <vt:lpstr>Презентация PowerPoint</vt:lpstr>
      <vt:lpstr> </vt:lpstr>
      <vt:lpstr>Презентация PowerPoint</vt:lpstr>
      <vt:lpstr>До зайнятого населення належать:</vt:lpstr>
      <vt:lpstr>Зайняте населення</vt:lpstr>
      <vt:lpstr>Структура зайнятості в  розвинутих країнах</vt:lpstr>
      <vt:lpstr>Структура зайнятості в  країнах, що розвиваються</vt:lpstr>
      <vt:lpstr>Структура зайнятості населення України. </vt:lpstr>
      <vt:lpstr>Презентация PowerPoint</vt:lpstr>
      <vt:lpstr>Презентация PowerPoint</vt:lpstr>
      <vt:lpstr>Причини безробіття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Як ми називаємо людину, яка втратила роботу?</vt:lpstr>
      <vt:lpstr>Безробіття в Україні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Zhanna Pinchuk</dc:creator>
  <cp:lastModifiedBy>Рома</cp:lastModifiedBy>
  <cp:revision>28</cp:revision>
  <dcterms:created xsi:type="dcterms:W3CDTF">2020-05-04T13:47:58Z</dcterms:created>
  <dcterms:modified xsi:type="dcterms:W3CDTF">2022-04-19T19:51:11Z</dcterms:modified>
</cp:coreProperties>
</file>