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4D628-405D-49B4-912C-F801487D832E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54B00-7D0A-45FE-B0F0-A521CD1C15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54B00-7D0A-45FE-B0F0-A521CD1C1543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05AB2-2FF9-4EAF-8419-AE9392F9E672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6D0AB-F93C-445B-B300-98F11B9EFC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ПРОБЛЕМИ\images (1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3" y="0"/>
            <a:ext cx="9155784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285728"/>
            <a:ext cx="81439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РОЗДІЛ V.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 ГЛОБАЛЬНІ ПРОБЛЕМИ ЛЮДСТВА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Глобальними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стосуються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, </a:t>
            </a:r>
            <a:r>
              <a:rPr lang="ru-RU" dirty="0" err="1" smtClean="0"/>
              <a:t>призводять</a:t>
            </a:r>
            <a:r>
              <a:rPr lang="ru-RU" dirty="0" smtClean="0"/>
              <a:t> до </a:t>
            </a:r>
            <a:r>
              <a:rPr lang="ru-RU" dirty="0" err="1" smtClean="0"/>
              <a:t>значних</a:t>
            </a:r>
            <a:r>
              <a:rPr lang="ru-RU" dirty="0" smtClean="0"/>
              <a:t>,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незворотних</a:t>
            </a:r>
            <a:r>
              <a:rPr lang="ru-RU" dirty="0" smtClean="0"/>
              <a:t> </a:t>
            </a:r>
            <a:r>
              <a:rPr lang="ru-RU" dirty="0" err="1" smtClean="0"/>
              <a:t>соціально</a:t>
            </a:r>
            <a:r>
              <a:rPr lang="ru-RU" dirty="0" smtClean="0"/>
              <a:t>- </a:t>
            </a:r>
            <a:r>
              <a:rPr lang="ru-RU" dirty="0" err="1" smtClean="0"/>
              <a:t>економічних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біологічних</a:t>
            </a:r>
            <a:r>
              <a:rPr lang="ru-RU" dirty="0" smtClean="0"/>
              <a:t> </a:t>
            </a:r>
            <a:r>
              <a:rPr lang="ru-RU" dirty="0" err="1" smtClean="0"/>
              <a:t>втрат</a:t>
            </a:r>
            <a:r>
              <a:rPr lang="ru-RU" dirty="0" smtClean="0"/>
              <a:t> на </a:t>
            </a:r>
            <a:r>
              <a:rPr lang="ru-RU" dirty="0" err="1" smtClean="0"/>
              <a:t>планеті</a:t>
            </a:r>
            <a:r>
              <a:rPr lang="ru-RU" dirty="0" smtClean="0"/>
              <a:t>, </a:t>
            </a:r>
            <a:r>
              <a:rPr lang="ru-RU" dirty="0" err="1" smtClean="0"/>
              <a:t>створюють</a:t>
            </a:r>
            <a:r>
              <a:rPr lang="ru-RU" dirty="0" smtClean="0"/>
              <a:t> </a:t>
            </a:r>
            <a:r>
              <a:rPr lang="ru-RU" dirty="0" err="1" smtClean="0"/>
              <a:t>загрозу</a:t>
            </a:r>
            <a:r>
              <a:rPr lang="ru-RU" dirty="0" smtClean="0"/>
              <a:t> </a:t>
            </a:r>
            <a:r>
              <a:rPr lang="ru-RU" dirty="0" err="1" smtClean="0"/>
              <a:t>існуванню</a:t>
            </a:r>
            <a:r>
              <a:rPr lang="ru-RU" dirty="0" smtClean="0"/>
              <a:t> </a:t>
            </a:r>
            <a:r>
              <a:rPr lang="ru-RU" dirty="0" err="1" smtClean="0"/>
              <a:t>людства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потребують</a:t>
            </a:r>
            <a:r>
              <a:rPr lang="ru-RU" dirty="0" smtClean="0"/>
              <a:t> для </a:t>
            </a:r>
            <a:r>
              <a:rPr lang="ru-RU" dirty="0" err="1" smtClean="0"/>
              <a:t>свого</a:t>
            </a:r>
            <a:r>
              <a:rPr lang="ru-RU" dirty="0" smtClean="0"/>
              <a:t> </a:t>
            </a:r>
            <a:r>
              <a:rPr lang="ru-RU" dirty="0" err="1" smtClean="0"/>
              <a:t>розв’язання</a:t>
            </a:r>
            <a:r>
              <a:rPr lang="ru-RU" dirty="0" smtClean="0"/>
              <a:t> </a:t>
            </a:r>
            <a:r>
              <a:rPr lang="ru-RU" dirty="0" err="1" smtClean="0"/>
              <a:t>координованої</a:t>
            </a:r>
            <a:r>
              <a:rPr lang="ru-RU" dirty="0" smtClean="0"/>
              <a:t> </a:t>
            </a:r>
            <a:r>
              <a:rPr lang="ru-RU" dirty="0" err="1" smtClean="0"/>
              <a:t>співпраці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050" name="Picture 2" descr="F:\ПРОБЛЕМИ\geographia-9-boyko-1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57166"/>
            <a:ext cx="3714776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ПОЛІТИЧНІ ТА ДЕМОГРАФІЧНІ ПРОБЛЕМИ. ПРОБЛЕМА ВІЙНИ І МИРУ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дві</a:t>
            </a:r>
            <a:r>
              <a:rPr lang="ru-RU" dirty="0" smtClean="0"/>
              <a:t> </a:t>
            </a:r>
            <a:r>
              <a:rPr lang="ru-RU" dirty="0" err="1" smtClean="0"/>
              <a:t>протилежні</a:t>
            </a:r>
            <a:r>
              <a:rPr lang="ru-RU" dirty="0" smtClean="0"/>
              <a:t> </a:t>
            </a:r>
            <a:r>
              <a:rPr lang="ru-RU" dirty="0" err="1" smtClean="0"/>
              <a:t>політичні</a:t>
            </a:r>
            <a:r>
              <a:rPr lang="ru-RU" dirty="0" smtClean="0"/>
              <a:t> </a:t>
            </a:r>
            <a:r>
              <a:rPr lang="ru-RU" dirty="0" err="1" smtClean="0"/>
              <a:t>тенденції</a:t>
            </a:r>
            <a:r>
              <a:rPr lang="ru-RU" dirty="0" smtClean="0"/>
              <a:t> —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світових</a:t>
            </a:r>
            <a:r>
              <a:rPr lang="ru-RU" dirty="0" smtClean="0"/>
              <a:t> </a:t>
            </a:r>
            <a:r>
              <a:rPr lang="ru-RU" dirty="0" err="1" smtClean="0"/>
              <a:t>імперій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національних</a:t>
            </a:r>
            <a:r>
              <a:rPr lang="ru-RU" dirty="0" smtClean="0"/>
              <a:t> держав</a:t>
            </a:r>
          </a:p>
          <a:p>
            <a:r>
              <a:rPr lang="ru-RU" dirty="0" err="1" smtClean="0"/>
              <a:t>політичні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розв’язувати</a:t>
            </a:r>
            <a:r>
              <a:rPr lang="ru-RU" dirty="0" smtClean="0"/>
              <a:t> </a:t>
            </a:r>
            <a:r>
              <a:rPr lang="ru-RU" dirty="0" err="1" smtClean="0"/>
              <a:t>мирним</a:t>
            </a:r>
            <a:r>
              <a:rPr lang="ru-RU" dirty="0" smtClean="0"/>
              <a:t> шляхом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об’єднаними</a:t>
            </a:r>
            <a:r>
              <a:rPr lang="ru-RU" dirty="0" smtClean="0"/>
              <a:t> </a:t>
            </a:r>
            <a:r>
              <a:rPr lang="ru-RU" dirty="0" err="1" smtClean="0"/>
              <a:t>зусиллями</a:t>
            </a:r>
            <a:endParaRPr lang="ru-RU" dirty="0" smtClean="0"/>
          </a:p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Першої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створено </a:t>
            </a:r>
            <a:r>
              <a:rPr lang="ru-RU" b="1" dirty="0" err="1" smtClean="0"/>
              <a:t>Лігу</a:t>
            </a:r>
            <a:r>
              <a:rPr lang="ru-RU" b="1" dirty="0" smtClean="0"/>
              <a:t> </a:t>
            </a:r>
            <a:r>
              <a:rPr lang="ru-RU" b="1" dirty="0" err="1" smtClean="0"/>
              <a:t>Націй</a:t>
            </a:r>
            <a:r>
              <a:rPr lang="ru-RU" dirty="0" smtClean="0"/>
              <a:t>, 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Другої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— </a:t>
            </a:r>
            <a:r>
              <a:rPr lang="ru-RU" b="1" dirty="0" err="1" smtClean="0"/>
              <a:t>Організацію</a:t>
            </a:r>
            <a:r>
              <a:rPr lang="ru-RU" b="1" dirty="0" smtClean="0"/>
              <a:t> </a:t>
            </a:r>
            <a:r>
              <a:rPr lang="ru-RU" b="1" dirty="0" err="1" smtClean="0"/>
              <a:t>Об’єднаних</a:t>
            </a:r>
            <a:r>
              <a:rPr lang="ru-RU" b="1" dirty="0" smtClean="0"/>
              <a:t> </a:t>
            </a:r>
            <a:r>
              <a:rPr lang="ru-RU" b="1" dirty="0" err="1" smtClean="0"/>
              <a:t>Націй</a:t>
            </a:r>
            <a:endParaRPr lang="ru-RU" b="1" dirty="0"/>
          </a:p>
        </p:txBody>
      </p:sp>
      <p:pic>
        <p:nvPicPr>
          <p:cNvPr id="3074" name="Picture 2" descr="F:\ПРОБЛЕМИ\images (4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1571612"/>
            <a:ext cx="1905000" cy="1905000"/>
          </a:xfrm>
          <a:prstGeom prst="rect">
            <a:avLst/>
          </a:prstGeom>
          <a:noFill/>
        </p:spPr>
      </p:pic>
      <p:pic>
        <p:nvPicPr>
          <p:cNvPr id="3075" name="Picture 3" descr="F:\ПРОБЛЕМИ\Без названия (1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8481" y="1643050"/>
            <a:ext cx="2061395" cy="2071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714876" y="3929066"/>
            <a:ext cx="38576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Діяльність</a:t>
            </a:r>
            <a:r>
              <a:rPr lang="ru-RU" sz="2400" dirty="0" smtClean="0"/>
              <a:t> ООН </a:t>
            </a:r>
            <a:r>
              <a:rPr lang="ru-RU" sz="2400" dirty="0" err="1" smtClean="0"/>
              <a:t>спрямована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переважно</a:t>
            </a:r>
            <a:r>
              <a:rPr lang="ru-RU" sz="2400" dirty="0" smtClean="0"/>
              <a:t> на </a:t>
            </a:r>
            <a:r>
              <a:rPr lang="ru-RU" sz="2400" dirty="0" err="1" smtClean="0"/>
              <a:t>розв’язування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проблеми</a:t>
            </a:r>
            <a:r>
              <a:rPr lang="ru-RU" sz="2400" dirty="0" smtClean="0"/>
              <a:t> миру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роззброєння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відвернення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світової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війни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dirty="0" smtClean="0"/>
              <a:t>У </a:t>
            </a:r>
            <a:r>
              <a:rPr lang="ru-RU" sz="2800" dirty="0" err="1" smtClean="0"/>
              <a:t>другій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половині</a:t>
            </a:r>
            <a:r>
              <a:rPr lang="ru-RU" sz="2800" dirty="0" smtClean="0"/>
              <a:t> ХХ ст.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створено </a:t>
            </a:r>
            <a:r>
              <a:rPr lang="ru-RU" sz="2800" b="1" dirty="0" err="1" smtClean="0"/>
              <a:t>ядерну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зброю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ракетну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техніку</a:t>
            </a:r>
            <a:r>
              <a:rPr lang="ru-RU" sz="2800" dirty="0" smtClean="0"/>
              <a:t>, </a:t>
            </a:r>
            <a:r>
              <a:rPr lang="ru-RU" sz="2800" dirty="0" err="1" smtClean="0"/>
              <a:t>нагромаджено</a:t>
            </a:r>
            <a:r>
              <a:rPr lang="ru-RU" sz="2800" dirty="0" smtClean="0"/>
              <a:t> </a:t>
            </a:r>
            <a:r>
              <a:rPr lang="ru-RU" sz="2800" dirty="0" err="1" smtClean="0"/>
              <a:t>хімічні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біологічні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масового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знищення</a:t>
            </a:r>
            <a:r>
              <a:rPr lang="ru-RU" sz="2800" dirty="0" smtClean="0"/>
              <a:t> людей.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виникла</a:t>
            </a:r>
            <a:r>
              <a:rPr lang="ru-RU" dirty="0" smtClean="0"/>
              <a:t> реальна </a:t>
            </a:r>
            <a:r>
              <a:rPr lang="ru-RU" dirty="0" err="1" smtClean="0"/>
              <a:t>загроза</a:t>
            </a:r>
            <a:r>
              <a:rPr lang="ru-RU" dirty="0" smtClean="0"/>
              <a:t> </a:t>
            </a:r>
            <a:r>
              <a:rPr lang="ru-RU" dirty="0" err="1" smtClean="0"/>
              <a:t>винищення</a:t>
            </a:r>
            <a:r>
              <a:rPr lang="ru-RU" dirty="0" smtClean="0"/>
              <a:t> </a:t>
            </a:r>
            <a:r>
              <a:rPr lang="ru-RU" dirty="0" err="1" smtClean="0"/>
              <a:t>цілих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континентів</a:t>
            </a:r>
            <a:r>
              <a:rPr lang="ru-RU" dirty="0" smtClean="0"/>
              <a:t>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розв’язання</a:t>
            </a:r>
            <a:r>
              <a:rPr lang="ru-RU" dirty="0" smtClean="0"/>
              <a:t> </a:t>
            </a:r>
            <a:r>
              <a:rPr lang="ru-RU" dirty="0" err="1" smtClean="0"/>
              <a:t>третьої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endParaRPr lang="ru-RU" dirty="0" smtClean="0"/>
          </a:p>
          <a:p>
            <a:r>
              <a:rPr lang="ru-RU" dirty="0" err="1" smtClean="0"/>
              <a:t>Світові</a:t>
            </a:r>
            <a:r>
              <a:rPr lang="ru-RU" dirty="0" smtClean="0"/>
              <a:t> запаси </a:t>
            </a:r>
            <a:r>
              <a:rPr lang="ru-RU" dirty="0" err="1" smtClean="0"/>
              <a:t>зброї</a:t>
            </a:r>
            <a:r>
              <a:rPr lang="ru-RU" dirty="0" smtClean="0"/>
              <a:t> </a:t>
            </a:r>
            <a:r>
              <a:rPr lang="ru-RU" dirty="0" err="1" smtClean="0"/>
              <a:t>достатні</a:t>
            </a:r>
            <a:r>
              <a:rPr lang="ru-RU" dirty="0" smtClean="0"/>
              <a:t> для </a:t>
            </a:r>
            <a:r>
              <a:rPr lang="ru-RU" dirty="0" err="1" smtClean="0"/>
              <a:t>багаторазового</a:t>
            </a:r>
            <a:r>
              <a:rPr lang="ru-RU" dirty="0" smtClean="0"/>
              <a:t> </a:t>
            </a:r>
            <a:r>
              <a:rPr lang="ru-RU" dirty="0" err="1" smtClean="0"/>
              <a:t>знищення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живого на </a:t>
            </a:r>
            <a:r>
              <a:rPr lang="ru-RU" dirty="0" err="1" smtClean="0"/>
              <a:t>Землі</a:t>
            </a:r>
            <a:endParaRPr lang="ru-RU" dirty="0"/>
          </a:p>
          <a:p>
            <a:r>
              <a:rPr lang="ru-RU" dirty="0" smtClean="0"/>
              <a:t>Для контролю над ядерною </a:t>
            </a:r>
            <a:r>
              <a:rPr lang="ru-RU" dirty="0" err="1" smtClean="0"/>
              <a:t>зброєю</a:t>
            </a:r>
            <a:r>
              <a:rPr lang="ru-RU" dirty="0" smtClean="0"/>
              <a:t> у 1970 р. </a:t>
            </a:r>
            <a:r>
              <a:rPr lang="ru-RU" dirty="0" err="1" smtClean="0"/>
              <a:t>набув</a:t>
            </a:r>
            <a:r>
              <a:rPr lang="ru-RU" dirty="0" smtClean="0"/>
              <a:t> </a:t>
            </a:r>
            <a:r>
              <a:rPr lang="ru-RU" dirty="0" err="1" smtClean="0"/>
              <a:t>чинності</a:t>
            </a:r>
            <a:r>
              <a:rPr lang="ru-RU" dirty="0" smtClean="0"/>
              <a:t> </a:t>
            </a:r>
            <a:r>
              <a:rPr lang="ru-RU" dirty="0" err="1" smtClean="0"/>
              <a:t>міжнародний</a:t>
            </a:r>
            <a:r>
              <a:rPr lang="ru-RU" dirty="0" smtClean="0"/>
              <a:t> «</a:t>
            </a:r>
            <a:r>
              <a:rPr lang="ru-RU" dirty="0" err="1" smtClean="0"/>
              <a:t>Договір</a:t>
            </a:r>
            <a:r>
              <a:rPr lang="ru-RU" dirty="0" smtClean="0"/>
              <a:t> про </a:t>
            </a:r>
            <a:r>
              <a:rPr lang="ru-RU" dirty="0" err="1" smtClean="0"/>
              <a:t>нерозповсюдження</a:t>
            </a:r>
            <a:r>
              <a:rPr lang="ru-RU" dirty="0" smtClean="0"/>
              <a:t> </a:t>
            </a:r>
            <a:r>
              <a:rPr lang="ru-RU" dirty="0" err="1" smtClean="0"/>
              <a:t>ядерної</a:t>
            </a:r>
            <a:r>
              <a:rPr lang="ru-RU" dirty="0" smtClean="0"/>
              <a:t> </a:t>
            </a:r>
            <a:r>
              <a:rPr lang="ru-RU" dirty="0" err="1" smtClean="0"/>
              <a:t>зброї</a:t>
            </a:r>
            <a:r>
              <a:rPr lang="ru-RU" dirty="0" smtClean="0"/>
              <a:t>»</a:t>
            </a:r>
          </a:p>
          <a:p>
            <a:r>
              <a:rPr lang="uk-UA" dirty="0" smtClean="0"/>
              <a:t>Ядерні держави: </a:t>
            </a:r>
            <a:r>
              <a:rPr lang="ru-RU" b="1" dirty="0" smtClean="0"/>
              <a:t>США, </a:t>
            </a:r>
            <a:r>
              <a:rPr lang="ru-RU" b="1" dirty="0" err="1" smtClean="0"/>
              <a:t>Франція</a:t>
            </a:r>
            <a:r>
              <a:rPr lang="ru-RU" b="1" dirty="0" smtClean="0"/>
              <a:t>, </a:t>
            </a:r>
            <a:r>
              <a:rPr lang="ru-RU" b="1" dirty="0" err="1" smtClean="0"/>
              <a:t>Велику</a:t>
            </a:r>
            <a:r>
              <a:rPr lang="ru-RU" b="1" dirty="0" smtClean="0"/>
              <a:t> </a:t>
            </a:r>
            <a:r>
              <a:rPr lang="ru-RU" b="1" dirty="0" err="1" smtClean="0"/>
              <a:t>Британія</a:t>
            </a:r>
            <a:r>
              <a:rPr lang="ru-RU" b="1" dirty="0" smtClean="0"/>
              <a:t>, Китай </a:t>
            </a:r>
            <a:r>
              <a:rPr lang="ru-RU" b="1" dirty="0" err="1" smtClean="0"/>
              <a:t>і</a:t>
            </a:r>
            <a:r>
              <a:rPr lang="ru-RU" b="1" dirty="0" smtClean="0"/>
              <a:t>  </a:t>
            </a:r>
            <a:r>
              <a:rPr lang="ru-RU" b="1" dirty="0" err="1" smtClean="0"/>
              <a:t>Росія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До </a:t>
            </a:r>
            <a:r>
              <a:rPr lang="ru-RU" dirty="0" err="1" smtClean="0"/>
              <a:t>ядерних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офіційно</a:t>
            </a:r>
            <a:r>
              <a:rPr lang="ru-RU" dirty="0" smtClean="0"/>
              <a:t> не  </a:t>
            </a:r>
            <a:r>
              <a:rPr lang="ru-RU" dirty="0" err="1" smtClean="0"/>
              <a:t>входять</a:t>
            </a:r>
            <a:r>
              <a:rPr lang="ru-RU" dirty="0" smtClean="0"/>
              <a:t>: </a:t>
            </a:r>
            <a:r>
              <a:rPr lang="ru-RU" b="1" dirty="0" err="1" smtClean="0"/>
              <a:t>Індія</a:t>
            </a:r>
            <a:r>
              <a:rPr lang="ru-RU" b="1" dirty="0" smtClean="0"/>
              <a:t>, Пакистан, КНДР, </a:t>
            </a:r>
            <a:r>
              <a:rPr lang="ru-RU" b="1" dirty="0" err="1" smtClean="0"/>
              <a:t>Ізраїль</a:t>
            </a:r>
            <a:endParaRPr lang="ru-RU" b="1" dirty="0"/>
          </a:p>
        </p:txBody>
      </p:sp>
      <p:pic>
        <p:nvPicPr>
          <p:cNvPr id="4098" name="Picture 2" descr="F:\ПРОБЛЕМИ\images (8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8775" y="2934494"/>
            <a:ext cx="2457450" cy="1857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(Аргентина, </a:t>
            </a:r>
            <a:r>
              <a:rPr lang="ru-RU" dirty="0" err="1" smtClean="0"/>
              <a:t>Бразилія</a:t>
            </a:r>
            <a:r>
              <a:rPr lang="ru-RU" dirty="0" smtClean="0"/>
              <a:t>, Канада, </a:t>
            </a:r>
            <a:r>
              <a:rPr lang="ru-RU" dirty="0" err="1" smtClean="0"/>
              <a:t>Німеччина</a:t>
            </a:r>
            <a:r>
              <a:rPr lang="ru-RU" dirty="0" smtClean="0"/>
              <a:t>, </a:t>
            </a:r>
            <a:r>
              <a:rPr lang="ru-RU" dirty="0" err="1" smtClean="0"/>
              <a:t>Швеція</a:t>
            </a:r>
            <a:r>
              <a:rPr lang="ru-RU" dirty="0" smtClean="0"/>
              <a:t>, </a:t>
            </a:r>
            <a:r>
              <a:rPr lang="ru-RU" dirty="0" err="1" smtClean="0"/>
              <a:t>Швейцарія</a:t>
            </a:r>
            <a:r>
              <a:rPr lang="ru-RU" dirty="0" smtClean="0"/>
              <a:t>, </a:t>
            </a:r>
            <a:r>
              <a:rPr lang="ru-RU" dirty="0" err="1" smtClean="0"/>
              <a:t>Республіка</a:t>
            </a:r>
            <a:r>
              <a:rPr lang="ru-RU" dirty="0" smtClean="0"/>
              <a:t> Корея, </a:t>
            </a:r>
            <a:r>
              <a:rPr lang="ru-RU" dirty="0" err="1" smtClean="0"/>
              <a:t>Японія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.).</a:t>
            </a:r>
            <a:endParaRPr lang="ru-RU" dirty="0"/>
          </a:p>
        </p:txBody>
      </p:sp>
      <p:pic>
        <p:nvPicPr>
          <p:cNvPr id="5122" name="Picture 2" descr="F:\ПРОБЛЕМИ\geographia-9-pestushko-1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8572560" cy="50503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5143510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</a:t>
            </a:r>
            <a:r>
              <a:rPr lang="ru-RU" sz="2400" dirty="0" err="1" smtClean="0"/>
              <a:t>риблизно</a:t>
            </a:r>
            <a:r>
              <a:rPr lang="ru-RU" sz="2400" dirty="0" smtClean="0"/>
              <a:t> 30 </a:t>
            </a:r>
            <a:r>
              <a:rPr lang="ru-RU" sz="2400" dirty="0" err="1" smtClean="0"/>
              <a:t>країн</a:t>
            </a:r>
            <a:r>
              <a:rPr lang="ru-RU" sz="2400" dirty="0" smtClean="0"/>
              <a:t> </a:t>
            </a:r>
            <a:r>
              <a:rPr lang="ru-RU" sz="2400" dirty="0" err="1" smtClean="0"/>
              <a:t>входять</a:t>
            </a:r>
            <a:r>
              <a:rPr lang="ru-RU" sz="2400" dirty="0" smtClean="0"/>
              <a:t> до </a:t>
            </a:r>
            <a:r>
              <a:rPr lang="ru-RU" sz="2400" dirty="0" err="1" smtClean="0"/>
              <a:t>групи</a:t>
            </a:r>
            <a:r>
              <a:rPr lang="ru-RU" sz="2400" dirty="0" smtClean="0"/>
              <a:t> так </a:t>
            </a:r>
            <a:r>
              <a:rPr lang="ru-RU" sz="2400" dirty="0" err="1" smtClean="0"/>
              <a:t>званих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латентних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ядерних</a:t>
            </a:r>
            <a:r>
              <a:rPr lang="ru-RU" sz="2400" dirty="0" smtClean="0"/>
              <a:t> держав, </a:t>
            </a:r>
            <a:r>
              <a:rPr lang="ru-RU" sz="2400" dirty="0" err="1" smtClean="0"/>
              <a:t>що</a:t>
            </a:r>
            <a:r>
              <a:rPr lang="ru-RU" sz="2400" dirty="0" smtClean="0"/>
              <a:t> не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ядерної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зброї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</a:t>
            </a:r>
            <a:r>
              <a:rPr lang="ru-RU" sz="2400" dirty="0" err="1" smtClean="0"/>
              <a:t>здатні</a:t>
            </a:r>
            <a:r>
              <a:rPr lang="ru-RU" sz="2400" dirty="0" smtClean="0"/>
              <a:t>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створити</a:t>
            </a:r>
            <a:r>
              <a:rPr lang="ru-RU" sz="2400" dirty="0" smtClean="0"/>
              <a:t> </a:t>
            </a:r>
            <a:r>
              <a:rPr lang="ru-RU" sz="2400" b="1" dirty="0" smtClean="0"/>
              <a:t>(Аргентина, </a:t>
            </a:r>
            <a:r>
              <a:rPr lang="ru-RU" sz="2400" b="1" dirty="0" err="1" smtClean="0"/>
              <a:t>Бразилія</a:t>
            </a:r>
            <a:r>
              <a:rPr lang="ru-RU" sz="2400" b="1" dirty="0" smtClean="0"/>
              <a:t>, Канада, </a:t>
            </a:r>
            <a:r>
              <a:rPr lang="ru-RU" sz="2400" b="1" dirty="0" err="1" smtClean="0"/>
              <a:t>Німеччина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Швеція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Швейцарія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Республіка</a:t>
            </a:r>
            <a:r>
              <a:rPr lang="ru-RU" sz="2400" b="1" dirty="0" smtClean="0"/>
              <a:t> Корея, </a:t>
            </a:r>
            <a:r>
              <a:rPr lang="ru-RU" sz="2400" b="1" dirty="0" err="1" smtClean="0"/>
              <a:t>Японія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ін</a:t>
            </a:r>
            <a:r>
              <a:rPr lang="ru-RU" sz="2400" b="1" dirty="0" smtClean="0"/>
              <a:t>.).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ПРОДОВОЛЬЧА ПРОБЛЕМА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3543312"/>
          </a:xfrm>
        </p:spPr>
        <p:txBody>
          <a:bodyPr>
            <a:noAutofit/>
          </a:bodyPr>
          <a:lstStyle/>
          <a:p>
            <a:r>
              <a:rPr lang="ru-RU" sz="1800" dirty="0" smtClean="0"/>
              <a:t>проблема </a:t>
            </a:r>
            <a:r>
              <a:rPr lang="ru-RU" sz="1800" dirty="0" err="1" smtClean="0"/>
              <a:t>полягає</a:t>
            </a:r>
            <a:r>
              <a:rPr lang="ru-RU" sz="1800" dirty="0" smtClean="0"/>
              <a:t> у </a:t>
            </a:r>
            <a:r>
              <a:rPr lang="ru-RU" sz="1800" dirty="0" err="1" smtClean="0"/>
              <a:t>спроможності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Землі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прогодувати</a:t>
            </a:r>
            <a:r>
              <a:rPr lang="ru-RU" sz="1800" dirty="0" smtClean="0"/>
              <a:t> </a:t>
            </a:r>
            <a:r>
              <a:rPr lang="ru-RU" sz="1800" dirty="0" err="1" smtClean="0"/>
              <a:t>теперішнє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майбутні</a:t>
            </a:r>
            <a:r>
              <a:rPr lang="ru-RU" sz="1800" dirty="0" smtClean="0"/>
              <a:t> </a:t>
            </a:r>
            <a:r>
              <a:rPr lang="ru-RU" sz="1800" dirty="0" err="1" smtClean="0"/>
              <a:t>покоління</a:t>
            </a:r>
            <a:endParaRPr lang="ru-RU" sz="1800" dirty="0" smtClean="0"/>
          </a:p>
          <a:p>
            <a:r>
              <a:rPr lang="ru-RU" sz="1800" dirty="0" smtClean="0"/>
              <a:t>ФАО (</a:t>
            </a:r>
            <a:r>
              <a:rPr lang="ru-RU" sz="1800" dirty="0" err="1" smtClean="0"/>
              <a:t>Продовольчої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сільськогосподарської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організації</a:t>
            </a:r>
            <a:r>
              <a:rPr lang="ru-RU" sz="1800" dirty="0" smtClean="0"/>
              <a:t> ООН</a:t>
            </a:r>
          </a:p>
          <a:p>
            <a:r>
              <a:rPr lang="ru-RU" sz="1800" dirty="0" err="1" smtClean="0"/>
              <a:t>Майже</a:t>
            </a:r>
            <a:r>
              <a:rPr lang="ru-RU" sz="1800" dirty="0" smtClean="0"/>
              <a:t> 800 </a:t>
            </a:r>
            <a:r>
              <a:rPr lang="ru-RU" sz="1800" dirty="0" err="1" smtClean="0"/>
              <a:t>млн</a:t>
            </a:r>
            <a:r>
              <a:rPr lang="ru-RU" sz="1800" dirty="0" smtClean="0"/>
              <a:t> людей </a:t>
            </a:r>
            <a:r>
              <a:rPr lang="ru-RU" sz="1800" dirty="0" err="1" smtClean="0"/>
              <a:t>щодня</a:t>
            </a:r>
            <a:r>
              <a:rPr lang="ru-RU" sz="1800" dirty="0" smtClean="0"/>
              <a:t> </a:t>
            </a:r>
            <a:r>
              <a:rPr lang="ru-RU" sz="1800" dirty="0" err="1" smtClean="0"/>
              <a:t>голодують</a:t>
            </a:r>
            <a:r>
              <a:rPr lang="ru-RU" sz="1800" dirty="0" smtClean="0"/>
              <a:t>, </a:t>
            </a:r>
            <a:r>
              <a:rPr lang="ru-RU" sz="1800" dirty="0" err="1" smtClean="0"/>
              <a:t>ще</a:t>
            </a:r>
            <a:r>
              <a:rPr lang="ru-RU" sz="1800" dirty="0" smtClean="0"/>
              <a:t> 2 </a:t>
            </a:r>
            <a:r>
              <a:rPr lang="ru-RU" sz="1800" dirty="0" err="1" smtClean="0"/>
              <a:t>млрд</a:t>
            </a:r>
            <a:r>
              <a:rPr lang="ru-RU" sz="1800" dirty="0" smtClean="0"/>
              <a:t> </a:t>
            </a:r>
            <a:r>
              <a:rPr lang="ru-RU" sz="1800" dirty="0" err="1" smtClean="0"/>
              <a:t>потерпають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від</a:t>
            </a:r>
            <a:r>
              <a:rPr lang="ru-RU" sz="1800" dirty="0" smtClean="0"/>
              <a:t> </a:t>
            </a:r>
            <a:r>
              <a:rPr lang="ru-RU" sz="1800" dirty="0" err="1" smtClean="0"/>
              <a:t>дефіциту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мікроелементів</a:t>
            </a:r>
            <a:r>
              <a:rPr lang="ru-RU" sz="1800" dirty="0" smtClean="0"/>
              <a:t>. </a:t>
            </a:r>
            <a:r>
              <a:rPr lang="ru-RU" sz="1800" dirty="0" err="1" smtClean="0"/>
              <a:t>Здебільшого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мешканці</a:t>
            </a:r>
            <a:r>
              <a:rPr lang="ru-RU" sz="1800" dirty="0" smtClean="0"/>
              <a:t> </a:t>
            </a:r>
            <a:r>
              <a:rPr lang="ru-RU" sz="1800" dirty="0" err="1" smtClean="0"/>
              <a:t>країн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розвиваються</a:t>
            </a:r>
            <a:endParaRPr lang="ru-RU" sz="1800" dirty="0" smtClean="0"/>
          </a:p>
          <a:p>
            <a:r>
              <a:rPr lang="ru-RU" sz="1800" dirty="0" err="1" smtClean="0"/>
              <a:t>Середньодобова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забезпеченість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їжею</a:t>
            </a:r>
            <a:r>
              <a:rPr lang="ru-RU" sz="1800" dirty="0" smtClean="0"/>
              <a:t> </a:t>
            </a:r>
            <a:r>
              <a:rPr lang="ru-RU" sz="1800" dirty="0" err="1" smtClean="0"/>
              <a:t>окремих</a:t>
            </a:r>
            <a:r>
              <a:rPr lang="ru-RU" sz="1800" dirty="0" smtClean="0"/>
              <a:t> </a:t>
            </a:r>
            <a:r>
              <a:rPr lang="ru-RU" sz="1800" dirty="0" err="1" smtClean="0"/>
              <a:t>країн</a:t>
            </a:r>
            <a:r>
              <a:rPr lang="ru-RU" sz="1800" dirty="0" smtClean="0"/>
              <a:t>  </a:t>
            </a:r>
            <a:r>
              <a:rPr lang="ru-RU" sz="1800" dirty="0" err="1" smtClean="0"/>
              <a:t>оцінюється</a:t>
            </a:r>
            <a:r>
              <a:rPr lang="ru-RU" sz="1800" dirty="0" smtClean="0"/>
              <a:t>  на 35–45% </a:t>
            </a:r>
            <a:r>
              <a:rPr lang="ru-RU" sz="1800" dirty="0" err="1" smtClean="0"/>
              <a:t>меншою</a:t>
            </a:r>
            <a:r>
              <a:rPr lang="ru-RU" sz="1800" dirty="0" smtClean="0"/>
              <a:t> </a:t>
            </a:r>
            <a:r>
              <a:rPr lang="ru-RU" sz="1800" dirty="0" err="1" smtClean="0"/>
              <a:t>від</a:t>
            </a:r>
            <a:r>
              <a:rPr lang="ru-RU" sz="1800" dirty="0" smtClean="0"/>
              <a:t> </a:t>
            </a:r>
            <a:r>
              <a:rPr lang="ru-RU" sz="1800" dirty="0" err="1" smtClean="0"/>
              <a:t>рекомендованих</a:t>
            </a:r>
            <a:r>
              <a:rPr lang="ru-RU" sz="1800" dirty="0" smtClean="0"/>
              <a:t> ФАО норм,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на одну </a:t>
            </a:r>
            <a:r>
              <a:rPr lang="ru-RU" sz="1800" dirty="0" err="1" smtClean="0"/>
              <a:t>людину</a:t>
            </a:r>
            <a:r>
              <a:rPr lang="ru-RU" sz="1800" dirty="0" smtClean="0"/>
              <a:t> </a:t>
            </a:r>
            <a:r>
              <a:rPr lang="ru-RU" sz="1800" dirty="0" err="1" smtClean="0"/>
              <a:t>становлять</a:t>
            </a:r>
            <a:r>
              <a:rPr lang="ru-RU" sz="1800" dirty="0" smtClean="0"/>
              <a:t> </a:t>
            </a:r>
            <a:r>
              <a:rPr lang="ru-RU" sz="1800" dirty="0" err="1" smtClean="0"/>
              <a:t>близько</a:t>
            </a:r>
            <a:r>
              <a:rPr lang="ru-RU" sz="1800" dirty="0" smtClean="0"/>
              <a:t> 2 500 ккал на </a:t>
            </a:r>
            <a:r>
              <a:rPr lang="ru-RU" sz="1800" dirty="0" err="1" smtClean="0"/>
              <a:t>добу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3000397"/>
          </a:xfrm>
        </p:spPr>
        <p:txBody>
          <a:bodyPr>
            <a:noAutofit/>
          </a:bodyPr>
          <a:lstStyle/>
          <a:p>
            <a:r>
              <a:rPr lang="ru-RU" sz="1800" dirty="0" smtClean="0"/>
              <a:t>Причиною голоду </a:t>
            </a:r>
            <a:r>
              <a:rPr lang="ru-RU" sz="1800" dirty="0" err="1" smtClean="0"/>
              <a:t>є</a:t>
            </a:r>
            <a:r>
              <a:rPr lang="ru-RU" sz="1800" dirty="0" smtClean="0"/>
              <a:t> </a:t>
            </a:r>
            <a:r>
              <a:rPr lang="ru-RU" sz="1800" dirty="0" err="1" smtClean="0"/>
              <a:t>неспроможність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країн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розвиваються</a:t>
            </a:r>
            <a:r>
              <a:rPr lang="ru-RU" sz="1800" dirty="0" smtClean="0"/>
              <a:t>, </a:t>
            </a:r>
            <a:r>
              <a:rPr lang="ru-RU" sz="1800" dirty="0" err="1" smtClean="0"/>
              <a:t>виробляти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продукти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або</a:t>
            </a:r>
            <a:r>
              <a:rPr lang="ru-RU" sz="1800" dirty="0" smtClean="0"/>
              <a:t> </a:t>
            </a:r>
            <a:r>
              <a:rPr lang="ru-RU" sz="1800" dirty="0" err="1" smtClean="0"/>
              <a:t>купувати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на </a:t>
            </a:r>
            <a:r>
              <a:rPr lang="ru-RU" sz="1800" dirty="0" err="1" smtClean="0"/>
              <a:t>зовнішніх</a:t>
            </a:r>
            <a:r>
              <a:rPr lang="ru-RU" sz="1800" dirty="0" smtClean="0"/>
              <a:t> ринках </a:t>
            </a:r>
          </a:p>
          <a:p>
            <a:r>
              <a:rPr lang="ru-RU" sz="1800" dirty="0" smtClean="0"/>
              <a:t>У </a:t>
            </a:r>
            <a:r>
              <a:rPr lang="ru-RU" sz="1800" dirty="0" err="1" smtClean="0"/>
              <a:t>деяких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країнах</a:t>
            </a:r>
            <a:r>
              <a:rPr lang="ru-RU" sz="1800" dirty="0" smtClean="0"/>
              <a:t> голод </a:t>
            </a:r>
            <a:r>
              <a:rPr lang="ru-RU" sz="1800" dirty="0" err="1" smtClean="0"/>
              <a:t>спричинений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масштабними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збройними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конфліктами</a:t>
            </a:r>
            <a:r>
              <a:rPr lang="ru-RU" sz="1800" dirty="0" smtClean="0"/>
              <a:t> (</a:t>
            </a:r>
            <a:r>
              <a:rPr lang="ru-RU" sz="1800" dirty="0" err="1" smtClean="0"/>
              <a:t>Сирія</a:t>
            </a:r>
            <a:r>
              <a:rPr lang="ru-RU" sz="1800" dirty="0" smtClean="0"/>
              <a:t>) </a:t>
            </a:r>
            <a:r>
              <a:rPr lang="ru-RU" sz="1800" dirty="0" err="1" smtClean="0"/>
              <a:t>чи</a:t>
            </a:r>
            <a:r>
              <a:rPr lang="ru-RU" sz="1800" dirty="0" smtClean="0"/>
              <a:t> </a:t>
            </a:r>
            <a:r>
              <a:rPr lang="ru-RU" sz="1800" dirty="0" err="1" smtClean="0"/>
              <a:t>витратою</a:t>
            </a:r>
            <a:r>
              <a:rPr lang="ru-RU" sz="1800" dirty="0" smtClean="0"/>
              <a:t> </a:t>
            </a:r>
            <a:r>
              <a:rPr lang="ru-RU" sz="1800" dirty="0" err="1" smtClean="0"/>
              <a:t>економічних</a:t>
            </a:r>
            <a:r>
              <a:rPr lang="ru-RU" sz="1800" dirty="0" smtClean="0"/>
              <a:t> </a:t>
            </a:r>
            <a:r>
              <a:rPr lang="ru-RU" sz="1800" dirty="0" err="1" smtClean="0"/>
              <a:t>ресурсів</a:t>
            </a:r>
            <a:r>
              <a:rPr lang="ru-RU" sz="1800" dirty="0" smtClean="0"/>
              <a:t> на </a:t>
            </a:r>
            <a:r>
              <a:rPr lang="ru-RU" sz="1800" dirty="0" err="1" smtClean="0"/>
              <a:t>військові</a:t>
            </a:r>
            <a:r>
              <a:rPr lang="ru-RU" sz="1800" dirty="0" smtClean="0"/>
              <a:t>, а не </a:t>
            </a:r>
            <a:r>
              <a:rPr lang="ru-RU" sz="1800" dirty="0" err="1" smtClean="0"/>
              <a:t>нагальні</a:t>
            </a:r>
            <a:r>
              <a:rPr lang="ru-RU" sz="1800" dirty="0" smtClean="0"/>
              <a:t> </a:t>
            </a:r>
            <a:r>
              <a:rPr lang="ru-RU" sz="1800" dirty="0" err="1" smtClean="0"/>
              <a:t>людські</a:t>
            </a:r>
            <a:r>
              <a:rPr lang="ru-RU" sz="1800" dirty="0" smtClean="0"/>
              <a:t> потреби (КНДР,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посідає</a:t>
            </a:r>
            <a:r>
              <a:rPr lang="ru-RU" sz="1800" dirty="0" smtClean="0"/>
              <a:t> </a:t>
            </a:r>
            <a:r>
              <a:rPr lang="ru-RU" sz="1800" dirty="0" err="1" smtClean="0"/>
              <a:t>останнє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місце</a:t>
            </a:r>
            <a:r>
              <a:rPr lang="ru-RU" sz="1800" dirty="0" smtClean="0"/>
              <a:t> в рейтингу </a:t>
            </a:r>
            <a:r>
              <a:rPr lang="ru-RU" sz="1800" dirty="0" err="1" smtClean="0"/>
              <a:t>країн</a:t>
            </a:r>
            <a:r>
              <a:rPr lang="ru-RU" sz="1800" dirty="0" smtClean="0"/>
              <a:t> за </a:t>
            </a:r>
            <a:r>
              <a:rPr lang="ru-RU" sz="1800" dirty="0" err="1" smtClean="0"/>
              <a:t>середньою</a:t>
            </a:r>
            <a:r>
              <a:rPr lang="ru-RU" sz="1800" dirty="0" smtClean="0"/>
              <a:t> </a:t>
            </a:r>
            <a:r>
              <a:rPr lang="ru-RU" sz="1800" dirty="0" err="1" smtClean="0"/>
              <a:t>калорійністю</a:t>
            </a:r>
            <a:r>
              <a:rPr lang="ru-RU" sz="1800" dirty="0" smtClean="0"/>
              <a:t> </a:t>
            </a:r>
            <a:r>
              <a:rPr lang="ru-RU" sz="1800" dirty="0" err="1" smtClean="0"/>
              <a:t>добового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раціону</a:t>
            </a:r>
            <a:r>
              <a:rPr lang="ru-RU" sz="1800" dirty="0" smtClean="0"/>
              <a:t> </a:t>
            </a:r>
            <a:r>
              <a:rPr lang="ru-RU" sz="1800" dirty="0" err="1" smtClean="0"/>
              <a:t>людини</a:t>
            </a:r>
            <a:r>
              <a:rPr lang="ru-RU" sz="1800" dirty="0" smtClean="0"/>
              <a:t>)</a:t>
            </a:r>
            <a:endParaRPr lang="ru-RU" sz="1800" dirty="0"/>
          </a:p>
        </p:txBody>
      </p:sp>
      <p:pic>
        <p:nvPicPr>
          <p:cNvPr id="16386" name="Picture 2" descr="F:\ПРОБЛЕМИ\images (5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3696" y="4738691"/>
            <a:ext cx="1410304" cy="2119309"/>
          </a:xfrm>
          <a:prstGeom prst="rect">
            <a:avLst/>
          </a:prstGeom>
          <a:noFill/>
        </p:spPr>
      </p:pic>
      <p:pic>
        <p:nvPicPr>
          <p:cNvPr id="16387" name="Picture 3" descr="F:\ПРОБЛЕМИ\images (4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343525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928694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На </a:t>
            </a:r>
            <a:r>
              <a:rPr lang="ru-RU" sz="2800" dirty="0" err="1" smtClean="0"/>
              <a:t>протилежному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полюсі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продовольчої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проблеми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— </a:t>
            </a:r>
            <a:r>
              <a:rPr lang="ru-RU" sz="2800" b="1" dirty="0" err="1" smtClean="0">
                <a:solidFill>
                  <a:srgbClr val="FF0000"/>
                </a:solidFill>
              </a:rPr>
              <a:t>перевиробництво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сільськогосподарської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продукції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57299"/>
            <a:ext cx="4038600" cy="3714776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характерне</a:t>
            </a:r>
            <a:r>
              <a:rPr lang="ru-RU" dirty="0" smtClean="0"/>
              <a:t> для </a:t>
            </a:r>
            <a:r>
              <a:rPr lang="ru-RU" dirty="0" err="1" smtClean="0"/>
              <a:t>розвинених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. У </a:t>
            </a:r>
            <a:r>
              <a:rPr lang="ru-RU" dirty="0" err="1" smtClean="0"/>
              <a:t>світових</a:t>
            </a:r>
            <a:r>
              <a:rPr lang="ru-RU" dirty="0" smtClean="0"/>
              <a:t> масштабах </a:t>
            </a:r>
            <a:r>
              <a:rPr lang="ru-RU" dirty="0" err="1" smtClean="0"/>
              <a:t>перевиробництво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становить </a:t>
            </a:r>
            <a:r>
              <a:rPr lang="ru-RU" dirty="0" err="1" smtClean="0"/>
              <a:t>близько</a:t>
            </a:r>
            <a:r>
              <a:rPr lang="ru-RU" dirty="0" smtClean="0"/>
              <a:t> 10%,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вистачило</a:t>
            </a:r>
            <a:r>
              <a:rPr lang="ru-RU" dirty="0" smtClean="0"/>
              <a:t> б,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прогодувати</a:t>
            </a:r>
            <a:r>
              <a:rPr lang="ru-RU" dirty="0" smtClean="0"/>
              <a:t> 600 </a:t>
            </a:r>
            <a:r>
              <a:rPr lang="ru-RU" dirty="0" err="1" smtClean="0"/>
              <a:t>млн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7410" name="Picture 2" descr="F:\ПРОБЛЕМИ\Без названия (17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643050"/>
            <a:ext cx="3657554" cy="2928958"/>
          </a:xfrm>
          <a:prstGeom prst="rect">
            <a:avLst/>
          </a:prstGeom>
          <a:noFill/>
        </p:spPr>
      </p:pic>
      <p:pic>
        <p:nvPicPr>
          <p:cNvPr id="17411" name="Picture 3" descr="F:\ПРОБЛЕМИ\Без названия (1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857760"/>
            <a:ext cx="2619375" cy="1743075"/>
          </a:xfrm>
          <a:prstGeom prst="rect">
            <a:avLst/>
          </a:prstGeom>
          <a:noFill/>
        </p:spPr>
      </p:pic>
      <p:pic>
        <p:nvPicPr>
          <p:cNvPr id="17412" name="Picture 4" descr="F:\ПРОБЛЕМИ\images (6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857760"/>
            <a:ext cx="2286016" cy="1714512"/>
          </a:xfrm>
          <a:prstGeom prst="rect">
            <a:avLst/>
          </a:prstGeom>
          <a:noFill/>
        </p:spPr>
      </p:pic>
      <p:pic>
        <p:nvPicPr>
          <p:cNvPr id="17413" name="Picture 5" descr="F:\ПРОБЛЕМИ\images (60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929198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Ч</a:t>
            </a:r>
            <a:r>
              <a:rPr lang="ru-RU" sz="3200" b="1" dirty="0" err="1" smtClean="0">
                <a:solidFill>
                  <a:srgbClr val="FF0000"/>
                </a:solidFill>
              </a:rPr>
              <a:t>инники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розв’язання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продовольчої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проблеми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572032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 2014 р. на </a:t>
            </a:r>
            <a:r>
              <a:rPr lang="ru-RU" dirty="0" err="1" smtClean="0"/>
              <a:t>конференції</a:t>
            </a:r>
            <a:r>
              <a:rPr lang="ru-RU" dirty="0" smtClean="0"/>
              <a:t> ООН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прийнято</a:t>
            </a:r>
            <a:r>
              <a:rPr lang="ru-RU" dirty="0" smtClean="0"/>
              <a:t> </a:t>
            </a:r>
            <a:r>
              <a:rPr lang="ru-RU" dirty="0" err="1" smtClean="0"/>
              <a:t>програму</a:t>
            </a:r>
            <a:r>
              <a:rPr lang="ru-RU" dirty="0" smtClean="0"/>
              <a:t> </a:t>
            </a:r>
            <a:r>
              <a:rPr lang="ru-RU" dirty="0" err="1" smtClean="0"/>
              <a:t>боротьби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голодом.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100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взяли на себе </a:t>
            </a:r>
            <a:r>
              <a:rPr lang="ru-RU" dirty="0" err="1" smtClean="0"/>
              <a:t>зобов’язання</a:t>
            </a:r>
            <a:r>
              <a:rPr lang="ru-RU" dirty="0" smtClean="0"/>
              <a:t> до 2025 року </a:t>
            </a:r>
            <a:r>
              <a:rPr lang="ru-RU" dirty="0" err="1" smtClean="0"/>
              <a:t>покінчити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голодом</a:t>
            </a:r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змінити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та </a:t>
            </a:r>
            <a:r>
              <a:rPr lang="ru-RU" dirty="0" err="1" smtClean="0"/>
              <a:t>мислення</a:t>
            </a:r>
            <a:r>
              <a:rPr lang="ru-RU" dirty="0" smtClean="0"/>
              <a:t> людей</a:t>
            </a:r>
          </a:p>
          <a:p>
            <a:r>
              <a:rPr lang="ru-RU" dirty="0" err="1" smtClean="0"/>
              <a:t>розвивати</a:t>
            </a:r>
            <a:r>
              <a:rPr lang="ru-RU" dirty="0" smtClean="0"/>
              <a:t> </a:t>
            </a:r>
            <a:r>
              <a:rPr lang="ru-RU" dirty="0" err="1" smtClean="0"/>
              <a:t>сільське</a:t>
            </a:r>
            <a:r>
              <a:rPr lang="ru-RU" dirty="0" smtClean="0"/>
              <a:t> </a:t>
            </a:r>
            <a:r>
              <a:rPr lang="ru-RU" dirty="0" err="1" smtClean="0"/>
              <a:t>господарство</a:t>
            </a:r>
            <a:r>
              <a:rPr lang="ru-RU" dirty="0" smtClean="0"/>
              <a:t> </a:t>
            </a:r>
            <a:r>
              <a:rPr lang="ru-RU" dirty="0" err="1" smtClean="0"/>
              <a:t>найбідніших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err="1" smtClean="0"/>
              <a:t>збільшити</a:t>
            </a:r>
            <a:r>
              <a:rPr lang="ru-RU" dirty="0" smtClean="0"/>
              <a:t> </a:t>
            </a:r>
            <a:r>
              <a:rPr lang="ru-RU" dirty="0" err="1" smtClean="0"/>
              <a:t>обсяги</a:t>
            </a:r>
            <a:r>
              <a:rPr lang="ru-RU" dirty="0" smtClean="0"/>
              <a:t> </a:t>
            </a:r>
            <a:r>
              <a:rPr lang="ru-RU" dirty="0" err="1" smtClean="0"/>
              <a:t>інвестицій</a:t>
            </a:r>
            <a:r>
              <a:rPr lang="ru-RU" dirty="0" smtClean="0"/>
              <a:t> в </a:t>
            </a:r>
            <a:r>
              <a:rPr lang="ru-RU" dirty="0" err="1" smtClean="0"/>
              <a:t>інфраструктуру</a:t>
            </a:r>
            <a:r>
              <a:rPr lang="ru-RU" dirty="0" smtClean="0"/>
              <a:t> </a:t>
            </a:r>
            <a:r>
              <a:rPr lang="ru-RU" dirty="0" err="1" smtClean="0"/>
              <a:t>сільських</a:t>
            </a:r>
            <a:r>
              <a:rPr lang="ru-RU" dirty="0" smtClean="0"/>
              <a:t> </a:t>
            </a:r>
            <a:r>
              <a:rPr lang="ru-RU" dirty="0" err="1" smtClean="0"/>
              <a:t>районів</a:t>
            </a:r>
            <a:r>
              <a:rPr lang="ru-RU" dirty="0" smtClean="0"/>
              <a:t> у </a:t>
            </a:r>
            <a:r>
              <a:rPr lang="ru-RU" dirty="0" err="1" smtClean="0"/>
              <a:t>цих</a:t>
            </a:r>
            <a:r>
              <a:rPr lang="ru-RU" dirty="0" smtClean="0"/>
              <a:t> державах</a:t>
            </a:r>
          </a:p>
          <a:p>
            <a:r>
              <a:rPr lang="ru-RU" dirty="0" smtClean="0"/>
              <a:t>Голод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подолати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через </a:t>
            </a:r>
            <a:r>
              <a:rPr lang="ru-RU" dirty="0" err="1" smtClean="0"/>
              <a:t>усунення</a:t>
            </a:r>
            <a:r>
              <a:rPr lang="ru-RU" dirty="0" smtClean="0"/>
              <a:t> проблем,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викликають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най</a:t>
            </a:r>
            <a:r>
              <a:rPr lang="ru-RU" dirty="0" smtClean="0"/>
              <a:t>- </a:t>
            </a:r>
            <a:r>
              <a:rPr lang="ru-RU" dirty="0" err="1" smtClean="0"/>
              <a:t>бідніших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8434" name="Picture 2" descr="F:\ПРОБЛЕМИ\images (50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541620"/>
            <a:ext cx="3143272" cy="1782594"/>
          </a:xfrm>
          <a:prstGeom prst="rect">
            <a:avLst/>
          </a:prstGeom>
          <a:noFill/>
        </p:spPr>
      </p:pic>
      <p:pic>
        <p:nvPicPr>
          <p:cNvPr id="18435" name="Picture 3" descr="F:\ПРОБЛЕМИ\images (5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571876"/>
            <a:ext cx="3219450" cy="1419225"/>
          </a:xfrm>
          <a:prstGeom prst="rect">
            <a:avLst/>
          </a:prstGeom>
          <a:noFill/>
        </p:spPr>
      </p:pic>
      <p:pic>
        <p:nvPicPr>
          <p:cNvPr id="18436" name="Picture 4" descr="F:\ПРОБЛЕМИ\images (5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5114925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ПРОБЛЕМА ПОДОЛАННЯ ВІДСТАЛОСТІ КРАЇН, ЩО РОЗВИВАЮТЬСЯ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проблема </a:t>
            </a:r>
            <a:r>
              <a:rPr lang="ru-RU" dirty="0" err="1" smtClean="0"/>
              <a:t>відсталості</a:t>
            </a:r>
            <a:r>
              <a:rPr lang="ru-RU" dirty="0" smtClean="0"/>
              <a:t> </a:t>
            </a:r>
            <a:r>
              <a:rPr lang="ru-RU" dirty="0" err="1" smtClean="0"/>
              <a:t>розглядається</a:t>
            </a:r>
            <a:r>
              <a:rPr lang="ru-RU" dirty="0" smtClean="0"/>
              <a:t> </a:t>
            </a:r>
            <a:r>
              <a:rPr lang="ru-RU" dirty="0" err="1" smtClean="0"/>
              <a:t>крізь</a:t>
            </a:r>
            <a:r>
              <a:rPr lang="ru-RU" dirty="0" smtClean="0"/>
              <a:t> призму </a:t>
            </a:r>
            <a:r>
              <a:rPr lang="ru-RU" dirty="0" err="1" smtClean="0"/>
              <a:t>взаємин</a:t>
            </a:r>
            <a:r>
              <a:rPr lang="ru-RU" dirty="0" smtClean="0"/>
              <a:t> </a:t>
            </a:r>
            <a:r>
              <a:rPr lang="ru-RU" dirty="0" err="1" smtClean="0"/>
              <a:t>багатої</a:t>
            </a:r>
            <a:r>
              <a:rPr lang="ru-RU" dirty="0" smtClean="0"/>
              <a:t> </a:t>
            </a:r>
            <a:r>
              <a:rPr lang="ru-RU" dirty="0" err="1" smtClean="0"/>
              <a:t>Півночі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бідного</a:t>
            </a:r>
            <a:r>
              <a:rPr lang="ru-RU" dirty="0" smtClean="0"/>
              <a:t> </a:t>
            </a:r>
            <a:r>
              <a:rPr lang="ru-RU" dirty="0" err="1" smtClean="0"/>
              <a:t>Півдня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До </a:t>
            </a:r>
            <a:r>
              <a:rPr lang="ru-RU" dirty="0" err="1" smtClean="0"/>
              <a:t>умовної</a:t>
            </a:r>
            <a:r>
              <a:rPr lang="ru-RU" dirty="0" smtClean="0"/>
              <a:t> </a:t>
            </a:r>
            <a:r>
              <a:rPr lang="ru-RU" dirty="0" err="1" smtClean="0"/>
              <a:t>Півночі</a:t>
            </a:r>
            <a:r>
              <a:rPr lang="ru-RU" dirty="0" smtClean="0"/>
              <a:t> </a:t>
            </a:r>
            <a:r>
              <a:rPr lang="ru-RU" dirty="0" err="1" smtClean="0"/>
              <a:t>відносять</a:t>
            </a:r>
            <a:r>
              <a:rPr lang="ru-RU" dirty="0" smtClean="0"/>
              <a:t> </a:t>
            </a:r>
            <a:r>
              <a:rPr lang="ru-RU" dirty="0" err="1" smtClean="0"/>
              <a:t>розвинені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</a:t>
            </a:r>
            <a:r>
              <a:rPr lang="ru-RU" dirty="0" err="1" smtClean="0"/>
              <a:t>помірних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субтропічних</a:t>
            </a:r>
            <a:r>
              <a:rPr lang="ru-RU" dirty="0" smtClean="0"/>
              <a:t> широт </a:t>
            </a:r>
            <a:r>
              <a:rPr lang="ru-RU" dirty="0" err="1" smtClean="0"/>
              <a:t>Північної</a:t>
            </a:r>
            <a:r>
              <a:rPr lang="ru-RU" dirty="0" smtClean="0"/>
              <a:t> </a:t>
            </a:r>
            <a:r>
              <a:rPr lang="ru-RU" dirty="0" err="1" smtClean="0"/>
              <a:t>півкулі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Австралію</a:t>
            </a:r>
            <a:r>
              <a:rPr lang="ru-RU" dirty="0" smtClean="0"/>
              <a:t> та </a:t>
            </a:r>
            <a:r>
              <a:rPr lang="ru-RU" dirty="0" err="1" smtClean="0"/>
              <a:t>Нову</a:t>
            </a:r>
            <a:r>
              <a:rPr lang="ru-RU" dirty="0" smtClean="0"/>
              <a:t> </a:t>
            </a:r>
            <a:r>
              <a:rPr lang="ru-RU" dirty="0" err="1" smtClean="0"/>
              <a:t>Зеландію</a:t>
            </a:r>
            <a:r>
              <a:rPr lang="ru-RU" dirty="0" smtClean="0"/>
              <a:t>,</a:t>
            </a:r>
          </a:p>
          <a:p>
            <a:r>
              <a:rPr lang="ru-RU" dirty="0" smtClean="0"/>
              <a:t> до </a:t>
            </a:r>
            <a:r>
              <a:rPr lang="ru-RU" dirty="0" err="1" smtClean="0"/>
              <a:t>умовного</a:t>
            </a:r>
            <a:r>
              <a:rPr lang="ru-RU" dirty="0" smtClean="0"/>
              <a:t> </a:t>
            </a:r>
            <a:r>
              <a:rPr lang="ru-RU" dirty="0" err="1" smtClean="0"/>
              <a:t>Півдня</a:t>
            </a:r>
            <a:r>
              <a:rPr lang="ru-RU" dirty="0" smtClean="0"/>
              <a:t> — </a:t>
            </a:r>
            <a:r>
              <a:rPr lang="ru-RU" dirty="0" err="1" smtClean="0"/>
              <a:t>країни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нижчим</a:t>
            </a:r>
            <a:r>
              <a:rPr lang="ru-RU" dirty="0" smtClean="0"/>
              <a:t> </a:t>
            </a:r>
            <a:r>
              <a:rPr lang="ru-RU" dirty="0" err="1" smtClean="0"/>
              <a:t>рівнем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розташовані</a:t>
            </a:r>
            <a:r>
              <a:rPr lang="ru-RU" dirty="0" smtClean="0"/>
              <a:t> </a:t>
            </a:r>
            <a:r>
              <a:rPr lang="ru-RU" dirty="0" err="1" smtClean="0"/>
              <a:t>здебільшого</a:t>
            </a:r>
            <a:r>
              <a:rPr lang="ru-RU" dirty="0" smtClean="0"/>
              <a:t> в </a:t>
            </a:r>
            <a:r>
              <a:rPr lang="ru-RU" dirty="0" err="1" smtClean="0"/>
              <a:t>тропічно-екваторіальних</a:t>
            </a:r>
            <a:r>
              <a:rPr lang="ru-RU" dirty="0" smtClean="0"/>
              <a:t> широтах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42" y="1600200"/>
            <a:ext cx="3471858" cy="497207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       Причинами </a:t>
            </a:r>
            <a:r>
              <a:rPr lang="ru-RU" b="1" dirty="0" err="1" smtClean="0"/>
              <a:t>відсталості</a:t>
            </a:r>
            <a:r>
              <a:rPr lang="ru-RU" b="1" dirty="0" smtClean="0"/>
              <a:t> </a:t>
            </a:r>
            <a:r>
              <a:rPr lang="ru-RU" b="1" dirty="0" err="1" smtClean="0"/>
              <a:t>цих</a:t>
            </a:r>
            <a:r>
              <a:rPr lang="ru-RU" b="1" dirty="0" smtClean="0"/>
              <a:t> </a:t>
            </a:r>
            <a:r>
              <a:rPr lang="ru-RU" b="1" dirty="0" err="1" smtClean="0"/>
              <a:t>країн</a:t>
            </a:r>
            <a:r>
              <a:rPr lang="ru-RU" b="1" dirty="0" smtClean="0"/>
              <a:t> стали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сировинна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сільськогосподарська</a:t>
            </a:r>
            <a:r>
              <a:rPr lang="ru-RU" dirty="0" smtClean="0"/>
              <a:t> </a:t>
            </a:r>
            <a:r>
              <a:rPr lang="ru-RU" dirty="0" err="1" smtClean="0"/>
              <a:t>спеціалізація</a:t>
            </a:r>
            <a:r>
              <a:rPr lang="ru-RU" dirty="0" smtClean="0"/>
              <a:t> в </a:t>
            </a:r>
            <a:r>
              <a:rPr lang="ru-RU" dirty="0" err="1" smtClean="0"/>
              <a:t>міжнародному</a:t>
            </a:r>
            <a:r>
              <a:rPr lang="ru-RU" dirty="0" smtClean="0"/>
              <a:t> </a:t>
            </a:r>
            <a:r>
              <a:rPr lang="ru-RU" dirty="0" err="1" smtClean="0"/>
              <a:t>поділі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швидке</a:t>
            </a:r>
            <a:r>
              <a:rPr lang="ru-RU" dirty="0" smtClean="0"/>
              <a:t> </a:t>
            </a:r>
            <a:r>
              <a:rPr lang="ru-RU" dirty="0" err="1" smtClean="0"/>
              <a:t>зростання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тривалі</a:t>
            </a:r>
            <a:r>
              <a:rPr lang="ru-RU" dirty="0" smtClean="0"/>
              <a:t> </a:t>
            </a:r>
            <a:r>
              <a:rPr lang="ru-RU" dirty="0" err="1" smtClean="0"/>
              <a:t>етнічні</a:t>
            </a:r>
            <a:r>
              <a:rPr lang="ru-RU" dirty="0" smtClean="0"/>
              <a:t>, </a:t>
            </a:r>
            <a:r>
              <a:rPr lang="ru-RU" dirty="0" err="1" smtClean="0"/>
              <a:t>релігійні</a:t>
            </a:r>
            <a:r>
              <a:rPr lang="ru-RU" dirty="0" smtClean="0"/>
              <a:t>, </a:t>
            </a:r>
            <a:r>
              <a:rPr lang="ru-RU" dirty="0" err="1" smtClean="0"/>
              <a:t>соціальні</a:t>
            </a:r>
            <a:r>
              <a:rPr lang="ru-RU" dirty="0" smtClean="0"/>
              <a:t> </a:t>
            </a:r>
            <a:r>
              <a:rPr lang="ru-RU" dirty="0" err="1" smtClean="0"/>
              <a:t>конфлікти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культурні</a:t>
            </a:r>
            <a:r>
              <a:rPr lang="ru-RU" dirty="0" smtClean="0"/>
              <a:t>, </a:t>
            </a:r>
            <a:r>
              <a:rPr lang="ru-RU" dirty="0" err="1" smtClean="0"/>
              <a:t>ментальні</a:t>
            </a:r>
            <a:r>
              <a:rPr lang="ru-RU" dirty="0" smtClean="0"/>
              <a:t> та </a:t>
            </a:r>
            <a:r>
              <a:rPr lang="ru-RU" dirty="0" err="1" smtClean="0"/>
              <a:t>ціннісні</a:t>
            </a:r>
            <a:r>
              <a:rPr lang="ru-RU" dirty="0" smtClean="0"/>
              <a:t> </a:t>
            </a:r>
            <a:r>
              <a:rPr lang="ru-RU" dirty="0" err="1" smtClean="0"/>
              <a:t>особливості</a:t>
            </a:r>
            <a:r>
              <a:rPr lang="ru-RU" dirty="0" smtClean="0"/>
              <a:t> </a:t>
            </a:r>
            <a:r>
              <a:rPr lang="ru-RU" dirty="0" err="1" smtClean="0"/>
              <a:t>місцевого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непослідовна</a:t>
            </a:r>
            <a:r>
              <a:rPr lang="ru-RU" dirty="0" smtClean="0"/>
              <a:t> </a:t>
            </a:r>
            <a:r>
              <a:rPr lang="ru-RU" dirty="0" err="1" smtClean="0"/>
              <a:t>соціально</a:t>
            </a:r>
            <a:r>
              <a:rPr lang="ru-RU" dirty="0" smtClean="0"/>
              <a:t>- </a:t>
            </a:r>
            <a:r>
              <a:rPr lang="ru-RU" dirty="0" err="1" smtClean="0"/>
              <a:t>економічна</a:t>
            </a:r>
            <a:r>
              <a:rPr lang="ru-RU" dirty="0" smtClean="0"/>
              <a:t>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правлячої</a:t>
            </a:r>
            <a:r>
              <a:rPr lang="ru-RU" dirty="0" smtClean="0"/>
              <a:t> </a:t>
            </a:r>
            <a:r>
              <a:rPr lang="ru-RU" dirty="0" err="1" smtClean="0"/>
              <a:t>еліти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endParaRPr lang="ru-RU" dirty="0"/>
          </a:p>
        </p:txBody>
      </p:sp>
      <p:pic>
        <p:nvPicPr>
          <p:cNvPr id="19458" name="Picture 2" descr="F:\ПРОБЛЕМИ\images (5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00650"/>
            <a:ext cx="2762250" cy="1657350"/>
          </a:xfrm>
          <a:prstGeom prst="rect">
            <a:avLst/>
          </a:prstGeom>
          <a:noFill/>
        </p:spPr>
      </p:pic>
      <p:pic>
        <p:nvPicPr>
          <p:cNvPr id="19459" name="Picture 3" descr="F:\ПРОБЛЕМИ\images (5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5114925"/>
            <a:ext cx="262890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2800" b="1" dirty="0" smtClean="0">
                <a:solidFill>
                  <a:srgbClr val="FF0000"/>
                </a:solidFill>
              </a:rPr>
              <a:t>Чинники подолання відсталості країн, що розвиваються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504351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реформи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медицини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відповідної</a:t>
            </a:r>
            <a:r>
              <a:rPr lang="ru-RU" dirty="0" smtClean="0"/>
              <a:t> </a:t>
            </a:r>
            <a:r>
              <a:rPr lang="ru-RU" dirty="0" err="1" smtClean="0"/>
              <a:t>демографічної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розширення</a:t>
            </a:r>
            <a:r>
              <a:rPr lang="ru-RU" dirty="0" smtClean="0"/>
              <a:t> спектру </a:t>
            </a:r>
            <a:r>
              <a:rPr lang="ru-RU" dirty="0" err="1" smtClean="0"/>
              <a:t>галузей</a:t>
            </a:r>
            <a:r>
              <a:rPr lang="ru-RU" dirty="0" smtClean="0"/>
              <a:t> </a:t>
            </a:r>
            <a:r>
              <a:rPr lang="ru-RU" dirty="0" err="1" smtClean="0"/>
              <a:t>спеціалізації</a:t>
            </a:r>
            <a:r>
              <a:rPr lang="ru-RU" dirty="0" smtClean="0"/>
              <a:t> </a:t>
            </a:r>
            <a:r>
              <a:rPr lang="ru-RU" dirty="0" err="1" smtClean="0"/>
              <a:t>господарства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переробної</a:t>
            </a:r>
            <a:r>
              <a:rPr lang="ru-RU" dirty="0" smtClean="0"/>
              <a:t> </a:t>
            </a:r>
            <a:r>
              <a:rPr lang="ru-RU" dirty="0" err="1" smtClean="0"/>
              <a:t>промисловості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залагодження</a:t>
            </a:r>
            <a:r>
              <a:rPr lang="ru-RU" dirty="0" smtClean="0"/>
              <a:t> </a:t>
            </a:r>
            <a:r>
              <a:rPr lang="ru-RU" dirty="0" err="1" smtClean="0"/>
              <a:t>міжетнічних</a:t>
            </a:r>
            <a:r>
              <a:rPr lang="ru-RU" dirty="0" smtClean="0"/>
              <a:t> </a:t>
            </a:r>
            <a:r>
              <a:rPr lang="ru-RU" dirty="0" err="1" smtClean="0"/>
              <a:t>конфліктів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військових</a:t>
            </a:r>
            <a:r>
              <a:rPr lang="ru-RU" dirty="0" smtClean="0"/>
              <a:t> </a:t>
            </a:r>
            <a:r>
              <a:rPr lang="ru-RU" dirty="0" err="1" smtClean="0"/>
              <a:t>витрат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Розв’язання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великою </a:t>
            </a:r>
            <a:r>
              <a:rPr lang="ru-RU" dirty="0" err="1" smtClean="0"/>
              <a:t>мірою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економічно</a:t>
            </a:r>
            <a:r>
              <a:rPr lang="ru-RU" dirty="0" smtClean="0"/>
              <a:t> </a:t>
            </a:r>
            <a:r>
              <a:rPr lang="ru-RU" dirty="0" err="1" smtClean="0"/>
              <a:t>розвинених</a:t>
            </a:r>
            <a:r>
              <a:rPr lang="ru-RU" dirty="0" smtClean="0"/>
              <a:t> держав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міжнародних</a:t>
            </a:r>
            <a:r>
              <a:rPr lang="ru-RU" dirty="0" smtClean="0"/>
              <a:t> </a:t>
            </a:r>
            <a:r>
              <a:rPr lang="ru-RU" dirty="0" err="1" smtClean="0"/>
              <a:t>організацій</a:t>
            </a:r>
            <a:endParaRPr lang="ru-RU" dirty="0" smtClean="0"/>
          </a:p>
          <a:p>
            <a:r>
              <a:rPr lang="ru-RU" dirty="0" err="1" smtClean="0"/>
              <a:t>найвагомішим</a:t>
            </a:r>
            <a:r>
              <a:rPr lang="ru-RU" dirty="0" smtClean="0"/>
              <a:t> ресурсом </a:t>
            </a:r>
            <a:r>
              <a:rPr lang="ru-RU" dirty="0" err="1" smtClean="0"/>
              <a:t>подолання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відсталості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розвиваються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волі</a:t>
            </a:r>
            <a:r>
              <a:rPr lang="ru-RU" dirty="0" smtClean="0"/>
              <a:t> на- </a:t>
            </a:r>
            <a:r>
              <a:rPr lang="ru-RU" dirty="0" err="1" smtClean="0"/>
              <a:t>родів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до </a:t>
            </a:r>
            <a:r>
              <a:rPr lang="ru-RU" dirty="0" err="1" smtClean="0"/>
              <a:t>суспільних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endParaRPr lang="ru-RU" dirty="0"/>
          </a:p>
        </p:txBody>
      </p:sp>
      <p:pic>
        <p:nvPicPr>
          <p:cNvPr id="20482" name="Picture 2" descr="F:\ПРОБЛЕМИ\images (3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428736"/>
            <a:ext cx="3314702" cy="1657351"/>
          </a:xfrm>
          <a:prstGeom prst="rect">
            <a:avLst/>
          </a:prstGeom>
          <a:noFill/>
        </p:spPr>
      </p:pic>
      <p:pic>
        <p:nvPicPr>
          <p:cNvPr id="20483" name="Picture 3" descr="F:\ПРОБЛЕМИ\images (5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214686"/>
            <a:ext cx="3119440" cy="1871664"/>
          </a:xfrm>
          <a:prstGeom prst="rect">
            <a:avLst/>
          </a:prstGeom>
          <a:noFill/>
        </p:spPr>
      </p:pic>
      <p:pic>
        <p:nvPicPr>
          <p:cNvPr id="20484" name="Picture 4" descr="F:\ПРОБЛЕМИ\Без названия (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5117169"/>
            <a:ext cx="2466975" cy="1740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Запитання: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1.Які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глобальними</a:t>
            </a:r>
            <a:r>
              <a:rPr lang="ru-RU" dirty="0" smtClean="0"/>
              <a:t>? У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об’єднують</a:t>
            </a:r>
            <a:r>
              <a:rPr lang="ru-RU" dirty="0" smtClean="0"/>
              <a:t>?</a:t>
            </a:r>
          </a:p>
          <a:p>
            <a:r>
              <a:rPr lang="ru-RU" dirty="0" smtClean="0"/>
              <a:t> 2. </a:t>
            </a:r>
            <a:r>
              <a:rPr lang="ru-RU" dirty="0" err="1" smtClean="0"/>
              <a:t>Покажіть</a:t>
            </a:r>
            <a:r>
              <a:rPr lang="ru-RU" dirty="0" smtClean="0"/>
              <a:t> на </a:t>
            </a:r>
            <a:r>
              <a:rPr lang="ru-RU" dirty="0" err="1" smtClean="0"/>
              <a:t>карті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володіють</a:t>
            </a:r>
            <a:r>
              <a:rPr lang="ru-RU" dirty="0" smtClean="0"/>
              <a:t> ядерною </a:t>
            </a:r>
            <a:r>
              <a:rPr lang="ru-RU" dirty="0" err="1" smtClean="0"/>
              <a:t>зброєю</a:t>
            </a:r>
            <a:r>
              <a:rPr lang="ru-RU" dirty="0" smtClean="0"/>
              <a:t>. Яку </a:t>
            </a:r>
            <a:r>
              <a:rPr lang="ru-RU" dirty="0" err="1" smtClean="0"/>
              <a:t>загрозу</a:t>
            </a:r>
            <a:r>
              <a:rPr lang="ru-RU" dirty="0" smtClean="0"/>
              <a:t> для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несе</a:t>
            </a:r>
            <a:r>
              <a:rPr lang="ru-RU" dirty="0" smtClean="0"/>
              <a:t> </a:t>
            </a:r>
            <a:r>
              <a:rPr lang="ru-RU" dirty="0" err="1" smtClean="0"/>
              <a:t>ядерна</a:t>
            </a:r>
            <a:r>
              <a:rPr lang="ru-RU" dirty="0" smtClean="0"/>
              <a:t> та </a:t>
            </a:r>
            <a:r>
              <a:rPr lang="ru-RU" dirty="0" err="1" smtClean="0"/>
              <a:t>інша</a:t>
            </a:r>
            <a:r>
              <a:rPr lang="ru-RU" dirty="0" smtClean="0"/>
              <a:t> </a:t>
            </a:r>
            <a:r>
              <a:rPr lang="ru-RU" dirty="0" err="1" smtClean="0"/>
              <a:t>зброя</a:t>
            </a:r>
            <a:r>
              <a:rPr lang="ru-RU" dirty="0" smtClean="0"/>
              <a:t> </a:t>
            </a:r>
            <a:r>
              <a:rPr lang="ru-RU" dirty="0" err="1" smtClean="0"/>
              <a:t>масового</a:t>
            </a:r>
            <a:r>
              <a:rPr lang="ru-RU" dirty="0" smtClean="0"/>
              <a:t> </a:t>
            </a:r>
            <a:r>
              <a:rPr lang="ru-RU" dirty="0" err="1" smtClean="0"/>
              <a:t>знищення</a:t>
            </a:r>
            <a:r>
              <a:rPr lang="ru-RU" dirty="0" smtClean="0"/>
              <a:t>?</a:t>
            </a:r>
          </a:p>
          <a:p>
            <a:r>
              <a:rPr lang="ru-RU" dirty="0" smtClean="0"/>
              <a:t> 3. Чим </a:t>
            </a:r>
            <a:r>
              <a:rPr lang="ru-RU" dirty="0" err="1" smtClean="0"/>
              <a:t>небезпечний</a:t>
            </a:r>
            <a:r>
              <a:rPr lang="ru-RU" dirty="0" smtClean="0"/>
              <a:t> </a:t>
            </a:r>
            <a:r>
              <a:rPr lang="ru-RU" dirty="0" err="1" smtClean="0"/>
              <a:t>тероризм</a:t>
            </a:r>
            <a:r>
              <a:rPr lang="ru-RU" dirty="0" smtClean="0"/>
              <a:t>? </a:t>
            </a:r>
            <a:r>
              <a:rPr lang="ru-RU" dirty="0" err="1" smtClean="0"/>
              <a:t>Наведіть</a:t>
            </a:r>
            <a:r>
              <a:rPr lang="ru-RU" dirty="0" smtClean="0"/>
              <a:t> </a:t>
            </a:r>
            <a:r>
              <a:rPr lang="ru-RU" dirty="0" err="1" smtClean="0"/>
              <a:t>приклади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постраждали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терористичних</a:t>
            </a:r>
            <a:r>
              <a:rPr lang="ru-RU" dirty="0" smtClean="0"/>
              <a:t> </a:t>
            </a:r>
            <a:r>
              <a:rPr lang="ru-RU" dirty="0" err="1" smtClean="0"/>
              <a:t>актів</a:t>
            </a:r>
            <a:r>
              <a:rPr lang="ru-RU" dirty="0" smtClean="0"/>
              <a:t>. 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Користуючись</a:t>
            </a:r>
            <a:r>
              <a:rPr lang="ru-RU" dirty="0" smtClean="0"/>
              <a:t> мал. 187, </a:t>
            </a:r>
            <a:r>
              <a:rPr lang="ru-RU" dirty="0" err="1" smtClean="0"/>
              <a:t>наведіть</a:t>
            </a:r>
            <a:r>
              <a:rPr lang="ru-RU" dirty="0" smtClean="0"/>
              <a:t> </a:t>
            </a:r>
            <a:r>
              <a:rPr lang="ru-RU" dirty="0" err="1" smtClean="0"/>
              <a:t>приклади</a:t>
            </a:r>
            <a:r>
              <a:rPr lang="ru-RU" dirty="0" smtClean="0"/>
              <a:t> «</a:t>
            </a:r>
            <a:r>
              <a:rPr lang="ru-RU" dirty="0" err="1" smtClean="0"/>
              <a:t>гарячих</a:t>
            </a:r>
            <a:r>
              <a:rPr lang="ru-RU" dirty="0" smtClean="0"/>
              <a:t> </a:t>
            </a:r>
            <a:r>
              <a:rPr lang="ru-RU" dirty="0" err="1" smtClean="0"/>
              <a:t>точок</a:t>
            </a:r>
            <a:r>
              <a:rPr lang="ru-RU" dirty="0" smtClean="0"/>
              <a:t>» у </a:t>
            </a:r>
            <a:r>
              <a:rPr lang="ru-RU" dirty="0" err="1" smtClean="0"/>
              <a:t>Європі</a:t>
            </a:r>
            <a:r>
              <a:rPr lang="ru-RU" dirty="0" smtClean="0"/>
              <a:t> та </a:t>
            </a:r>
            <a:r>
              <a:rPr lang="ru-RU" dirty="0" err="1" smtClean="0"/>
              <a:t>світі</a:t>
            </a:r>
            <a:r>
              <a:rPr lang="ru-RU" dirty="0" smtClean="0"/>
              <a:t>. 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Розкажіть</a:t>
            </a:r>
            <a:r>
              <a:rPr lang="ru-RU" dirty="0" smtClean="0"/>
              <a:t> про </a:t>
            </a:r>
            <a:r>
              <a:rPr lang="ru-RU" dirty="0" err="1" smtClean="0"/>
              <a:t>способи</a:t>
            </a:r>
            <a:r>
              <a:rPr lang="ru-RU" dirty="0" smtClean="0"/>
              <a:t> </a:t>
            </a:r>
            <a:r>
              <a:rPr lang="ru-RU" dirty="0" err="1" smtClean="0"/>
              <a:t>врегулювання</a:t>
            </a:r>
            <a:r>
              <a:rPr lang="ru-RU" dirty="0" smtClean="0"/>
              <a:t> </a:t>
            </a:r>
            <a:r>
              <a:rPr lang="ru-RU" dirty="0" err="1" smtClean="0"/>
              <a:t>міжнародних</a:t>
            </a:r>
            <a:r>
              <a:rPr lang="ru-RU" dirty="0" smtClean="0"/>
              <a:t> </a:t>
            </a:r>
            <a:r>
              <a:rPr lang="ru-RU" dirty="0" err="1" smtClean="0"/>
              <a:t>конфліктів</a:t>
            </a:r>
            <a:r>
              <a:rPr lang="ru-RU" dirty="0" smtClean="0"/>
              <a:t>. 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 в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частинах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демографічні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7. У </a:t>
            </a:r>
            <a:r>
              <a:rPr lang="ru-RU" dirty="0" err="1" smtClean="0"/>
              <a:t>чому</a:t>
            </a:r>
            <a:r>
              <a:rPr lang="ru-RU" dirty="0" smtClean="0"/>
              <a:t> суть </a:t>
            </a:r>
            <a:r>
              <a:rPr lang="ru-RU" dirty="0" err="1" smtClean="0"/>
              <a:t>сировинної</a:t>
            </a:r>
            <a:r>
              <a:rPr lang="ru-RU" dirty="0" smtClean="0"/>
              <a:t> та </a:t>
            </a:r>
            <a:r>
              <a:rPr lang="ru-RU" dirty="0" err="1" smtClean="0"/>
              <a:t>енергетичної</a:t>
            </a:r>
            <a:r>
              <a:rPr lang="ru-RU" dirty="0" smtClean="0"/>
              <a:t> проблем?</a:t>
            </a:r>
          </a:p>
          <a:p>
            <a:r>
              <a:rPr lang="ru-RU" dirty="0" smtClean="0"/>
              <a:t> </a:t>
            </a:r>
            <a:r>
              <a:rPr lang="ru-RU" dirty="0"/>
              <a:t>8</a:t>
            </a:r>
            <a:r>
              <a:rPr lang="ru-RU" dirty="0" smtClean="0"/>
              <a:t>.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ефективні</a:t>
            </a:r>
            <a:r>
              <a:rPr lang="ru-RU" dirty="0" smtClean="0"/>
              <a:t> шляхи </a:t>
            </a:r>
            <a:r>
              <a:rPr lang="ru-RU" dirty="0" err="1" smtClean="0"/>
              <a:t>розв’язання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проблем </a:t>
            </a:r>
            <a:r>
              <a:rPr lang="ru-RU" dirty="0" err="1" smtClean="0"/>
              <a:t>запропонувало</a:t>
            </a:r>
            <a:r>
              <a:rPr lang="ru-RU" dirty="0" smtClean="0"/>
              <a:t> </a:t>
            </a:r>
            <a:r>
              <a:rPr lang="ru-RU" dirty="0" err="1" smtClean="0"/>
              <a:t>людство</a:t>
            </a:r>
            <a:r>
              <a:rPr lang="ru-RU" dirty="0" smtClean="0"/>
              <a:t> </a:t>
            </a:r>
            <a:r>
              <a:rPr lang="ru-RU" dirty="0" err="1" smtClean="0"/>
              <a:t>останніми</a:t>
            </a:r>
            <a:r>
              <a:rPr lang="ru-RU" dirty="0" smtClean="0"/>
              <a:t> роками?</a:t>
            </a:r>
          </a:p>
          <a:p>
            <a:r>
              <a:rPr lang="ru-RU" dirty="0" smtClean="0"/>
              <a:t> </a:t>
            </a:r>
            <a:r>
              <a:rPr lang="ru-RU" dirty="0"/>
              <a:t>9</a:t>
            </a:r>
            <a:r>
              <a:rPr lang="ru-RU" dirty="0" smtClean="0"/>
              <a:t>. Охарактеризуйте проблему </a:t>
            </a:r>
            <a:r>
              <a:rPr lang="ru-RU" dirty="0" err="1" smtClean="0"/>
              <a:t>подолання</a:t>
            </a:r>
            <a:r>
              <a:rPr lang="ru-RU" dirty="0" smtClean="0"/>
              <a:t> </a:t>
            </a:r>
            <a:r>
              <a:rPr lang="ru-RU" dirty="0" err="1" smtClean="0"/>
              <a:t>відсталості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розвиваються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Домашнє завдання: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/>
              <a:t>Прочитати §§ 44-45, с.245-254;</a:t>
            </a:r>
          </a:p>
          <a:p>
            <a:r>
              <a:rPr lang="uk-UA" dirty="0" smtClean="0"/>
              <a:t>Вивчити матеріали зошиту;</a:t>
            </a:r>
          </a:p>
          <a:p>
            <a:r>
              <a:rPr lang="ru-RU" dirty="0" smtClean="0"/>
              <a:t>У 2002 </a:t>
            </a:r>
            <a:r>
              <a:rPr lang="ru-RU" dirty="0" err="1" smtClean="0"/>
              <a:t>і</a:t>
            </a:r>
            <a:r>
              <a:rPr lang="ru-RU" dirty="0" smtClean="0"/>
              <a:t> 2017 </a:t>
            </a:r>
            <a:r>
              <a:rPr lang="ru-RU" dirty="0" err="1" smtClean="0"/>
              <a:t>рр</a:t>
            </a:r>
            <a:r>
              <a:rPr lang="ru-RU" dirty="0" smtClean="0"/>
              <a:t>. в </a:t>
            </a:r>
            <a:r>
              <a:rPr lang="ru-RU" dirty="0" err="1" smtClean="0"/>
              <a:t>Україні</a:t>
            </a:r>
            <a:r>
              <a:rPr lang="ru-RU" dirty="0" smtClean="0"/>
              <a:t> на </a:t>
            </a:r>
            <a:r>
              <a:rPr lang="ru-RU" dirty="0" err="1" smtClean="0"/>
              <a:t>офіційному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проголошено</a:t>
            </a:r>
            <a:r>
              <a:rPr lang="ru-RU" dirty="0" smtClean="0"/>
              <a:t> курс на </a:t>
            </a:r>
            <a:r>
              <a:rPr lang="ru-RU" dirty="0" err="1" smtClean="0"/>
              <a:t>євроатлантичну</a:t>
            </a:r>
            <a:r>
              <a:rPr lang="ru-RU" dirty="0" smtClean="0"/>
              <a:t> </a:t>
            </a:r>
            <a:r>
              <a:rPr lang="ru-RU" dirty="0" err="1" smtClean="0"/>
              <a:t>інтеграцію</a:t>
            </a:r>
            <a:r>
              <a:rPr lang="ru-RU" dirty="0" smtClean="0"/>
              <a:t> та </a:t>
            </a:r>
            <a:r>
              <a:rPr lang="ru-RU" dirty="0" err="1" smtClean="0"/>
              <a:t>прагнення</a:t>
            </a:r>
            <a:r>
              <a:rPr lang="ru-RU" dirty="0" smtClean="0"/>
              <a:t> до </a:t>
            </a:r>
            <a:r>
              <a:rPr lang="ru-RU" dirty="0" err="1" smtClean="0"/>
              <a:t>вступу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у </a:t>
            </a:r>
            <a:r>
              <a:rPr lang="ru-RU" dirty="0" err="1" smtClean="0"/>
              <a:t>військово-політичну</a:t>
            </a:r>
            <a:r>
              <a:rPr lang="ru-RU" dirty="0" smtClean="0"/>
              <a:t> </a:t>
            </a:r>
            <a:r>
              <a:rPr lang="ru-RU" dirty="0" err="1" smtClean="0"/>
              <a:t>організацію</a:t>
            </a:r>
            <a:r>
              <a:rPr lang="ru-RU" dirty="0" smtClean="0"/>
              <a:t> НАТО. За </a:t>
            </a:r>
            <a:r>
              <a:rPr lang="ru-RU" dirty="0" err="1" smtClean="0"/>
              <a:t>інтернет-джерелами</a:t>
            </a:r>
            <a:r>
              <a:rPr lang="ru-RU" dirty="0" smtClean="0"/>
              <a:t> </a:t>
            </a:r>
            <a:r>
              <a:rPr lang="ru-RU" dirty="0" err="1" smtClean="0"/>
              <a:t>з’ясуйте</a:t>
            </a:r>
            <a:r>
              <a:rPr lang="ru-RU" dirty="0" smtClean="0"/>
              <a:t>, як </a:t>
            </a:r>
            <a:r>
              <a:rPr lang="ru-RU" dirty="0" err="1" smtClean="0"/>
              <a:t>змінювалося</a:t>
            </a:r>
            <a:r>
              <a:rPr lang="ru-RU" dirty="0" smtClean="0"/>
              <a:t> </a:t>
            </a:r>
            <a:r>
              <a:rPr lang="ru-RU" dirty="0" err="1" smtClean="0"/>
              <a:t>упродовж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часу </a:t>
            </a:r>
            <a:r>
              <a:rPr lang="ru-RU" dirty="0" err="1" smtClean="0"/>
              <a:t>ставлення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до такого </a:t>
            </a:r>
            <a:r>
              <a:rPr lang="ru-RU" dirty="0" err="1" smtClean="0"/>
              <a:t>зовнішньополітичного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. Чим </a:t>
            </a:r>
            <a:r>
              <a:rPr lang="ru-RU" dirty="0" err="1" smtClean="0"/>
              <a:t>зумовлені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в </a:t>
            </a:r>
            <a:r>
              <a:rPr lang="ru-RU" dirty="0" err="1" smtClean="0"/>
              <a:t>його</a:t>
            </a:r>
            <a:r>
              <a:rPr lang="ru-RU" dirty="0" smtClean="0"/>
              <a:t> настроях?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гарантії</a:t>
            </a:r>
            <a:r>
              <a:rPr lang="ru-RU" dirty="0" smtClean="0"/>
              <a:t> та </a:t>
            </a:r>
            <a:r>
              <a:rPr lang="ru-RU" dirty="0" err="1" smtClean="0"/>
              <a:t>ризики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 smtClean="0"/>
              <a:t>Україна</a:t>
            </a:r>
            <a:r>
              <a:rPr lang="ru-RU" dirty="0" smtClean="0"/>
              <a:t> в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вступу</a:t>
            </a:r>
            <a:r>
              <a:rPr lang="ru-RU" dirty="0" smtClean="0"/>
              <a:t> до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883</Words>
  <Application>Microsoft Office PowerPoint</Application>
  <PresentationFormat>Экран (4:3)</PresentationFormat>
  <Paragraphs>67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ПОЛІТИЧНІ ТА ДЕМОГРАФІЧНІ ПРОБЛЕМИ. ПРОБЛЕМА ВІЙНИ І МИРУ</vt:lpstr>
      <vt:lpstr>У другій половині ХХ ст. було створено ядерну зброю й ракетну техніку, нагромаджено хімічні й біологічні засоби масового знищення людей.</vt:lpstr>
      <vt:lpstr>Презентация PowerPoint</vt:lpstr>
      <vt:lpstr>ПРОДОВОЛЬЧА ПРОБЛЕМА</vt:lpstr>
      <vt:lpstr>На протилежному полюсі продовольчої проблеми — перевиробництво сільськогосподарської продукції</vt:lpstr>
      <vt:lpstr>Чинники розв’язання продовольчої проблеми</vt:lpstr>
      <vt:lpstr>ПРОБЛЕМА ПОДОЛАННЯ ВІДСТАЛОСТІ КРАЇН, ЩО РОЗВИВАЮТЬСЯ</vt:lpstr>
      <vt:lpstr>Чинники подолання відсталості країн, що розвиваються</vt:lpstr>
      <vt:lpstr>Запитання: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Рома</cp:lastModifiedBy>
  <cp:revision>2</cp:revision>
  <dcterms:created xsi:type="dcterms:W3CDTF">2018-05-12T15:55:08Z</dcterms:created>
  <dcterms:modified xsi:type="dcterms:W3CDTF">2022-04-19T19:57:57Z</dcterms:modified>
</cp:coreProperties>
</file>