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9" r:id="rId2"/>
    <p:sldId id="260" r:id="rId3"/>
    <p:sldId id="261" r:id="rId4"/>
    <p:sldId id="262" r:id="rId5"/>
    <p:sldId id="263" r:id="rId6"/>
    <p:sldId id="265" r:id="rId7"/>
    <p:sldId id="266" r:id="rId8"/>
    <p:sldId id="267" r:id="rId9"/>
    <p:sldId id="257" r:id="rId10"/>
    <p:sldId id="268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A5D9F-EC93-415B-A0A0-363B82F6E22A}" type="datetimeFigureOut">
              <a:rPr lang="ru-RU" smtClean="0"/>
              <a:pPr/>
              <a:t>13.05.2019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945536B-6158-4073-901B-D443A0532C1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A5D9F-EC93-415B-A0A0-363B82F6E22A}" type="datetimeFigureOut">
              <a:rPr lang="ru-RU" smtClean="0"/>
              <a:pPr/>
              <a:t>13.05.2019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F945536B-6158-4073-901B-D443A0532C1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A5D9F-EC93-415B-A0A0-363B82F6E22A}" type="datetimeFigureOut">
              <a:rPr lang="ru-RU" smtClean="0"/>
              <a:pPr/>
              <a:t>13.05.2019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945536B-6158-4073-901B-D443A0532C1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00A5D9F-EC93-415B-A0A0-363B82F6E22A}" type="datetimeFigureOut">
              <a:rPr lang="ru-RU" smtClean="0"/>
              <a:pPr/>
              <a:t>13.05.2019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5536B-6158-4073-901B-D443A0532C1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A5D9F-EC93-415B-A0A0-363B82F6E22A}" type="datetimeFigureOut">
              <a:rPr lang="ru-RU" smtClean="0"/>
              <a:pPr/>
              <a:t>13.05.2019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F945536B-6158-4073-901B-D443A0532C1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A5D9F-EC93-415B-A0A0-363B82F6E22A}" type="datetimeFigureOut">
              <a:rPr lang="ru-RU" smtClean="0"/>
              <a:pPr/>
              <a:t>13.05.2019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945536B-6158-4073-901B-D443A0532C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A5D9F-EC93-415B-A0A0-363B82F6E22A}" type="datetimeFigureOut">
              <a:rPr lang="ru-RU" smtClean="0"/>
              <a:pPr/>
              <a:t>13.05.2019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945536B-6158-4073-901B-D443A0532C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945536B-6158-4073-901B-D443A0532C1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A5D9F-EC93-415B-A0A0-363B82F6E22A}" type="datetimeFigureOut">
              <a:rPr lang="ru-RU" smtClean="0"/>
              <a:pPr/>
              <a:t>13.05.2019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F945536B-6158-4073-901B-D443A0532C1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00A5D9F-EC93-415B-A0A0-363B82F6E22A}" type="datetimeFigureOut">
              <a:rPr lang="ru-RU" smtClean="0"/>
              <a:pPr/>
              <a:t>13.05.2019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A5D9F-EC93-415B-A0A0-363B82F6E22A}" type="datetimeFigureOut">
              <a:rPr lang="ru-RU" smtClean="0"/>
              <a:pPr/>
              <a:t>13.05.2019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5536B-6158-4073-901B-D443A0532C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F945536B-6158-4073-901B-D443A0532C1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A5D9F-EC93-415B-A0A0-363B82F6E22A}" type="datetimeFigureOut">
              <a:rPr lang="ru-RU" smtClean="0"/>
              <a:pPr/>
              <a:t>13.05.2019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00A5D9F-EC93-415B-A0A0-363B82F6E22A}" type="datetimeFigureOut">
              <a:rPr lang="ru-RU" smtClean="0"/>
              <a:pPr/>
              <a:t>13.05.2019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945536B-6158-4073-901B-D443A0532C1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b="1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Практичне заняття </a:t>
            </a:r>
            <a:endParaRPr lang="ru-RU" sz="3600" b="1" dirty="0">
              <a:solidFill>
                <a:schemeClr val="tx1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uk-UA" sz="3600" dirty="0" smtClean="0">
                <a:solidFill>
                  <a:schemeClr val="tx1"/>
                </a:solidFill>
                <a:latin typeface="Arial Black" pitchFamily="34" charset="0"/>
              </a:rPr>
              <a:t>Історичний портрет Цезаря</a:t>
            </a:r>
            <a:endParaRPr lang="ru-RU" sz="3600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5" name="Picture 8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714620"/>
            <a:ext cx="4762500" cy="3143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85794"/>
            <a:ext cx="8534400" cy="758952"/>
          </a:xfrm>
        </p:spPr>
        <p:txBody>
          <a:bodyPr>
            <a:noAutofit/>
          </a:bodyPr>
          <a:lstStyle/>
          <a:p>
            <a:r>
              <a:rPr lang="uk-UA" sz="3600" dirty="0" smtClean="0">
                <a:solidFill>
                  <a:schemeClr val="tx1"/>
                </a:solidFill>
                <a:latin typeface="Arial Black" pitchFamily="34" charset="0"/>
              </a:rPr>
              <a:t/>
            </a:r>
            <a:br>
              <a:rPr lang="uk-UA" sz="36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uk-UA" sz="3600" dirty="0" smtClean="0">
                <a:solidFill>
                  <a:schemeClr val="tx1"/>
                </a:solidFill>
                <a:latin typeface="Arial Black" pitchFamily="34" charset="0"/>
              </a:rPr>
              <a:t/>
            </a:r>
            <a:br>
              <a:rPr lang="uk-UA" sz="36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uk-UA" sz="3600" dirty="0" smtClean="0">
                <a:solidFill>
                  <a:schemeClr val="tx1"/>
                </a:solidFill>
                <a:latin typeface="Arial Black" pitchFamily="34" charset="0"/>
              </a:rPr>
              <a:t/>
            </a:r>
            <a:br>
              <a:rPr lang="uk-UA" sz="36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uk-UA" sz="3600" dirty="0" smtClean="0">
                <a:solidFill>
                  <a:schemeClr val="tx1"/>
                </a:solidFill>
                <a:latin typeface="Arial Black" pitchFamily="34" charset="0"/>
              </a:rPr>
              <a:t/>
            </a:r>
            <a:br>
              <a:rPr lang="uk-UA" sz="36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uk-UA" sz="3600" dirty="0" smtClean="0">
                <a:solidFill>
                  <a:schemeClr val="tx1"/>
                </a:solidFill>
                <a:latin typeface="Arial Black" pitchFamily="34" charset="0"/>
              </a:rPr>
              <a:t/>
            </a:r>
            <a:br>
              <a:rPr lang="uk-UA" sz="36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uk-UA" sz="3600" dirty="0" smtClean="0">
                <a:solidFill>
                  <a:schemeClr val="tx1"/>
                </a:solidFill>
                <a:latin typeface="Arial Black" pitchFamily="34" charset="0"/>
              </a:rPr>
              <a:t/>
            </a:r>
            <a:br>
              <a:rPr lang="uk-UA" sz="36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uk-UA" sz="3600" dirty="0" smtClean="0">
                <a:solidFill>
                  <a:schemeClr val="tx1"/>
                </a:solidFill>
                <a:latin typeface="Arial Black" pitchFamily="34" charset="0"/>
              </a:rPr>
              <a:t>Очікувані результати:</a:t>
            </a:r>
            <a:r>
              <a:rPr lang="ru-RU" sz="3600" dirty="0" smtClean="0">
                <a:solidFill>
                  <a:schemeClr val="tx1"/>
                </a:solidFill>
                <a:latin typeface="Arial Black" pitchFamily="34" charset="0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Arial Black" pitchFamily="34" charset="0"/>
              </a:rPr>
            </a:br>
            <a:endParaRPr lang="ru-RU" sz="36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688034"/>
          </a:xfrm>
        </p:spPr>
        <p:txBody>
          <a:bodyPr>
            <a:normAutofit/>
          </a:bodyPr>
          <a:lstStyle/>
          <a:p>
            <a:pPr marL="90488" indent="179388">
              <a:buNone/>
            </a:pPr>
            <a:r>
              <a:rPr lang="uk-UA" sz="3200" dirty="0" smtClean="0"/>
              <a:t>Після цього уроку учні зможуть: </a:t>
            </a:r>
          </a:p>
          <a:p>
            <a:pPr marL="90488" indent="179388">
              <a:buNone/>
            </a:pPr>
            <a:endParaRPr lang="uk-UA" sz="3200" dirty="0" smtClean="0"/>
          </a:p>
          <a:p>
            <a:pPr marL="90488" indent="179388">
              <a:buFontTx/>
              <a:buChar char="-"/>
            </a:pPr>
            <a:r>
              <a:rPr lang="uk-UA" sz="3200" dirty="0" smtClean="0"/>
              <a:t>оцінювати внесок Цезаря в розвиток Стародавнього Риму; </a:t>
            </a:r>
          </a:p>
          <a:p>
            <a:pPr marL="90488" indent="179388">
              <a:buFontTx/>
              <a:buChar char="-"/>
            </a:pPr>
            <a:r>
              <a:rPr lang="uk-UA" sz="3200" dirty="0" smtClean="0"/>
              <a:t>складати історичний портрет історичної особистості Цезаря; </a:t>
            </a:r>
          </a:p>
          <a:p>
            <a:pPr marL="90488" indent="179388">
              <a:buFontTx/>
              <a:buChar char="-"/>
            </a:pPr>
            <a:r>
              <a:rPr lang="uk-UA" sz="3200" dirty="0" smtClean="0"/>
              <a:t>орієнтуватися в історичному просторі доби Римської імперії за Цезаря.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b="1" dirty="0" smtClean="0">
                <a:solidFill>
                  <a:schemeClr val="tx1"/>
                </a:solidFill>
              </a:rPr>
              <a:t>Епіграф: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90488" indent="179388">
              <a:buNone/>
            </a:pPr>
            <a:r>
              <a:rPr lang="uk-UA" sz="3600" b="1" dirty="0" smtClean="0"/>
              <a:t>«Прийшов, побачив, переміг».</a:t>
            </a:r>
          </a:p>
          <a:p>
            <a:pPr marL="90488" indent="179388" algn="r">
              <a:buNone/>
            </a:pPr>
            <a:r>
              <a:rPr lang="uk-UA" sz="3600" b="1" dirty="0" smtClean="0"/>
              <a:t>Цезар  </a:t>
            </a:r>
            <a:endParaRPr lang="ru-RU" sz="3600" b="1" dirty="0" smtClean="0"/>
          </a:p>
          <a:p>
            <a:pPr marL="90488" indent="-3175">
              <a:buNone/>
            </a:pPr>
            <a:r>
              <a:rPr lang="uk-UA" dirty="0" smtClean="0"/>
              <a:t>Питання: </a:t>
            </a:r>
          </a:p>
          <a:p>
            <a:pPr marL="90488" indent="-3175">
              <a:buNone/>
            </a:pPr>
            <a:r>
              <a:rPr lang="uk-UA" dirty="0" smtClean="0"/>
              <a:t>прокоментуйте слова Цезаря, </a:t>
            </a:r>
          </a:p>
          <a:p>
            <a:pPr marL="90488" indent="-3175">
              <a:buNone/>
            </a:pPr>
            <a:r>
              <a:rPr lang="uk-UA" dirty="0" smtClean="0"/>
              <a:t>які дібрані епіграфом нашого уроку. </a:t>
            </a:r>
          </a:p>
          <a:p>
            <a:pPr marL="90488" indent="-3175">
              <a:buNone/>
            </a:pPr>
            <a:r>
              <a:rPr lang="uk-UA" dirty="0" smtClean="0"/>
              <a:t>Коли Цезар так висловлювався, </a:t>
            </a:r>
          </a:p>
          <a:p>
            <a:pPr marL="90488" indent="-3175">
              <a:buNone/>
            </a:pPr>
            <a:r>
              <a:rPr lang="uk-UA" dirty="0" smtClean="0"/>
              <a:t>яке значення цих слів?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Picture 4" descr="Результат пошуку зображень за запитом &quot;гай Юлій Цезар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3214686"/>
            <a:ext cx="21717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642918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sz="4000" b="1" dirty="0" smtClean="0">
                <a:solidFill>
                  <a:schemeClr val="tx1"/>
                </a:solidFill>
              </a:rPr>
              <a:t>Історичний диктант.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3175" indent="266700">
              <a:buNone/>
              <a:tabLst>
                <a:tab pos="452438" algn="l"/>
              </a:tabLst>
            </a:pPr>
            <a:r>
              <a:rPr lang="uk-UA" dirty="0" smtClean="0"/>
              <a:t>Вставте пропущені слова:</a:t>
            </a:r>
            <a:endParaRPr lang="ru-RU" dirty="0" smtClean="0"/>
          </a:p>
          <a:p>
            <a:pPr marL="3175" indent="266700">
              <a:buNone/>
              <a:tabLst>
                <a:tab pos="452438" algn="l"/>
              </a:tabLst>
            </a:pPr>
            <a:r>
              <a:rPr lang="uk-UA" dirty="0" smtClean="0"/>
              <a:t>В 49 р. до н. е. Цезар, перейшовши з легіонами річку …</a:t>
            </a:r>
            <a:r>
              <a:rPr lang="uk-UA" i="1" dirty="0" smtClean="0"/>
              <a:t> </a:t>
            </a:r>
            <a:r>
              <a:rPr lang="uk-UA" dirty="0" smtClean="0"/>
              <a:t>розпочав нову … війну. Він захопив Рим, а його супротивник … втік до Греції, де зібрав армію. </a:t>
            </a:r>
          </a:p>
          <a:p>
            <a:pPr marL="3175" indent="266700">
              <a:buNone/>
              <a:tabLst>
                <a:tab pos="452438" algn="l"/>
              </a:tabLst>
            </a:pPr>
            <a:r>
              <a:rPr lang="uk-UA" dirty="0" smtClean="0"/>
              <a:t>Вирішальна битва відбулася біля міста …, в якій переміг …, а … втік до Єгипту, де був … Цезар, прибувши до Єгипту, прийняв сторону єгипетської цариці ... Посадивши її на трон Цезар відправився до Малої Азії, де розбив армію сина </a:t>
            </a:r>
            <a:r>
              <a:rPr lang="uk-UA" dirty="0" err="1" smtClean="0"/>
              <a:t>Мітридата</a:t>
            </a:r>
            <a:r>
              <a:rPr lang="uk-UA" dirty="0" smtClean="0"/>
              <a:t> …, про що повідомив сенат: «Прийшов, …</a:t>
            </a:r>
            <a:r>
              <a:rPr lang="uk-UA" i="1" dirty="0" smtClean="0"/>
              <a:t>, …</a:t>
            </a:r>
            <a:r>
              <a:rPr lang="uk-UA" dirty="0" smtClean="0"/>
              <a:t>». Повернувшись до Риму Цезар відсвяткував чотири …, був проголошений … отримав титул ... В 44 р. до н. е., під час засідання сенату Цезар був ...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solidFill>
                  <a:schemeClr val="tx1"/>
                </a:solidFill>
              </a:rPr>
              <a:t>Історичний диктант.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87313" indent="182563">
              <a:buNone/>
            </a:pPr>
            <a:r>
              <a:rPr lang="uk-UA" dirty="0" smtClean="0"/>
              <a:t>В 49 р. до н. е. Цезар, перейшовши з легіонами річку </a:t>
            </a:r>
            <a:r>
              <a:rPr lang="uk-UA" b="1" dirty="0" smtClean="0">
                <a:solidFill>
                  <a:srgbClr val="FF0000"/>
                </a:solidFill>
              </a:rPr>
              <a:t>Рубікон</a:t>
            </a:r>
            <a:r>
              <a:rPr lang="uk-UA" dirty="0" smtClean="0"/>
              <a:t> розпочав нову </a:t>
            </a:r>
            <a:r>
              <a:rPr lang="uk-UA" b="1" dirty="0" smtClean="0">
                <a:solidFill>
                  <a:srgbClr val="FF0000"/>
                </a:solidFill>
              </a:rPr>
              <a:t>громадянську</a:t>
            </a:r>
            <a:r>
              <a:rPr lang="uk-UA" dirty="0" smtClean="0"/>
              <a:t> війну. Він захопив Рим, а його супротивник </a:t>
            </a:r>
            <a:r>
              <a:rPr lang="uk-UA" b="1" dirty="0" err="1" smtClean="0">
                <a:solidFill>
                  <a:srgbClr val="FF0000"/>
                </a:solidFill>
              </a:rPr>
              <a:t>Помпей</a:t>
            </a:r>
            <a:r>
              <a:rPr lang="uk-UA" dirty="0" smtClean="0"/>
              <a:t> втік до Греції, де зібрав армію. Вирішальна битва відбулася біля міста </a:t>
            </a:r>
            <a:r>
              <a:rPr lang="uk-UA" b="1" dirty="0" err="1" smtClean="0">
                <a:solidFill>
                  <a:srgbClr val="FF0000"/>
                </a:solidFill>
              </a:rPr>
              <a:t>Фарсал</a:t>
            </a:r>
            <a:r>
              <a:rPr lang="uk-UA" dirty="0" smtClean="0"/>
              <a:t>, в якій переміг </a:t>
            </a:r>
            <a:r>
              <a:rPr lang="uk-UA" b="1" dirty="0" smtClean="0">
                <a:solidFill>
                  <a:srgbClr val="FF0000"/>
                </a:solidFill>
              </a:rPr>
              <a:t>Цезар</a:t>
            </a:r>
            <a:r>
              <a:rPr lang="uk-UA" dirty="0" smtClean="0"/>
              <a:t>, а </a:t>
            </a:r>
            <a:r>
              <a:rPr lang="uk-UA" b="1" dirty="0" err="1" smtClean="0">
                <a:solidFill>
                  <a:srgbClr val="FF0000"/>
                </a:solidFill>
              </a:rPr>
              <a:t>Помпей</a:t>
            </a:r>
            <a:r>
              <a:rPr lang="uk-UA" b="1" dirty="0" smtClean="0"/>
              <a:t> </a:t>
            </a:r>
            <a:r>
              <a:rPr lang="uk-UA" dirty="0" smtClean="0"/>
              <a:t>втік до Єгипту, де був </a:t>
            </a:r>
            <a:r>
              <a:rPr lang="uk-UA" b="1" dirty="0" smtClean="0">
                <a:solidFill>
                  <a:srgbClr val="FF0000"/>
                </a:solidFill>
              </a:rPr>
              <a:t>вбитий</a:t>
            </a:r>
            <a:r>
              <a:rPr lang="uk-UA" dirty="0" smtClean="0"/>
              <a:t>. Цезар, прибувши до Єгипту, прийняв сторону єгипетської цариці </a:t>
            </a:r>
            <a:r>
              <a:rPr lang="uk-UA" b="1" dirty="0" smtClean="0">
                <a:solidFill>
                  <a:srgbClr val="FF0000"/>
                </a:solidFill>
              </a:rPr>
              <a:t>Клеопатри</a:t>
            </a:r>
            <a:r>
              <a:rPr lang="uk-UA" dirty="0" smtClean="0"/>
              <a:t>. Посадивши її на трон Цезар відправився до Малої Азії, де розбив армію сина </a:t>
            </a:r>
            <a:r>
              <a:rPr lang="uk-UA" dirty="0" err="1" smtClean="0"/>
              <a:t>Мітридата</a:t>
            </a:r>
            <a:r>
              <a:rPr lang="uk-UA" dirty="0" smtClean="0"/>
              <a:t> </a:t>
            </a:r>
            <a:r>
              <a:rPr lang="uk-UA" b="1" dirty="0" err="1" smtClean="0">
                <a:solidFill>
                  <a:srgbClr val="FF0000"/>
                </a:solidFill>
              </a:rPr>
              <a:t>Фарнака</a:t>
            </a:r>
            <a:r>
              <a:rPr lang="uk-UA" dirty="0" smtClean="0"/>
              <a:t>, про що повідомив сенат: «Прийшов, </a:t>
            </a:r>
            <a:r>
              <a:rPr lang="uk-UA" b="1" dirty="0" smtClean="0">
                <a:solidFill>
                  <a:srgbClr val="FF0000"/>
                </a:solidFill>
              </a:rPr>
              <a:t>побачив</a:t>
            </a:r>
            <a:r>
              <a:rPr lang="uk-UA" dirty="0" smtClean="0"/>
              <a:t>,</a:t>
            </a:r>
            <a:r>
              <a:rPr lang="uk-UA" dirty="0" smtClean="0">
                <a:solidFill>
                  <a:srgbClr val="FF0000"/>
                </a:solidFill>
              </a:rPr>
              <a:t> </a:t>
            </a:r>
            <a:r>
              <a:rPr lang="uk-UA" b="1" dirty="0" smtClean="0">
                <a:solidFill>
                  <a:srgbClr val="FF0000"/>
                </a:solidFill>
              </a:rPr>
              <a:t>переміг</a:t>
            </a:r>
            <a:r>
              <a:rPr lang="uk-UA" dirty="0" smtClean="0"/>
              <a:t>». Повернувшись до Риму Цезар відсвяткував чотири </a:t>
            </a:r>
            <a:r>
              <a:rPr lang="uk-UA" b="1" dirty="0" smtClean="0">
                <a:solidFill>
                  <a:srgbClr val="FF0000"/>
                </a:solidFill>
              </a:rPr>
              <a:t>тріумфи</a:t>
            </a:r>
            <a:r>
              <a:rPr lang="uk-UA" dirty="0" smtClean="0"/>
              <a:t>, був проголошений  </a:t>
            </a:r>
            <a:r>
              <a:rPr lang="uk-UA" b="1" dirty="0" smtClean="0">
                <a:solidFill>
                  <a:srgbClr val="FF0000"/>
                </a:solidFill>
              </a:rPr>
              <a:t>диктатором</a:t>
            </a:r>
            <a:r>
              <a:rPr lang="uk-UA" dirty="0" smtClean="0"/>
              <a:t> та отримав титул </a:t>
            </a:r>
            <a:r>
              <a:rPr lang="uk-UA" b="1" dirty="0" smtClean="0">
                <a:solidFill>
                  <a:srgbClr val="FF0000"/>
                </a:solidFill>
              </a:rPr>
              <a:t>імператор</a:t>
            </a:r>
            <a:r>
              <a:rPr lang="uk-UA" dirty="0" smtClean="0"/>
              <a:t>. В 44 р. до н. е., під час засідання сенату Цезар був </a:t>
            </a:r>
            <a:r>
              <a:rPr lang="uk-UA" b="1" dirty="0" smtClean="0">
                <a:solidFill>
                  <a:srgbClr val="FF0000"/>
                </a:solidFill>
              </a:rPr>
              <a:t>вбитий</a:t>
            </a:r>
            <a:r>
              <a:rPr lang="uk-UA" dirty="0" smtClean="0"/>
              <a:t>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 smtClean="0">
                <a:solidFill>
                  <a:schemeClr val="tx1"/>
                </a:solidFill>
                <a:latin typeface="Arial Black" pitchFamily="34" charset="0"/>
              </a:rPr>
              <a:t>Розв'яжіть ребуси </a:t>
            </a:r>
            <a:endParaRPr lang="ru-RU" sz="36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uk-UA" b="1" dirty="0" smtClean="0"/>
          </a:p>
          <a:p>
            <a:pPr>
              <a:buNone/>
            </a:pPr>
            <a:endParaRPr lang="uk-UA" b="1" dirty="0" smtClean="0"/>
          </a:p>
          <a:p>
            <a:pPr>
              <a:buNone/>
            </a:pPr>
            <a:endParaRPr lang="uk-UA" b="1" dirty="0" smtClean="0"/>
          </a:p>
          <a:p>
            <a:pPr algn="r">
              <a:buNone/>
            </a:pPr>
            <a:endParaRPr lang="uk-UA" b="1" dirty="0" smtClean="0"/>
          </a:p>
          <a:p>
            <a:pPr algn="r">
              <a:buNone/>
            </a:pPr>
            <a:r>
              <a:rPr lang="uk-UA" b="1" dirty="0" smtClean="0">
                <a:solidFill>
                  <a:srgbClr val="FF0000"/>
                </a:solidFill>
              </a:rPr>
              <a:t>Мис акцій </a:t>
            </a:r>
          </a:p>
          <a:p>
            <a:pPr algn="r">
              <a:buNone/>
            </a:pPr>
            <a:endParaRPr lang="uk-UA" b="1" dirty="0" smtClean="0"/>
          </a:p>
          <a:p>
            <a:pPr algn="r">
              <a:buNone/>
            </a:pPr>
            <a:r>
              <a:rPr lang="uk-UA" b="1" dirty="0" smtClean="0">
                <a:solidFill>
                  <a:srgbClr val="FF0000"/>
                </a:solidFill>
              </a:rPr>
              <a:t>Рубікон</a:t>
            </a:r>
            <a:r>
              <a:rPr lang="uk-UA" b="1" dirty="0" smtClean="0"/>
              <a:t> </a:t>
            </a:r>
          </a:p>
          <a:p>
            <a:endParaRPr lang="ru-RU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000372"/>
            <a:ext cx="557216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785794"/>
            <a:ext cx="8534400" cy="758952"/>
          </a:xfrm>
        </p:spPr>
        <p:txBody>
          <a:bodyPr>
            <a:noAutofit/>
          </a:bodyPr>
          <a:lstStyle/>
          <a:p>
            <a:r>
              <a:rPr lang="uk-UA" sz="3600" b="1" dirty="0" smtClean="0">
                <a:solidFill>
                  <a:schemeClr val="tx1"/>
                </a:solidFill>
                <a:latin typeface="Arial Black" pitchFamily="34" charset="0"/>
              </a:rPr>
              <a:t>Розв’яжіть шаради:</a:t>
            </a:r>
            <a:r>
              <a:rPr lang="ru-RU" sz="3600" b="1" dirty="0" smtClean="0">
                <a:solidFill>
                  <a:schemeClr val="tx1"/>
                </a:solidFill>
                <a:latin typeface="Arial Black" pitchFamily="34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Arial Black" pitchFamily="34" charset="0"/>
              </a:rPr>
            </a:br>
            <a:endParaRPr lang="ru-RU" sz="36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marL="90488" lvl="0" indent="265113">
              <a:buNone/>
            </a:pPr>
            <a:r>
              <a:rPr lang="uk-UA" dirty="0" smtClean="0"/>
              <a:t>перші три букви візьміть в пристрої, який освітлює дорогу в машинах (крім останньої);</a:t>
            </a:r>
            <a:endParaRPr lang="ru-RU" dirty="0" smtClean="0"/>
          </a:p>
          <a:p>
            <a:pPr marL="90488" lvl="0" indent="265113">
              <a:buNone/>
            </a:pPr>
            <a:r>
              <a:rPr lang="uk-UA" dirty="0" smtClean="0"/>
              <a:t>наступні три знаходяться в улюбленій їжі українців            (і знов без останньої букви);</a:t>
            </a:r>
            <a:endParaRPr lang="ru-RU" dirty="0" smtClean="0"/>
          </a:p>
          <a:p>
            <a:pPr marL="90488" lvl="0" indent="265113">
              <a:buNone/>
            </a:pPr>
            <a:r>
              <a:rPr lang="uk-UA" dirty="0" smtClean="0"/>
              <a:t>разом буде назва міста.</a:t>
            </a:r>
            <a:endParaRPr lang="ru-RU" dirty="0" smtClean="0"/>
          </a:p>
          <a:p>
            <a:pPr marL="90488" indent="265113" algn="r">
              <a:buNone/>
            </a:pPr>
            <a:r>
              <a:rPr lang="uk-UA" b="1" dirty="0" err="1" smtClean="0">
                <a:solidFill>
                  <a:srgbClr val="FF0000"/>
                </a:solidFill>
              </a:rPr>
              <a:t>Фарсал</a:t>
            </a:r>
            <a:endParaRPr lang="ru-RU" dirty="0" smtClean="0">
              <a:solidFill>
                <a:srgbClr val="FF0000"/>
              </a:solidFill>
            </a:endParaRPr>
          </a:p>
          <a:p>
            <a:pPr marL="90488" lvl="0" indent="265113">
              <a:buNone/>
            </a:pPr>
            <a:r>
              <a:rPr lang="uk-UA" dirty="0" smtClean="0"/>
              <a:t>перші чотири букви – це грецька муза історії, але замість «І» поставте букву «Е»;</a:t>
            </a:r>
            <a:endParaRPr lang="ru-RU" dirty="0" smtClean="0"/>
          </a:p>
          <a:p>
            <a:pPr marL="90488" lvl="0" indent="265113">
              <a:buNone/>
            </a:pPr>
            <a:r>
              <a:rPr lang="uk-UA" dirty="0" smtClean="0"/>
              <a:t>наступні букви – це батько у латинян, але без букви «Е»;</a:t>
            </a:r>
            <a:endParaRPr lang="ru-RU" dirty="0" smtClean="0"/>
          </a:p>
          <a:p>
            <a:pPr marL="90488" lvl="0" indent="265113">
              <a:buNone/>
            </a:pPr>
            <a:r>
              <a:rPr lang="uk-UA" dirty="0" smtClean="0"/>
              <a:t>а остання буква завжди перша в абетці;</a:t>
            </a:r>
            <a:endParaRPr lang="ru-RU" dirty="0" smtClean="0"/>
          </a:p>
          <a:p>
            <a:pPr marL="90488" lvl="0" indent="265113">
              <a:buNone/>
            </a:pPr>
            <a:r>
              <a:rPr lang="uk-UA" dirty="0" smtClean="0"/>
              <a:t>разом буде ім’я відомої людини.</a:t>
            </a:r>
            <a:endParaRPr lang="ru-RU" dirty="0" smtClean="0"/>
          </a:p>
          <a:p>
            <a:pPr algn="r">
              <a:buNone/>
            </a:pPr>
            <a:r>
              <a:rPr lang="uk-UA" b="1" dirty="0" smtClean="0">
                <a:solidFill>
                  <a:srgbClr val="FF0000"/>
                </a:solidFill>
              </a:rPr>
              <a:t>Клеопатра 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794" y="1071546"/>
            <a:ext cx="6819888" cy="758952"/>
          </a:xfrm>
        </p:spPr>
        <p:txBody>
          <a:bodyPr>
            <a:normAutofit fontScale="90000"/>
          </a:bodyPr>
          <a:lstStyle/>
          <a:p>
            <a:r>
              <a:rPr lang="uk-UA" sz="4000" b="1" dirty="0" smtClean="0">
                <a:solidFill>
                  <a:schemeClr val="tx1"/>
                </a:solidFill>
                <a:latin typeface="Arial Black" pitchFamily="34" charset="0"/>
              </a:rPr>
              <a:t>Розв’яжіть </a:t>
            </a:r>
            <a:br>
              <a:rPr lang="uk-UA" sz="4000" b="1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uk-UA" sz="4000" b="1" dirty="0" smtClean="0">
                <a:solidFill>
                  <a:schemeClr val="tx1"/>
                </a:solidFill>
                <a:latin typeface="Arial Black" pitchFamily="34" charset="0"/>
              </a:rPr>
              <a:t>хронологічну задачу: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000232" y="1527048"/>
            <a:ext cx="6805440" cy="2044828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uk-UA" dirty="0" smtClean="0"/>
          </a:p>
          <a:p>
            <a:pPr marL="87313" indent="182563">
              <a:buNone/>
            </a:pPr>
            <a:r>
              <a:rPr lang="uk-UA" sz="11200" dirty="0" smtClean="0"/>
              <a:t>В 30 </a:t>
            </a:r>
            <a:r>
              <a:rPr lang="uk-UA" sz="11200" dirty="0" smtClean="0"/>
              <a:t>році до н. е. закінчилась війна Октавіана з Антонієм, закінчився час Римської республіки. Скільки років існувала Римська республіка?</a:t>
            </a:r>
            <a:endParaRPr lang="ru-RU" sz="11200" dirty="0" smtClean="0"/>
          </a:p>
          <a:p>
            <a:endParaRPr lang="ru-RU" dirty="0"/>
          </a:p>
        </p:txBody>
      </p:sp>
      <p:pic>
        <p:nvPicPr>
          <p:cNvPr id="4" name="Picture 6" descr="Результат пошуку зображень за запитом &quot;гай Юлій Цезар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905000" cy="3467100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285720" y="3571876"/>
            <a:ext cx="8429684" cy="2571768"/>
          </a:xfrm>
          <a:prstGeom prst="rect">
            <a:avLst/>
          </a:prstGeom>
        </p:spPr>
        <p:txBody>
          <a:bodyPr vert="horz">
            <a:normAutofit fontScale="250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uk-UA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7313" marR="0" lvl="0" indent="1825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uk-UA" sz="1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Епоха Римської республіки розпочалася 509 р. до н. е. </a:t>
            </a:r>
          </a:p>
          <a:p>
            <a:pPr marL="87313" marR="0" lvl="0" indent="1825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uk-UA" sz="1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Отже 509-30=479</a:t>
            </a:r>
            <a:r>
              <a:rPr kumimoji="0" lang="uk-UA" sz="1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р. </a:t>
            </a:r>
          </a:p>
          <a:p>
            <a:pPr marL="87313" marR="0" lvl="0" indent="1825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lang="uk-UA" sz="12800" baseline="0" dirty="0" smtClean="0"/>
              <a:t>Відповідь:</a:t>
            </a:r>
            <a:r>
              <a:rPr lang="uk-UA" sz="12800" dirty="0" smtClean="0"/>
              <a:t> Римська республіка існувала </a:t>
            </a:r>
            <a:r>
              <a:rPr lang="uk-UA" sz="12800" dirty="0" smtClean="0">
                <a:solidFill>
                  <a:srgbClr val="FF0000"/>
                </a:solidFill>
              </a:rPr>
              <a:t>479 років.</a:t>
            </a:r>
            <a:endParaRPr kumimoji="0" lang="ru-RU" sz="1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ru-RU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428604"/>
            <a:ext cx="3714744" cy="1285884"/>
          </a:xfrm>
        </p:spPr>
        <p:txBody>
          <a:bodyPr>
            <a:normAutofit fontScale="90000"/>
          </a:bodyPr>
          <a:lstStyle/>
          <a:p>
            <a:pPr indent="182563" algn="l"/>
            <a:r>
              <a:rPr lang="uk-UA" sz="1600" dirty="0" smtClean="0">
                <a:solidFill>
                  <a:schemeClr val="tx1"/>
                </a:solidFill>
              </a:rPr>
              <a:t>Використовуючи карту «Римська республіка в І ст. до н. е.» позначте в контурній карті: Галлію, Британію,                      р. Рубікон, м. </a:t>
            </a:r>
            <a:r>
              <a:rPr lang="uk-UA" sz="1600" dirty="0" err="1" smtClean="0">
                <a:solidFill>
                  <a:schemeClr val="tx1"/>
                </a:solidFill>
              </a:rPr>
              <a:t>Фарсал</a:t>
            </a:r>
            <a:r>
              <a:rPr lang="uk-UA" sz="1600" dirty="0" smtClean="0">
                <a:solidFill>
                  <a:schemeClr val="tx1"/>
                </a:solidFill>
              </a:rPr>
              <a:t>, мис Акцій, Єгипет, Східну частину Римської держави, Західну частину Римської держави.</a:t>
            </a: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28856" r="37633" b="54654"/>
          <a:stretch>
            <a:fillRect/>
          </a:stretch>
        </p:blipFill>
        <p:spPr bwMode="auto">
          <a:xfrm>
            <a:off x="5143504" y="2786058"/>
            <a:ext cx="357190" cy="3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 l="28856" r="37633" b="54654"/>
          <a:stretch>
            <a:fillRect/>
          </a:stretch>
        </p:blipFill>
        <p:spPr bwMode="auto">
          <a:xfrm>
            <a:off x="4143372" y="2071678"/>
            <a:ext cx="357190" cy="3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 l="28856" r="37633" b="54654"/>
          <a:stretch>
            <a:fillRect/>
          </a:stretch>
        </p:blipFill>
        <p:spPr bwMode="auto">
          <a:xfrm>
            <a:off x="3929058" y="1142984"/>
            <a:ext cx="357190" cy="3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 l="28856" r="37633" b="54654"/>
          <a:stretch>
            <a:fillRect/>
          </a:stretch>
        </p:blipFill>
        <p:spPr bwMode="auto">
          <a:xfrm>
            <a:off x="7429520" y="5572140"/>
            <a:ext cx="357190" cy="3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 l="28856" r="37633" b="54654"/>
          <a:stretch>
            <a:fillRect/>
          </a:stretch>
        </p:blipFill>
        <p:spPr bwMode="auto">
          <a:xfrm>
            <a:off x="6357950" y="3714752"/>
            <a:ext cx="357190" cy="3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/>
          <a:srcRect l="28856" r="37633" b="54654"/>
          <a:stretch>
            <a:fillRect/>
          </a:stretch>
        </p:blipFill>
        <p:spPr bwMode="auto">
          <a:xfrm>
            <a:off x="5643570" y="4143380"/>
            <a:ext cx="357190" cy="3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/>
          <a:srcRect l="28856" r="37633" b="54654"/>
          <a:stretch>
            <a:fillRect/>
          </a:stretch>
        </p:blipFill>
        <p:spPr bwMode="auto">
          <a:xfrm>
            <a:off x="7643834" y="1142984"/>
            <a:ext cx="1357322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/>
          <a:srcRect l="28856" r="37633" b="54654"/>
          <a:stretch>
            <a:fillRect/>
          </a:stretch>
        </p:blipFill>
        <p:spPr bwMode="auto">
          <a:xfrm>
            <a:off x="2500298" y="4143380"/>
            <a:ext cx="1357322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92867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uk-UA" sz="4000" b="1" dirty="0" smtClean="0">
                <a:solidFill>
                  <a:schemeClr val="tx1"/>
                </a:solidFill>
                <a:latin typeface="Arial Black" pitchFamily="34" charset="0"/>
              </a:rPr>
              <a:t>Алгоритм «Як скласти історичний портрет» 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428736"/>
            <a:ext cx="8503920" cy="528641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uk-UA" dirty="0" smtClean="0"/>
              <a:t>- Як відбувалося становлення особистості історичного діяча.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- Де і коли він народився?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- Де і в яких умовах жив, зростав, виховувався? 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- Як формувалися його погляди?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- Особисті якості й риси характеру.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- Як особисті якості діяча впливали на його діяльність? 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- Які з його особистих якостей вам подобаються, а які ні?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- Діяльність історичного діяча.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- Охарактеризуйте основні справи його життя.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- Які успіхи й невдачі були в його справах?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- Які верстви населення підтримували його діяльність, а які - ні та чому?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- Хто були його друзі, а хто вороги та чому?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- Якими були наслідки його діяльності: для сучасників; для нащадків?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- За що людство вшановує цю людину?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- Яке ваше особисте ставлення до історичного діяча?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- Які почуття викликає у вас його діяльність?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- Як ви ставитеся до засобів і методів його діяльності?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92867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uk-UA" sz="4000" b="1" dirty="0" smtClean="0">
                <a:solidFill>
                  <a:schemeClr val="tx1"/>
                </a:solidFill>
                <a:latin typeface="Arial Black" pitchFamily="34" charset="0"/>
              </a:rPr>
              <a:t>Закріплення знань учнів. </a:t>
            </a:r>
            <a:br>
              <a:rPr lang="uk-UA" sz="4000" b="1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uk-UA" sz="4000" b="1" dirty="0" smtClean="0">
                <a:solidFill>
                  <a:schemeClr val="tx1"/>
                </a:solidFill>
                <a:latin typeface="Arial Black" pitchFamily="34" charset="0"/>
              </a:rPr>
              <a:t>Домашнє завдання.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87313" indent="182563">
              <a:buNone/>
            </a:pPr>
            <a:r>
              <a:rPr lang="uk-UA" dirty="0" smtClean="0"/>
              <a:t>Підсумуйте свою роботу на уроці обговоренням   у загальному колі: </a:t>
            </a:r>
            <a:endParaRPr lang="ru-RU" dirty="0" smtClean="0"/>
          </a:p>
          <a:p>
            <a:pPr marL="87313" indent="182563">
              <a:buNone/>
            </a:pPr>
            <a:r>
              <a:rPr lang="uk-UA" dirty="0" smtClean="0"/>
              <a:t>«Після цього уроку я знаю, що...; вмію...; розумію...».</a:t>
            </a:r>
          </a:p>
          <a:p>
            <a:pPr marL="87313" indent="182563">
              <a:buNone/>
            </a:pPr>
            <a:endParaRPr lang="ru-RU" dirty="0" smtClean="0"/>
          </a:p>
          <a:p>
            <a:pPr marL="87313" indent="182563">
              <a:buNone/>
            </a:pPr>
            <a:r>
              <a:rPr lang="uk-UA" dirty="0" smtClean="0"/>
              <a:t>Повторити відповідні §§ підручника та підготуватися до уроку узагальнення і тематичного оцінювання. </a:t>
            </a:r>
            <a:endParaRPr lang="ru-RU" dirty="0" smtClean="0"/>
          </a:p>
          <a:p>
            <a:pPr marL="87313" indent="182563">
              <a:buNone/>
            </a:pPr>
            <a:r>
              <a:rPr lang="uk-UA" dirty="0" smtClean="0"/>
              <a:t>*Підготуйте презентацію за темою                                       «Рим за Цезаря».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63</TotalTime>
  <Words>737</Words>
  <Application>Microsoft Office PowerPoint</Application>
  <PresentationFormat>Экран (4:3)</PresentationFormat>
  <Paragraphs>72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Официальная</vt:lpstr>
      <vt:lpstr>Практичне заняття </vt:lpstr>
      <vt:lpstr>      Очікувані результати: </vt:lpstr>
      <vt:lpstr>Епіграф:</vt:lpstr>
      <vt:lpstr> Історичний диктант.  </vt:lpstr>
      <vt:lpstr>Історичний диктант.  </vt:lpstr>
      <vt:lpstr>Розв'яжіть ребуси </vt:lpstr>
      <vt:lpstr>Розв’яжіть шаради: </vt:lpstr>
      <vt:lpstr>Розв’яжіть  хронологічну задачу:   </vt:lpstr>
      <vt:lpstr>Використовуючи карту «Римська республіка в І ст. до н. е.» позначте в контурній карті: Галлію, Британію,                      р. Рубікон, м. Фарсал, мис Акцій, Єгипет, Східну частину Римської держави, Західну частину Римської держави. </vt:lpstr>
      <vt:lpstr>Алгоритм «Як скласти історичний портрет»    </vt:lpstr>
      <vt:lpstr>Закріплення знань учнів.  Домашнє завдання.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8</cp:revision>
  <dcterms:created xsi:type="dcterms:W3CDTF">2019-04-29T19:40:10Z</dcterms:created>
  <dcterms:modified xsi:type="dcterms:W3CDTF">2019-05-13T16:21:16Z</dcterms:modified>
</cp:coreProperties>
</file>