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62" r:id="rId2"/>
    <p:sldId id="292" r:id="rId3"/>
    <p:sldId id="263" r:id="rId4"/>
    <p:sldId id="264" r:id="rId5"/>
    <p:sldId id="267" r:id="rId6"/>
    <p:sldId id="266" r:id="rId7"/>
    <p:sldId id="269" r:id="rId8"/>
    <p:sldId id="268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9" r:id="rId18"/>
    <p:sldId id="280" r:id="rId19"/>
    <p:sldId id="289" r:id="rId20"/>
    <p:sldId id="282" r:id="rId21"/>
    <p:sldId id="281" r:id="rId22"/>
    <p:sldId id="284" r:id="rId23"/>
    <p:sldId id="283" r:id="rId24"/>
    <p:sldId id="278" r:id="rId25"/>
    <p:sldId id="285" r:id="rId26"/>
    <p:sldId id="287" r:id="rId27"/>
    <p:sldId id="288" r:id="rId28"/>
    <p:sldId id="286" r:id="rId29"/>
    <p:sldId id="265" r:id="rId30"/>
    <p:sldId id="291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CBBC"/>
    <a:srgbClr val="65D1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925" autoAdjust="0"/>
  </p:normalViewPr>
  <p:slideViewPr>
    <p:cSldViewPr>
      <p:cViewPr varScale="1">
        <p:scale>
          <a:sx n="73" d="100"/>
          <a:sy n="73" d="100"/>
        </p:scale>
        <p:origin x="17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C35B1-8FA6-4A77-BEEE-80B5C0965C43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9D6BA-23DD-46A0-9698-DA8CEE9021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6723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9D6BA-23DD-46A0-9698-DA8CEE902142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2505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4483592"/>
            <a:ext cx="7696200" cy="1295401"/>
          </a:xfrm>
        </p:spPr>
        <p:txBody>
          <a:bodyPr/>
          <a:lstStyle/>
          <a:p>
            <a:r>
              <a:rPr lang="ru-RU" sz="3600" b="1" dirty="0"/>
              <a:t>НАЦІОНАЛЬНЕ ПІДНЕСЕННЯ В ЗАХІДНОУКРАЇНСЬКИХ ЗЕМЛЯХ НА ПОЧАТКУ ХХ ст.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sz="800" dirty="0" smtClean="0"/>
              <a:t>.</a:t>
            </a:r>
            <a:endParaRPr lang="uk-UA" sz="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16632"/>
            <a:ext cx="4298238" cy="340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7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План</a:t>
            </a:r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2270464" y="2060848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1.Радикалізація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українськогополітичного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та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соціального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руху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SchoolBookC"/>
            </a:endParaRPr>
          </a:p>
          <a:p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2. Реформа виборчої системи.</a:t>
            </a:r>
          </a:p>
          <a:p>
            <a:endParaRPr lang="uk-UA" dirty="0">
              <a:solidFill>
                <a:schemeClr val="accent2">
                  <a:lumMod val="50000"/>
                </a:schemeClr>
              </a:solidFill>
              <a:latin typeface="SchoolBookC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3.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Боротьба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за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створення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українського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університету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SchoolBookC"/>
            </a:endParaRPr>
          </a:p>
          <a:p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4.Діяльність національно культурних та військово –спортивних   організацій.</a:t>
            </a:r>
          </a:p>
          <a:p>
            <a:endParaRPr lang="uk-UA" dirty="0">
              <a:solidFill>
                <a:schemeClr val="accent2">
                  <a:lumMod val="50000"/>
                </a:schemeClr>
              </a:solidFill>
              <a:latin typeface="SchoolBookC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5.Обрання Андрея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Шептицького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митрополитом УГКЦ.</a:t>
            </a: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323528" y="1772816"/>
            <a:ext cx="8363272" cy="46805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1.Радикалізація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українськогополітичного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соціального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руху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.</a:t>
            </a:r>
          </a:p>
          <a:p>
            <a:endParaRPr lang="ru-RU" sz="2400" dirty="0">
              <a:solidFill>
                <a:schemeClr val="accent2">
                  <a:lumMod val="50000"/>
                </a:schemeClr>
              </a:solidFill>
              <a:latin typeface="SchoolBookC"/>
            </a:endParaRPr>
          </a:p>
          <a:p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2. Реформа виборчої 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системи.</a:t>
            </a:r>
          </a:p>
          <a:p>
            <a:endParaRPr lang="uk-UA" sz="2400" dirty="0">
              <a:solidFill>
                <a:schemeClr val="accent2">
                  <a:lumMod val="50000"/>
                </a:schemeClr>
              </a:solidFill>
              <a:latin typeface="SchoolBookC"/>
            </a:endParaRP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3.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Боротьба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за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створення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українського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університету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.</a:t>
            </a:r>
          </a:p>
          <a:p>
            <a:endParaRPr lang="ru-RU" sz="2400" dirty="0">
              <a:solidFill>
                <a:schemeClr val="accent2">
                  <a:lumMod val="50000"/>
                </a:schemeClr>
              </a:solidFill>
              <a:latin typeface="SchoolBookC"/>
            </a:endParaRPr>
          </a:p>
          <a:p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4.Діяльність національно культурних та військово –спортивних   організацій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.</a:t>
            </a:r>
          </a:p>
          <a:p>
            <a:endParaRPr lang="uk-UA" sz="2400" dirty="0">
              <a:solidFill>
                <a:schemeClr val="accent2">
                  <a:lumMod val="50000"/>
                </a:schemeClr>
              </a:solidFill>
              <a:latin typeface="SchoolBookC"/>
            </a:endParaRP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5.Обрання Андрея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Шептицького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митрополитом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УГКЦ.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SchoolBookC"/>
            </a:endParaRPr>
          </a:p>
        </p:txBody>
      </p:sp>
    </p:spTree>
    <p:extLst>
      <p:ext uri="{BB962C8B-B14F-4D97-AF65-F5344CB8AC3E}">
        <p14:creationId xmlns:p14="http://schemas.microsoft.com/office/powerpoint/2010/main" val="3787720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593449" y="332656"/>
            <a:ext cx="4299031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solidFill>
                <a:srgbClr val="231F20"/>
              </a:solidFill>
              <a:latin typeface="SchoolBookC"/>
            </a:endParaRPr>
          </a:p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На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початку ХХ ст. центром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українського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національного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руху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стала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Східна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Галичина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.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Саме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тут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українці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,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хоч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і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обмежено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, але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користувалися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демократичними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правами: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обирали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своїх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представників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до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крайового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сейму й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австрійського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парламенту,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мали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українську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пресу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,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умови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для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розвитку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української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мови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,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освіти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, науки.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Водночас зростання української національної свідомості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обумовило гостру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боротьбу українців проти економічного та політичного домінування поляків. Це протистояння призводило до радикалізації політичного життя в краї.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/>
              <a:t/>
            </a:r>
            <a:br>
              <a:rPr lang="ru-RU" sz="2000" dirty="0"/>
            </a:br>
            <a:endParaRPr lang="uk-UA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93" y="1412776"/>
            <a:ext cx="4413937" cy="3096344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179512" y="486916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Демонстрація перед міським театром у Львові, організована політичними партіями під гаслом проведення у краї виборчої реформи.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  <a:latin typeface="Roboto"/>
              </a:rPr>
              <a:t>1905 р.</a:t>
            </a:r>
            <a:endParaRPr lang="uk-UA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323528" y="23606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1.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Радикалізація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українського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політичного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соціального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руху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3352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39552" y="404664"/>
            <a:ext cx="835292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На початку ХХ ст. національна ідея вийшла за межі вузького інтелігентського середовища. До неї тепер долучилися селяни, які організовувалися в кооперативному русі, і робітники, які перетворювалися 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на самостійну 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політичну силу. 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Соціалістичну 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течію українського руху представляла </a:t>
            </a:r>
            <a:r>
              <a:rPr lang="uk-UA" sz="2400" b="1" dirty="0" err="1" smtClean="0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Русько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-українська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радикальна партія (РУРП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)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.</a:t>
            </a:r>
          </a:p>
          <a:p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/>
            </a:r>
            <a:b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</a:b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Розв’язання 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національного питання 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радикали пов’язували 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з федералізацією Австро-Угорщини й об’єднанням в 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одну адміністративну 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одиницю українських частин Галичини й 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Буковини. Програма 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також містила вимоги політичних й економічних прав 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та свобод 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для робітників і селян.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sz="2000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53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ая фигурная скобка 7"/>
          <p:cNvSpPr/>
          <p:nvPr/>
        </p:nvSpPr>
        <p:spPr>
          <a:xfrm rot="5400000">
            <a:off x="4300901" y="531977"/>
            <a:ext cx="792088" cy="8280920"/>
          </a:xfrm>
          <a:prstGeom prst="rightBrace">
            <a:avLst>
              <a:gd name="adj1" fmla="val 38526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67744" y="5157192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863F3A"/>
                </a:solidFill>
                <a:latin typeface="Times New Roman" pitchFamily="18" charset="0"/>
                <a:cs typeface="Times New Roman" pitchFamily="18" charset="0"/>
              </a:rPr>
              <a:t>РУРП 1890 р</a:t>
            </a:r>
            <a:endParaRPr lang="ru-RU" sz="3200" b="1" dirty="0">
              <a:solidFill>
                <a:srgbClr val="863F3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978"/>
            <a:ext cx="2414398" cy="32491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62879"/>
            <a:ext cx="2201738" cy="32784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560" y="220295"/>
            <a:ext cx="2281612" cy="324858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03848" y="3565513"/>
            <a:ext cx="2808312" cy="461665"/>
          </a:xfrm>
          <a:prstGeom prst="rect">
            <a:avLst/>
          </a:prstGeom>
          <a:gradFill>
            <a:gsLst>
              <a:gs pos="45000">
                <a:srgbClr val="DDF0FF"/>
              </a:gs>
              <a:gs pos="70000">
                <a:srgbClr val="FFC000"/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solidFill>
                  <a:srgbClr val="863F3A"/>
                </a:solidFill>
                <a:latin typeface="Monotype Corsiva" pitchFamily="66" charset="0"/>
              </a:rPr>
              <a:t>Михайло </a:t>
            </a:r>
            <a:r>
              <a:rPr lang="uk-UA" sz="2400" b="1" i="1" dirty="0" smtClean="0">
                <a:solidFill>
                  <a:srgbClr val="863F3A"/>
                </a:solidFill>
                <a:latin typeface="Monotype Corsiva" pitchFamily="66" charset="0"/>
              </a:rPr>
              <a:t>Павлик</a:t>
            </a:r>
            <a:endParaRPr lang="uk-UA" sz="2400" b="1" i="1" dirty="0">
              <a:solidFill>
                <a:srgbClr val="863F3A"/>
              </a:solidFill>
              <a:latin typeface="Monotype Corsiva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51295" y="3539541"/>
            <a:ext cx="2808312" cy="461665"/>
          </a:xfrm>
          <a:prstGeom prst="rect">
            <a:avLst/>
          </a:prstGeom>
          <a:gradFill>
            <a:gsLst>
              <a:gs pos="45000">
                <a:srgbClr val="DDF0FF"/>
              </a:gs>
              <a:gs pos="70000">
                <a:srgbClr val="FFC000"/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863F3A"/>
                </a:solidFill>
                <a:latin typeface="Monotype Corsiva" pitchFamily="66" charset="0"/>
              </a:rPr>
              <a:t>Лев Бачинський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7151" y="3539541"/>
            <a:ext cx="2808312" cy="461665"/>
          </a:xfrm>
          <a:prstGeom prst="rect">
            <a:avLst/>
          </a:prstGeom>
          <a:gradFill>
            <a:gsLst>
              <a:gs pos="45000">
                <a:srgbClr val="DDF0FF"/>
              </a:gs>
              <a:gs pos="70000">
                <a:srgbClr val="FFC000"/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863F3A"/>
                </a:solidFill>
                <a:latin typeface="Monotype Corsiva" pitchFamily="66" charset="0"/>
              </a:rPr>
              <a:t>Іван </a:t>
            </a:r>
            <a:r>
              <a:rPr lang="uk-UA" sz="2400" b="1" dirty="0" smtClean="0">
                <a:solidFill>
                  <a:srgbClr val="863F3A"/>
                </a:solidFill>
                <a:latin typeface="Monotype Corsiva" pitchFamily="66" charset="0"/>
              </a:rPr>
              <a:t>Франко</a:t>
            </a:r>
            <a:endParaRPr lang="uk-UA" sz="2400" b="1" dirty="0">
              <a:solidFill>
                <a:srgbClr val="863F3A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46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23528" y="188640"/>
            <a:ext cx="8712968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Утворена 1899 р. Українська національно-демократична партія</a:t>
            </a:r>
            <a:b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</a:b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(УНДП) проголосила своєю стратегічною метою </a:t>
            </a:r>
            <a:r>
              <a:rPr lang="uk-UA" sz="2200" dirty="0">
                <a:solidFill>
                  <a:srgbClr val="FF0000"/>
                </a:solidFill>
                <a:latin typeface="SchoolBookC"/>
              </a:rPr>
              <a:t>національну незалежність, 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а однією з найближчих цілей — автономію у складі 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Австро Угорщини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. Це передбачало розгортання широкої роботи в масах, проведення страйків, організацію руху за загальне виборче право. Поміркована орієнтація та підтримка з боку «Просвіти» зробили УНДП найчисельнішою й найвпливовішою партією </a:t>
            </a:r>
            <a:r>
              <a:rPr lang="uk-UA" sz="2200" dirty="0" err="1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Галичини.Щоб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заручитися підтримкою селян, партія організовувала 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народні віча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, на яких обговорювалися актуальні соціально-політичні та 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економічні питання 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українського населення Галичини, Буковини та Закарпаття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.</a:t>
            </a:r>
          </a:p>
          <a:p>
            <a:endParaRPr lang="uk-UA" sz="2000" dirty="0">
              <a:solidFill>
                <a:schemeClr val="accent2">
                  <a:lumMod val="50000"/>
                </a:schemeClr>
              </a:solidFill>
              <a:latin typeface="SchoolBookC"/>
            </a:endParaRPr>
          </a:p>
          <a:p>
            <a:endParaRPr lang="uk-UA" sz="2000" dirty="0" smtClean="0">
              <a:solidFill>
                <a:schemeClr val="accent2">
                  <a:lumMod val="50000"/>
                </a:schemeClr>
              </a:solidFill>
              <a:latin typeface="SchoolBookC"/>
            </a:endParaRPr>
          </a:p>
          <a:p>
            <a:endParaRPr lang="uk-UA" sz="2000" dirty="0">
              <a:solidFill>
                <a:schemeClr val="accent2">
                  <a:lumMod val="50000"/>
                </a:schemeClr>
              </a:solidFill>
              <a:latin typeface="SchoolBookC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323528" y="4509120"/>
            <a:ext cx="8352928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err="1"/>
              <a:t>Народні</a:t>
            </a:r>
            <a:r>
              <a:rPr lang="ru-RU" sz="2000" b="1" dirty="0"/>
              <a:t> </a:t>
            </a:r>
            <a:r>
              <a:rPr lang="ru-RU" sz="2000" b="1" dirty="0" err="1" smtClean="0"/>
              <a:t>віча</a:t>
            </a:r>
            <a:r>
              <a:rPr lang="ru-RU" sz="2000" b="1" dirty="0" smtClean="0"/>
              <a:t> </a:t>
            </a:r>
            <a:r>
              <a:rPr lang="ru-RU" sz="2000" b="1" dirty="0"/>
              <a:t>— </a:t>
            </a:r>
            <a:r>
              <a:rPr lang="ru-RU" sz="2000" b="1" dirty="0" err="1"/>
              <a:t>громадські</a:t>
            </a:r>
            <a:r>
              <a:rPr lang="ru-RU" sz="2000" b="1" dirty="0"/>
              <a:t> </a:t>
            </a:r>
            <a:r>
              <a:rPr lang="ru-RU" sz="2000" b="1" dirty="0" err="1"/>
              <a:t>збори</a:t>
            </a:r>
            <a:r>
              <a:rPr lang="ru-RU" sz="2000" b="1" dirty="0"/>
              <a:t>, </a:t>
            </a:r>
            <a:r>
              <a:rPr lang="ru-RU" sz="2000" b="1" dirty="0" err="1"/>
              <a:t>що</a:t>
            </a:r>
            <a:r>
              <a:rPr lang="ru-RU" sz="2000" b="1" dirty="0"/>
              <a:t> </a:t>
            </a:r>
            <a:r>
              <a:rPr lang="ru-RU" sz="2000" b="1" dirty="0" err="1"/>
              <a:t>проводилися</a:t>
            </a:r>
            <a:r>
              <a:rPr lang="ru-RU" sz="2000" b="1" dirty="0"/>
              <a:t> на </a:t>
            </a:r>
            <a:r>
              <a:rPr lang="ru-RU" sz="2000" b="1" dirty="0" err="1"/>
              <a:t>західноукраїнських</a:t>
            </a:r>
            <a:r>
              <a:rPr lang="ru-RU" sz="2000" b="1" dirty="0"/>
              <a:t> землях </a:t>
            </a:r>
            <a:r>
              <a:rPr lang="ru-RU" sz="2000" b="1" dirty="0" err="1"/>
              <a:t>із</a:t>
            </a:r>
            <a:r>
              <a:rPr lang="ru-RU" sz="2000" b="1" dirty="0"/>
              <a:t> </a:t>
            </a:r>
            <a:r>
              <a:rPr lang="ru-RU" sz="2000" b="1" dirty="0" err="1"/>
              <a:t>ухваленням</a:t>
            </a:r>
            <a:r>
              <a:rPr lang="ru-RU" sz="2000" b="1" dirty="0"/>
              <a:t> </a:t>
            </a:r>
            <a:r>
              <a:rPr lang="ru-RU" sz="2000" b="1" dirty="0" err="1"/>
              <a:t>резолюцій</a:t>
            </a:r>
            <a:r>
              <a:rPr lang="ru-RU" sz="2000" b="1" dirty="0"/>
              <a:t>, </a:t>
            </a:r>
            <a:r>
              <a:rPr lang="ru-RU" sz="2000" b="1" dirty="0" err="1"/>
              <a:t>які</a:t>
            </a:r>
            <a:r>
              <a:rPr lang="ru-RU" sz="2000" b="1" dirty="0"/>
              <a:t> </a:t>
            </a:r>
            <a:r>
              <a:rPr lang="ru-RU" sz="2000" b="1" dirty="0" err="1" smtClean="0"/>
              <a:t>відправлялися</a:t>
            </a:r>
            <a:r>
              <a:rPr lang="ru-RU" sz="2000" b="1" dirty="0"/>
              <a:t> </a:t>
            </a:r>
            <a:r>
              <a:rPr lang="ru-RU" sz="2000" b="1" dirty="0" smtClean="0"/>
              <a:t>органам </a:t>
            </a:r>
            <a:r>
              <a:rPr lang="ru-RU" sz="2000" b="1" dirty="0" err="1"/>
              <a:t>влади</a:t>
            </a:r>
            <a:r>
              <a:rPr lang="ru-RU" sz="2000" b="1" dirty="0"/>
              <a:t> і </a:t>
            </a:r>
            <a:r>
              <a:rPr lang="ru-RU" sz="2000" b="1" dirty="0" err="1"/>
              <a:t>бралися</a:t>
            </a:r>
            <a:r>
              <a:rPr lang="ru-RU" sz="2000" b="1" dirty="0"/>
              <a:t> до </a:t>
            </a:r>
            <a:r>
              <a:rPr lang="ru-RU" sz="2000" b="1" dirty="0" err="1"/>
              <a:t>уваги</a:t>
            </a:r>
            <a:r>
              <a:rPr lang="ru-RU" sz="2000" b="1" dirty="0"/>
              <a:t> </a:t>
            </a:r>
            <a:r>
              <a:rPr lang="ru-RU" sz="2000" b="1" dirty="0" err="1"/>
              <a:t>політичними</a:t>
            </a:r>
            <a:r>
              <a:rPr lang="ru-RU" sz="2000" b="1" dirty="0"/>
              <a:t> </a:t>
            </a:r>
            <a:r>
              <a:rPr lang="ru-RU" sz="2000" b="1" dirty="0" err="1"/>
              <a:t>партіями</a:t>
            </a:r>
            <a:r>
              <a:rPr lang="ru-RU" sz="2000" b="1" dirty="0"/>
              <a:t>.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8077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ая фигурная скобка 7"/>
          <p:cNvSpPr/>
          <p:nvPr/>
        </p:nvSpPr>
        <p:spPr>
          <a:xfrm rot="5400000">
            <a:off x="4300901" y="531977"/>
            <a:ext cx="792088" cy="8280920"/>
          </a:xfrm>
          <a:prstGeom prst="rightBrace">
            <a:avLst>
              <a:gd name="adj1" fmla="val 38526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71271" y="5157192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863F3A"/>
                </a:solidFill>
                <a:latin typeface="Times New Roman" pitchFamily="18" charset="0"/>
                <a:cs typeface="Times New Roman" pitchFamily="18" charset="0"/>
              </a:rPr>
              <a:t>УНДП 1899р.</a:t>
            </a:r>
            <a:endParaRPr lang="ru-RU" sz="3200" b="1" dirty="0">
              <a:solidFill>
                <a:srgbClr val="863F3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7151" y="3539541"/>
            <a:ext cx="1924569" cy="461665"/>
          </a:xfrm>
          <a:prstGeom prst="rect">
            <a:avLst/>
          </a:prstGeom>
          <a:gradFill>
            <a:gsLst>
              <a:gs pos="45000">
                <a:srgbClr val="DDF0FF"/>
              </a:gs>
              <a:gs pos="70000">
                <a:srgbClr val="FFC000"/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863F3A"/>
                </a:solidFill>
                <a:latin typeface="Monotype Corsiva" pitchFamily="66" charset="0"/>
              </a:rPr>
              <a:t>І. Франко</a:t>
            </a:r>
            <a:endParaRPr lang="uk-UA" sz="2400" b="1" dirty="0">
              <a:solidFill>
                <a:srgbClr val="863F3A"/>
              </a:solidFill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5558" y="3539541"/>
            <a:ext cx="1995033" cy="461665"/>
          </a:xfrm>
          <a:prstGeom prst="rect">
            <a:avLst/>
          </a:prstGeom>
          <a:gradFill>
            <a:gsLst>
              <a:gs pos="45000">
                <a:srgbClr val="DDF0FF"/>
              </a:gs>
              <a:gs pos="70000">
                <a:srgbClr val="FFC000"/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400" b="1" dirty="0" err="1" smtClean="0">
                <a:solidFill>
                  <a:srgbClr val="863F3A"/>
                </a:solidFill>
                <a:latin typeface="Monotype Corsiva" pitchFamily="66" charset="0"/>
              </a:rPr>
              <a:t>М.Грушевський</a:t>
            </a:r>
            <a:endParaRPr lang="uk-UA" sz="2400" b="1" dirty="0">
              <a:solidFill>
                <a:srgbClr val="863F3A"/>
              </a:solidFill>
              <a:latin typeface="Monotype Corsiva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4429" y="3539541"/>
            <a:ext cx="1924569" cy="461665"/>
          </a:xfrm>
          <a:prstGeom prst="rect">
            <a:avLst/>
          </a:prstGeom>
          <a:gradFill>
            <a:gsLst>
              <a:gs pos="45000">
                <a:srgbClr val="DDF0FF"/>
              </a:gs>
              <a:gs pos="70000">
                <a:srgbClr val="FFC000"/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863F3A"/>
                </a:solidFill>
                <a:latin typeface="Monotype Corsiva" pitchFamily="66" charset="0"/>
              </a:rPr>
              <a:t>Є. Левицький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12836" y="3509924"/>
            <a:ext cx="1924569" cy="461665"/>
          </a:xfrm>
          <a:prstGeom prst="rect">
            <a:avLst/>
          </a:prstGeom>
          <a:gradFill>
            <a:gsLst>
              <a:gs pos="45000">
                <a:srgbClr val="DDF0FF"/>
              </a:gs>
              <a:gs pos="70000">
                <a:srgbClr val="FFC000"/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err="1" smtClean="0">
                <a:solidFill>
                  <a:srgbClr val="863F3A"/>
                </a:solidFill>
                <a:latin typeface="Monotype Corsiva" pitchFamily="66" charset="0"/>
              </a:rPr>
              <a:t>В.Охримович</a:t>
            </a:r>
            <a:endParaRPr lang="uk-UA" sz="2400" b="1" dirty="0">
              <a:solidFill>
                <a:srgbClr val="863F3A"/>
              </a:solidFill>
              <a:latin typeface="Monotype Corsiva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30" y="390187"/>
            <a:ext cx="1890141" cy="299695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562" y="390187"/>
            <a:ext cx="2142821" cy="29969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90187"/>
            <a:ext cx="2132686" cy="299695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1" y="374765"/>
            <a:ext cx="1950039" cy="301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76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 animBg="1"/>
      <p:bldP spid="10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611560" y="404664"/>
            <a:ext cx="806489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Активізація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політичного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руху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супроводжувалася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масовими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виступами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населення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. 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Галичині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з року в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рік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помітно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посилювалася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робітнича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страйкова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боротьба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Тільки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впродовж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1900–1904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pp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. тут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відбулося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143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страйки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, до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яких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долучилося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понад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32 тис.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осіб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Частина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з них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завершилася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перемогою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страйкарів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. </a:t>
            </a:r>
          </a:p>
          <a:p>
            <a:r>
              <a:rPr lang="ru-RU" sz="2400" dirty="0" err="1"/>
              <a:t>Поруч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робітниками</a:t>
            </a:r>
            <a:r>
              <a:rPr lang="ru-RU" sz="2400" dirty="0"/>
              <a:t> на </a:t>
            </a:r>
            <a:r>
              <a:rPr lang="ru-RU" sz="2400" dirty="0" err="1"/>
              <a:t>боротьбу</a:t>
            </a:r>
            <a:r>
              <a:rPr lang="ru-RU" sz="2400" dirty="0"/>
              <a:t> </a:t>
            </a:r>
            <a:r>
              <a:rPr lang="ru-RU" sz="2400" dirty="0" err="1"/>
              <a:t>піднялися</a:t>
            </a:r>
            <a:r>
              <a:rPr lang="ru-RU" sz="2400" dirty="0"/>
              <a:t> й </a:t>
            </a:r>
            <a:r>
              <a:rPr lang="ru-RU" sz="2400" dirty="0" err="1"/>
              <a:t>селяни</a:t>
            </a:r>
            <a:r>
              <a:rPr lang="ru-RU" sz="2400" dirty="0" smtClean="0"/>
              <a:t>.</a:t>
            </a:r>
          </a:p>
          <a:p>
            <a:endParaRPr lang="ru-RU" dirty="0"/>
          </a:p>
        </p:txBody>
      </p:sp>
      <p:sp>
        <p:nvSpPr>
          <p:cNvPr id="3" name="Прямокутник 2"/>
          <p:cNvSpPr/>
          <p:nvPr/>
        </p:nvSpPr>
        <p:spPr>
          <a:xfrm>
            <a:off x="611560" y="3068959"/>
            <a:ext cx="8077269" cy="10290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/>
              <a:t>Селянський</a:t>
            </a:r>
            <a:r>
              <a:rPr lang="ru-RU" sz="2400" b="1" dirty="0" smtClean="0"/>
              <a:t> </a:t>
            </a:r>
            <a:r>
              <a:rPr lang="ru-RU" sz="2400" b="1" dirty="0" err="1"/>
              <a:t>страйк</a:t>
            </a:r>
            <a:r>
              <a:rPr lang="ru-RU" sz="2400" b="1" dirty="0"/>
              <a:t> </a:t>
            </a:r>
            <a:r>
              <a:rPr lang="ru-RU" sz="2400" dirty="0"/>
              <a:t>— </a:t>
            </a:r>
            <a:r>
              <a:rPr lang="ru-RU" sz="2400" dirty="0" err="1"/>
              <a:t>організована</a:t>
            </a:r>
            <a:r>
              <a:rPr lang="ru-RU" sz="2400" dirty="0"/>
              <a:t> </a:t>
            </a:r>
            <a:r>
              <a:rPr lang="ru-RU" sz="2400" dirty="0" err="1"/>
              <a:t>масова</a:t>
            </a:r>
            <a:r>
              <a:rPr lang="ru-RU" sz="2400" dirty="0"/>
              <a:t> </a:t>
            </a:r>
            <a:r>
              <a:rPr lang="ru-RU" sz="2400" dirty="0" err="1" smtClean="0"/>
              <a:t>відмова</a:t>
            </a:r>
            <a:r>
              <a:rPr lang="ru-RU" sz="2400" dirty="0" smtClean="0"/>
              <a:t> </a:t>
            </a:r>
            <a:r>
              <a:rPr lang="ru-RU" sz="2400" dirty="0"/>
              <a:t>селян </a:t>
            </a:r>
            <a:r>
              <a:rPr lang="ru-RU" sz="2400" dirty="0" err="1"/>
              <a:t>працювати</a:t>
            </a:r>
            <a:r>
              <a:rPr lang="ru-RU" sz="2400" dirty="0"/>
              <a:t> на </a:t>
            </a:r>
            <a:r>
              <a:rPr lang="ru-RU" sz="2400" dirty="0" err="1"/>
              <a:t>поміщика</a:t>
            </a:r>
            <a:r>
              <a:rPr lang="ru-RU" sz="2400" dirty="0"/>
              <a:t>.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611560" y="4088222"/>
            <a:ext cx="842493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accent2">
                    <a:lumMod val="50000"/>
                  </a:schemeClr>
                </a:solidFill>
              </a:rPr>
              <a:t>Зокрема, у страйку сільськогосподарських робітників, що відбувся влітку 1902 р. в Східній Галичині, взяли участь близько 200 тис.</a:t>
            </a:r>
            <a:br>
              <a:rPr lang="uk-UA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sz="2400" dirty="0">
                <a:solidFill>
                  <a:schemeClr val="accent2">
                    <a:lumMod val="50000"/>
                  </a:schemeClr>
                </a:solidFill>
              </a:rPr>
              <a:t>осіб. Українські політичні партії не лише підтримали селян, а й 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</a:rPr>
              <a:t>брали участь 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</a:rPr>
              <a:t>у цьому русі. Влада розправлялась із рухом за допомогою військової сили.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558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51520" y="404664"/>
            <a:ext cx="871296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2. Реформа виборчої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системи</a:t>
            </a:r>
          </a:p>
          <a:p>
            <a:r>
              <a:rPr lang="uk-UA" sz="2400" dirty="0" smtClean="0"/>
              <a:t>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Одним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із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завдань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національного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руху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на початку ХХ ст. стала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боротьба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за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виборчу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реформу.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Українці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вважали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що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представництва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у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віденському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парламенті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й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галицькому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сеймі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дадуть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змогу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відстоювати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їхні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права. 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</a:rPr>
              <a:t>Тиск на владу привів до того, що, всупереч спротиву польської верхівки, у Відні й Галичині 1907 р. було запроваджене загальне виборче право. 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05064"/>
            <a:ext cx="8712968" cy="2710701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5580112" y="4221088"/>
            <a:ext cx="2832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Віденський парламент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139565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004048" y="332656"/>
            <a:ext cx="403244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Хоча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ці зміни ще не забезпечували українцям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рівноправності, однак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українське представництво отримувало шанс перетворитися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в помітну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парламентську силу. Кількість українських депутатів у віденському парламенті істотно зросла: якщо в 1879 р. українці мали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трьох представників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, то в 1907 р. їх було вже 27 від Галичини та 5 — від Буковини. Українці домагалися поступок в економічній і культурній сферах та постійно висували вимогу — надання українським землям політичної автономії у складі Австро-Угорщини. </a:t>
            </a:r>
            <a:r>
              <a:rPr lang="uk-UA" sz="2000" dirty="0"/>
              <a:t/>
            </a:r>
            <a:br>
              <a:rPr lang="uk-UA" sz="2000" dirty="0"/>
            </a:br>
            <a:endParaRPr lang="uk-UA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124744"/>
            <a:ext cx="4752528" cy="3765701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1547664" y="5157192"/>
            <a:ext cx="21291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Галицький Сейм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18770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563888" y="404664"/>
            <a:ext cx="5400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3.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Боротьба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 за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створення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українського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університету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  <a:latin typeface="SchoolBookC-Bold"/>
            </a:endParaRPr>
          </a:p>
          <a:p>
            <a:endParaRPr lang="ru-RU" b="1" dirty="0" smtClean="0">
              <a:solidFill>
                <a:schemeClr val="accent2">
                  <a:lumMod val="50000"/>
                </a:schemeClr>
              </a:solidFill>
              <a:latin typeface="SchoolBookC-Bold"/>
            </a:endParaRPr>
          </a:p>
          <a:p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Ще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1894 р. у Львівському університеті було відкрито перші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українські кафедри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, у тому числі — кафедру історії, якою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керував</a:t>
            </a:r>
          </a:p>
          <a:p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М.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Грушевський. Але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це не змінило </a:t>
            </a:r>
            <a:r>
              <a:rPr lang="uk-UA" dirty="0" err="1">
                <a:solidFill>
                  <a:schemeClr val="accent2">
                    <a:lumMod val="50000"/>
                  </a:schemeClr>
                </a:solidFill>
              </a:rPr>
              <a:t>мовний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 режим в університеті. Як і раніше, тут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панували німецька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й польська мови. У 1900 р. на трьох факультетах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Львівського університету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українці обіймали лише шість професорських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кафедр. Тоді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почалася боротьба за окремий український університет. Насамперед створення паралельних груп з українською мовою викладання на всіх факультетах. Однак польська адміністрація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університету продовжувала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ігнорувати права української мови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У 1907 р. під час акцій протесту 150 студентів-українців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силоміць вигнали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з університету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uk-UA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2900313" cy="3919341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1115616" y="4725144"/>
            <a:ext cx="1624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Адам </a:t>
            </a:r>
            <a:r>
              <a:rPr lang="uk-UA" b="1" dirty="0" err="1">
                <a:solidFill>
                  <a:schemeClr val="accent2">
                    <a:lumMod val="50000"/>
                  </a:schemeClr>
                </a:solidFill>
              </a:rPr>
              <a:t>Коцко</a:t>
            </a:r>
            <a:endParaRPr lang="uk-UA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16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449282" y="0"/>
            <a:ext cx="5688632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У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відповідь на посилення українського студентського руху польська шовіністична преса розгорнула відкриту антиукраїнську кампанію. Під її впливом польські студенти розправлялися з усіма, хто говорив українською мовою, викидали українців за двері університету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. У 1910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р. під час однієї з численних сутичок між українськими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та польськими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студентами Львівського університету пролунали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постріли, від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яких загинув українець Адам 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</a:rPr>
              <a:t>Коцко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, чимало студентів зазнали поранень. До того ж їх звинуватили у провокуванні безпорядків, 49 з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них відраховано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з університету.</a:t>
            </a:r>
            <a:br>
              <a:rPr lang="uk-UA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Однак похорон студента перетворився на справжню масову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антиурядову маніфестацію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, у якій, крім львів’ян, взяли участь представники кожного галицького міста. Ці події сколихнули прогресивну громадськість світу, яка засудила дії польських шовіністів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38" y="218492"/>
            <a:ext cx="3108108" cy="4144144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270381" y="4384340"/>
            <a:ext cx="322210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У 1954 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році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«Мадонна» авторства скульптора 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Гейлінга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зникла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з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постаменту. Скульптуру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переправили до Риги, де вона 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впродовж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35-ти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р.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  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прикрашала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могилу 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художниці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ru-RU" sz="1400" dirty="0" err="1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Мартінсон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. Лише в 1989 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році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статую повернули на 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призначене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для 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неї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місце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– могилу 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національного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героя 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Галичини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Адама 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Коцко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.</a:t>
            </a:r>
            <a:endParaRPr lang="uk-UA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11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419872" y="764704"/>
            <a:ext cx="56394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4.Діяльність національно культурних та військово –спортивних організацій.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Наприкінці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ХІХ — на початку ХХ ст. на теренах Західної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України почали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виникати й молодіжні організації військово-спортивного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руху у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формі 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latin typeface="SchoolBookC-Italic"/>
              </a:rPr>
              <a:t>сокільсько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-Italic"/>
              </a:rPr>
              <a:t>-січових товариств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.</a:t>
            </a:r>
            <a:b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</a:b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Перше товариство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«Сокіл»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засновано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на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Тернопільщині в 1891 р., а в 1894 р. за ініціативи інженера Василя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Нагірного воно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постало й у Львові. Діяльність товариства сприяла фізичному вихованню населення краю та формуванню в українців почуття національної єдності. «Соколи» приділяли увагу гімнастиці та протипожежній безпеці. Проте в сільській місцевості, де 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сокільський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рух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активно поширився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, до цих видів діяльності додали фехтування, туризм і велоспорт. </a:t>
            </a:r>
            <a:endParaRPr lang="uk-UA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40768"/>
            <a:ext cx="2956118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1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59723" y="3569765"/>
            <a:ext cx="40324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Окрім фізичного виховання, «Соколи» переймалися </a:t>
            </a:r>
            <a:r>
              <a:rPr lang="uk-UA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культурноосвітньою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роботою: створенням хорів,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гуртків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,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духових оркестрів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, бібліотек.</a:t>
            </a:r>
            <a:br>
              <a:rPr lang="uk-UA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</a:b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Великі заслуги в розбудові «</a:t>
            </a:r>
            <a:r>
              <a:rPr lang="uk-UA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Сокола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» мав </a:t>
            </a:r>
            <a:r>
              <a:rPr lang="uk-UA" b="1" dirty="0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Іван </a:t>
            </a:r>
            <a:r>
              <a:rPr lang="uk-UA" b="1" dirty="0" err="1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Боберський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,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який очолював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товариство в 1910–1914-х рр. За цей час воно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поширило діяльність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на всю Галичину.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1011"/>
            <a:ext cx="4898283" cy="34203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171" y="3429000"/>
            <a:ext cx="4844325" cy="3285232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5113291" y="2708920"/>
            <a:ext cx="40307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  </a:t>
            </a:r>
            <a:r>
              <a:rPr lang="uk-UA" dirty="0" err="1" smtClean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Українські_соколи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 на VІ-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_</a:t>
            </a:r>
            <a:r>
              <a:rPr lang="uk-UA" dirty="0" err="1" smtClean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Всесокільському_злеті_у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 Празі</a:t>
            </a:r>
            <a:endParaRPr lang="uk-UA" dirty="0">
              <a:solidFill>
                <a:schemeClr val="accent2">
                  <a:lumMod val="75000"/>
                </a:schemeClr>
              </a:solidFill>
              <a:latin typeface="SchoolBookC"/>
            </a:endParaRPr>
          </a:p>
        </p:txBody>
      </p:sp>
      <p:sp>
        <p:nvSpPr>
          <p:cNvPr id="6" name="Стрілка вниз 5"/>
          <p:cNvSpPr/>
          <p:nvPr/>
        </p:nvSpPr>
        <p:spPr>
          <a:xfrm>
            <a:off x="6589093" y="3355251"/>
            <a:ext cx="432048" cy="402344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кутник 6"/>
          <p:cNvSpPr/>
          <p:nvPr/>
        </p:nvSpPr>
        <p:spPr>
          <a:xfrm>
            <a:off x="5113291" y="476672"/>
            <a:ext cx="3851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Львівські соколи перед виїздом до Праги на VІ-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 </a:t>
            </a:r>
            <a:r>
              <a:rPr lang="uk-UA" dirty="0" err="1" smtClean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Всесокільський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 злет</a:t>
            </a:r>
            <a:endParaRPr lang="uk-UA" dirty="0">
              <a:solidFill>
                <a:schemeClr val="accent2">
                  <a:lumMod val="75000"/>
                </a:schemeClr>
              </a:solidFill>
              <a:latin typeface="SchoolBookC"/>
            </a:endParaRPr>
          </a:p>
        </p:txBody>
      </p:sp>
      <p:sp>
        <p:nvSpPr>
          <p:cNvPr id="8" name="Стрілка вниз 7"/>
          <p:cNvSpPr/>
          <p:nvPr/>
        </p:nvSpPr>
        <p:spPr>
          <a:xfrm rot="5400000">
            <a:off x="4696095" y="632730"/>
            <a:ext cx="432048" cy="402344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599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635896" y="404664"/>
            <a:ext cx="518457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PragmaticaC-Bold"/>
              </a:rPr>
              <a:t>Іван Боб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UkrainianPragmUd-Bold"/>
              </a:rPr>
              <a:t>å</a:t>
            </a:r>
            <a:r>
              <a:rPr lang="uk-UA" b="1" dirty="0" err="1">
                <a:solidFill>
                  <a:schemeClr val="accent2">
                    <a:lumMod val="75000"/>
                  </a:schemeClr>
                </a:solidFill>
                <a:latin typeface="PragmaticaC-Bold"/>
              </a:rPr>
              <a:t>рський</a:t>
            </a:r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PragmaticaC-Bold"/>
              </a:rPr>
              <a:t>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(</a:t>
            </a:r>
            <a:r>
              <a:rPr lang="uk-UA" i="1" dirty="0">
                <a:solidFill>
                  <a:schemeClr val="accent2">
                    <a:lumMod val="50000"/>
                  </a:schemeClr>
                </a:solidFill>
                <a:latin typeface="PragmaticaC-Italic"/>
              </a:rPr>
              <a:t>1873–1947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) — український педагог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,, організатор </a:t>
            </a:r>
            <a:r>
              <a:rPr lang="uk-UA" dirty="0" err="1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сокільсько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-січового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руху. Здобував освіту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в університетах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Львова, Відня, </a:t>
            </a:r>
            <a:r>
              <a:rPr lang="uk-UA" dirty="0" err="1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Граца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, де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вивчав європейські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методики фізичного </a:t>
            </a:r>
            <a:r>
              <a:rPr lang="uk-UA" dirty="0" err="1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виховання.Викладав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у львівській гімназії німецьку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мову й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фізичну культуру, брав участь у роботі товариства «Сокіл», заснованому В. Нагірним.</a:t>
            </a:r>
            <a:b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</a:b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У 1910–1914 рр. був головою «</a:t>
            </a:r>
            <a:r>
              <a:rPr lang="uk-UA" dirty="0" err="1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Сокола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-Батька».</a:t>
            </a:r>
            <a:b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</a:b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Здійснив значний внесок у розвиток нових на</a:t>
            </a:r>
            <a:b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</a:b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початку ХХ ст. в Галичині видів спорту: футболу, баскетболу, волейболу, тенісу, хокею. Створював спортивні гуртки, клуби, писав і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видавав посібники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. Ініціював у гімназіях краю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введення фізичної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культури як обов’язкового навчального предмета.</a:t>
            </a:r>
            <a:b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</a:b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Під час Першої світової війни — член Бойової управи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Українських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Січових Стрільців. Після</a:t>
            </a:r>
            <a:b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</a:b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поразки визвольних змагань в Україні 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емігрував і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жив до кінця своїх днів в еміграції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  <a:latin typeface="PragmaticaC"/>
              </a:rPr>
              <a:t>.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br>
              <a:rPr lang="uk-UA" dirty="0">
                <a:solidFill>
                  <a:schemeClr val="accent2">
                    <a:lumMod val="75000"/>
                  </a:schemeClr>
                </a:solidFill>
              </a:rPr>
            </a:b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8" y="883218"/>
            <a:ext cx="3479180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23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755576" y="5013176"/>
            <a:ext cx="79026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Першу </a:t>
            </a:r>
            <a:r>
              <a:rPr lang="uk-UA" sz="2000" b="1" dirty="0">
                <a:solidFill>
                  <a:schemeClr val="accent2">
                    <a:lumMod val="75000"/>
                  </a:schemeClr>
                </a:solidFill>
                <a:latin typeface="SchoolBookC-Bold"/>
              </a:rPr>
              <a:t>«Січ» </a:t>
            </a:r>
            <a:r>
              <a:rPr lang="uk-UA" sz="2000" dirty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створив </a:t>
            </a:r>
            <a:r>
              <a:rPr lang="uk-UA" sz="2000" b="1" dirty="0">
                <a:solidFill>
                  <a:schemeClr val="accent2">
                    <a:lumMod val="75000"/>
                  </a:schemeClr>
                </a:solidFill>
                <a:latin typeface="SchoolBookC-Bold"/>
              </a:rPr>
              <a:t>Кирило </a:t>
            </a:r>
            <a:r>
              <a:rPr lang="uk-UA" sz="2000" b="1" dirty="0" err="1">
                <a:solidFill>
                  <a:schemeClr val="accent2">
                    <a:lumMod val="75000"/>
                  </a:schemeClr>
                </a:solidFill>
                <a:latin typeface="SchoolBookC-Bold"/>
              </a:rPr>
              <a:t>Трильовський</a:t>
            </a:r>
            <a:r>
              <a:rPr lang="uk-UA" sz="2000" b="1" dirty="0">
                <a:solidFill>
                  <a:schemeClr val="accent2">
                    <a:lumMod val="75000"/>
                  </a:schemeClr>
                </a:solidFill>
                <a:latin typeface="SchoolBookC-Bold"/>
              </a:rPr>
              <a:t>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 селі 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Завалля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на 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Станіславщині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в травні 1900 р. Завданням її було фізичне виховання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молоді й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відновлення серед неї «лицарського духу Запорозької Січі». Ця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ідея набула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популярності на початку ХХ ст. У «Січах» налічувалося кілька десятків тисяч молодих українців. </a:t>
            </a: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88640"/>
            <a:ext cx="6405557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0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779912" y="692696"/>
            <a:ext cx="522007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Усі організації об’єднувалися</a:t>
            </a:r>
            <a:b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</a:b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в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-Italic"/>
              </a:rPr>
              <a:t>Український січовий союз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. «Січі» вже самою назвою своїх старшин</a:t>
            </a:r>
            <a:b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</a:b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(отаман, осавул, кошовий, хорунжий), козацькими піснями, звичаями та символікою — зв’язували з українською минувшиною,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мостили шлях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відродження українського війська. Об’єднуючи здебільшого молодь, українські «Соколи» й «Січі» захоплювали її козацьким романтизмом, а масові гімнастичні вправи й муштра на зразок військової, величні маніфестації, походи та паради, виховання почуття суспільного</a:t>
            </a:r>
            <a:b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</a:b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обов’язку — сприяли зародженню військового руху.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76672"/>
            <a:ext cx="2664296" cy="4224812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1207387" y="5157192"/>
            <a:ext cx="2258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rgbClr val="A52A2A"/>
                </a:solidFill>
                <a:latin typeface="Tahoma" panose="020B0604030504040204" pitchFamily="34" charset="0"/>
              </a:rPr>
              <a:t>Альманах « Січ»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3431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139952" y="476672"/>
            <a:ext cx="5022304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b="1" dirty="0">
                <a:solidFill>
                  <a:schemeClr val="accent2">
                    <a:lumMod val="50000"/>
                  </a:schemeClr>
                </a:solidFill>
                <a:latin typeface="PragmaticaC-Bold"/>
              </a:rPr>
              <a:t>Кирило </a:t>
            </a:r>
            <a:r>
              <a:rPr lang="uk-UA" sz="2200" b="1" dirty="0" err="1">
                <a:solidFill>
                  <a:schemeClr val="accent2">
                    <a:lumMod val="50000"/>
                  </a:schemeClr>
                </a:solidFill>
                <a:latin typeface="PragmaticaC-Bold"/>
              </a:rPr>
              <a:t>Трильовський</a:t>
            </a:r>
            <a:r>
              <a:rPr lang="uk-UA" sz="2200" b="1" dirty="0">
                <a:solidFill>
                  <a:schemeClr val="accent2">
                    <a:lumMod val="50000"/>
                  </a:schemeClr>
                </a:solidFill>
                <a:latin typeface="PragmaticaC-Bold"/>
              </a:rPr>
              <a:t> 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(</a:t>
            </a:r>
            <a:r>
              <a:rPr lang="uk-UA" sz="2200" i="1" dirty="0">
                <a:solidFill>
                  <a:schemeClr val="accent2">
                    <a:lumMod val="50000"/>
                  </a:schemeClr>
                </a:solidFill>
                <a:latin typeface="PragmaticaC-Italic"/>
              </a:rPr>
              <a:t>1864–1941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) громадсько-політичний діяч, адвокат, 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організатор 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січового та </a:t>
            </a:r>
            <a:r>
              <a:rPr lang="uk-UA" sz="2200" dirty="0" err="1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січово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-стрілецького руху 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в Галичині. Був співзасновником і членом</a:t>
            </a:r>
            <a:br>
              <a:rPr lang="uk-UA" sz="22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</a:b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РУРП, 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заснував перше </a:t>
            </a:r>
            <a:r>
              <a:rPr lang="uk-UA" sz="2200" dirty="0" err="1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гімнастично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-пожежне 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товариство «Січ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». Обирався депутатом австрійського парламенту, галицького сейму. 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У 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1911 р. виступив захисником у 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справі студентів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, які вимагали відкриття 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українського університету 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у Львові. З початком Першої світової війни очолив Бойову управу 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УСС. 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У роки визвольної боротьби 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—член 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уряду ЗУНР.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dirty="0">
                <a:solidFill>
                  <a:schemeClr val="accent2">
                    <a:lumMod val="50000"/>
                  </a:schemeClr>
                </a:solidFill>
              </a:rPr>
            </a:br>
            <a:endParaRPr lang="uk-UA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3810000" cy="57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5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980728"/>
            <a:ext cx="6828102" cy="458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0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283968" y="476672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Попри утиски та перешкоди влади, у 1914 р. в західноукраїнських</a:t>
            </a:r>
            <a:b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</a:b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землях існувало 967 організацій </a:t>
            </a:r>
            <a:r>
              <a:rPr lang="uk-UA" sz="2000" dirty="0" smtClean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«</a:t>
            </a:r>
            <a:r>
              <a:rPr lang="uk-UA" sz="2000" dirty="0" err="1" smtClean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Сокола</a:t>
            </a:r>
            <a:r>
              <a:rPr lang="uk-UA" sz="2000" dirty="0" smtClean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»,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що нараховували майже</a:t>
            </a:r>
            <a:b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</a:b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59 тис. осіб та 1056 </a:t>
            </a:r>
            <a:r>
              <a:rPr lang="uk-UA" sz="2000" dirty="0" smtClean="0">
                <a:solidFill>
                  <a:schemeClr val="accent2">
                    <a:lumMod val="75000"/>
                  </a:schemeClr>
                </a:solidFill>
                <a:latin typeface="SchoolBookC"/>
              </a:rPr>
              <a:t>«Січей»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із 66 тис. осіб. Це була організована сила,</a:t>
            </a:r>
            <a:b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</a:b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яка, відродивши пам’ять про українське військо, дала поштовх подальшому розвитку військових традицій.</a:t>
            </a:r>
            <a:b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</a:b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Саме в середовищі молоді, яка пройшла духовний та фізичний</a:t>
            </a:r>
            <a:b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</a:b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гарт у «Січах» і «Соколах», зародилась думка про створення організацій, завданням яких було військове виховання та навчання молоді як необхідна передумова для створення власного війська. </a:t>
            </a:r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08720"/>
            <a:ext cx="3937000" cy="3937000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575980" y="5085184"/>
            <a:ext cx="3288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err="1">
                <a:solidFill>
                  <a:schemeClr val="accent2">
                    <a:lumMod val="75000"/>
                  </a:schemeClr>
                </a:solidFill>
              </a:rPr>
              <a:t>Сокільська_відзнака_Лева</a:t>
            </a:r>
            <a:endParaRPr lang="uk-UA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20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627784" y="407853"/>
            <a:ext cx="630019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Значний вплив серед них мав військовий гурток </a:t>
            </a:r>
            <a:r>
              <a:rPr lang="uk-UA" sz="2000" b="1" dirty="0">
                <a:solidFill>
                  <a:schemeClr val="accent2">
                    <a:lumMod val="75000"/>
                  </a:schemeClr>
                </a:solidFill>
              </a:rPr>
              <a:t>«Пласт»,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що виник при філії української Академічної гімназії у Львові в </a:t>
            </a:r>
            <a:r>
              <a:rPr lang="uk-UA" sz="2000" b="1" dirty="0">
                <a:solidFill>
                  <a:schemeClr val="accent2"/>
                </a:solidFill>
              </a:rPr>
              <a:t>1911 р.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Його засновниками були студенти </a:t>
            </a:r>
            <a:r>
              <a:rPr lang="uk-UA" sz="2000" b="1" dirty="0">
                <a:solidFill>
                  <a:schemeClr val="accent2">
                    <a:lumMod val="75000"/>
                  </a:schemeClr>
                </a:solidFill>
              </a:rPr>
              <a:t>Іван </a:t>
            </a:r>
            <a:r>
              <a:rPr lang="uk-UA" sz="2000" b="1" dirty="0" err="1">
                <a:solidFill>
                  <a:schemeClr val="accent2">
                    <a:lumMod val="75000"/>
                  </a:schemeClr>
                </a:solidFill>
              </a:rPr>
              <a:t>Чмола</a:t>
            </a:r>
            <a:r>
              <a:rPr lang="uk-UA" sz="2000" b="1" dirty="0">
                <a:solidFill>
                  <a:schemeClr val="accent2">
                    <a:lumMod val="75000"/>
                  </a:schemeClr>
                </a:solidFill>
              </a:rPr>
              <a:t> та Петро Франко.</a:t>
            </a:r>
            <a:r>
              <a:rPr lang="uk-UA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На відміну від інших товариств «Пласт» орієнтувався на фізичний розвиток дітей дошкільного й шкільного віку в позаурочний час Перед Першою світовою війною в Галичині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нараховувалося 34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пластові гуртки, що об’єднували близько 1700 осіб, які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займалися військовим 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</a:rPr>
              <a:t>вишколом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. Пластові організації функціонували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незалежно одна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від одної, були різні за напрямом роботи та віковим цензом.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Це була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фактично перша в історії новітнього українського руху спроба власними заходами почати творення збройних сил як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засобу боротьби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за державну самостійність.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19" y="3501008"/>
            <a:ext cx="2092928" cy="32014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28" y="188640"/>
            <a:ext cx="2099419" cy="314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6"/>
            <a:ext cx="4766071" cy="31716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400" y="3717032"/>
            <a:ext cx="4476725" cy="285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77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644317" y="193500"/>
            <a:ext cx="4139952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10 вересня 1911 р. у Львові на стадіоні «</a:t>
            </a:r>
            <a:r>
              <a:rPr lang="uk-UA" sz="22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Сокола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-Батька» 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було проведено 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Перший </a:t>
            </a:r>
            <a:r>
              <a:rPr lang="uk-UA" sz="22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сокільський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здвиг (з’їзд). А </a:t>
            </a:r>
            <a:r>
              <a:rPr lang="uk-UA" sz="2200" b="1" dirty="0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28 червня 1914 р. 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відбувся </a:t>
            </a:r>
            <a:r>
              <a:rPr lang="uk-UA" sz="2200" b="1" dirty="0">
                <a:solidFill>
                  <a:schemeClr val="accent2">
                    <a:lumMod val="50000"/>
                  </a:schemeClr>
                </a:solidFill>
                <a:latin typeface="SchoolBookC-Bold"/>
              </a:rPr>
              <a:t>Шевченківський здвиг 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— грандіозна маніфестація січових 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і стрілецьких 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товариств Галичини. У поході вулицями міста та в масових військово-спортивних вправах взяли участь понад 12 тис. осіб, 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які представляли 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більш ніж 2100 стрілецьких, </a:t>
            </a:r>
            <a:r>
              <a:rPr lang="uk-UA" sz="2200" dirty="0" err="1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сокільсько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-січових і пластових організацій краю. Багато з них були у військових </a:t>
            </a:r>
            <a:r>
              <a:rPr lang="uk-UA" sz="2200" dirty="0" err="1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одностроях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 та 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зі зброєю в руках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2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uk-UA" sz="22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sz="2200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4320789" cy="30310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501008"/>
            <a:ext cx="4320789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18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313384" y="5733256"/>
            <a:ext cx="6642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latin typeface="Roboto"/>
              </a:rPr>
              <a:t>Відзнаки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Roboto"/>
              </a:rPr>
              <a:t>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latin typeface="Roboto"/>
              </a:rPr>
              <a:t>українських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Roboto"/>
              </a:rPr>
              <a:t>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latin typeface="Roboto"/>
              </a:rPr>
              <a:t>товариств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Roboto"/>
              </a:rPr>
              <a:t> «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latin typeface="Roboto"/>
              </a:rPr>
              <a:t>Сокіл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Roboto"/>
              </a:rPr>
              <a:t>», «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latin typeface="Roboto"/>
              </a:rPr>
              <a:t>Січ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Roboto"/>
              </a:rPr>
              <a:t>», «Пласт»</a:t>
            </a:r>
            <a:endParaRPr lang="uk-UA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4" y="116632"/>
            <a:ext cx="8639944" cy="528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48477" y="99695"/>
            <a:ext cx="410445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/>
                </a:solidFill>
                <a:latin typeface="SchoolBookC-Bold"/>
              </a:rPr>
              <a:t>5.Обрання </a:t>
            </a:r>
            <a:r>
              <a:rPr lang="ru-RU" b="1" dirty="0">
                <a:solidFill>
                  <a:schemeClr val="accent2"/>
                </a:solidFill>
                <a:latin typeface="SchoolBookC-Bold"/>
              </a:rPr>
              <a:t>Андрея </a:t>
            </a:r>
            <a:r>
              <a:rPr lang="ru-RU" b="1" dirty="0" err="1">
                <a:solidFill>
                  <a:schemeClr val="accent2"/>
                </a:solidFill>
                <a:latin typeface="SchoolBookC-Bold"/>
              </a:rPr>
              <a:t>Шептицького</a:t>
            </a:r>
            <a:r>
              <a:rPr lang="ru-RU" b="1" dirty="0">
                <a:solidFill>
                  <a:schemeClr val="accent2"/>
                </a:solidFill>
                <a:latin typeface="SchoolBookC-Bold"/>
              </a:rPr>
              <a:t> </a:t>
            </a:r>
            <a:r>
              <a:rPr lang="ru-RU" b="1" dirty="0" smtClean="0">
                <a:solidFill>
                  <a:schemeClr val="accent2"/>
                </a:solidFill>
                <a:latin typeface="SchoolBookC-Bold"/>
              </a:rPr>
              <a:t>митрополитом УГКЦ</a:t>
            </a:r>
            <a:endParaRPr lang="ru-RU" b="1" dirty="0" smtClean="0">
              <a:solidFill>
                <a:schemeClr val="accent2"/>
              </a:solidFill>
            </a:endParaRPr>
          </a:p>
          <a:p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Непересічна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роль у національному русі Галичини належала митрополиту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греко-католицької церкви </a:t>
            </a:r>
            <a:r>
              <a:rPr lang="uk-UA" sz="2000" b="1" dirty="0" err="1">
                <a:solidFill>
                  <a:schemeClr val="accent2">
                    <a:lumMod val="50000"/>
                  </a:schemeClr>
                </a:solidFill>
              </a:rPr>
              <a:t>Андрею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 Шептицькому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. У січні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1901 р.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відбулася його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офіційне висвячення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на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Галицьку митрополію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. Новий митрополит енергійно розбудовував церкву й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освіту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піклувався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охорону здоров’я та здоровий спосіб життя, був покровителем української науки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й культури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, зокрема став фундатором Українського національного музею у Львові, ініціатором багатьох благодійних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справ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476672"/>
            <a:ext cx="4669113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84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23528" y="3769540"/>
            <a:ext cx="85324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Митрополит заснував народну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лікарню (1903), Земельний банк (1910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), виступав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як меценат української культури, підтримував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діяльність товариств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«Просвіта», «Рідна школа», «Сільський господар». Водночас він боровся за права українців у Австро-Угорщині, зокрема за відкриття українського університету у Львові, українських гімназій тощо. При цьому використовував свій депутатський мандат (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член галицького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сейму й вищої палати австрійського парламенту, заступник </a:t>
            </a:r>
            <a:r>
              <a:rPr lang="uk-UA" sz="2000" dirty="0" err="1">
                <a:solidFill>
                  <a:schemeClr val="accent2">
                    <a:lumMod val="50000"/>
                  </a:schemeClr>
                </a:solidFill>
              </a:rPr>
              <a:t>маршалка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</a:rPr>
              <a:t> галицького сейму в 1903–1913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pp.). </a:t>
            </a:r>
            <a:r>
              <a:rPr lang="en-US" dirty="0"/>
              <a:t/>
            </a:r>
            <a:br>
              <a:rPr lang="en-US" dirty="0"/>
            </a:b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69090"/>
            <a:ext cx="571500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78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79512" y="3573016"/>
            <a:ext cx="828092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Він перший із греко-католицьких митрополитів звернув увагу 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на схід 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України. У 1908 р. він таємно подорожував центральною Україною, налагоджував контакти з місцевими українцями, з ученими Києва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..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/>
            </a:r>
            <a:b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</a:b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Він об’єднував зусилля греко-католицьких священиків і 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світської інтелігенції 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в досягненні спільної мети — національного </a:t>
            </a: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визволення українців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  <a:latin typeface="SchoolBookC"/>
              </a:rPr>
              <a:t>.</a:t>
            </a:r>
            <a:r>
              <a:rPr lang="uk-UA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dirty="0"/>
              <a:t/>
            </a:r>
            <a:br>
              <a:rPr lang="uk-UA" sz="2000" dirty="0"/>
            </a:br>
            <a:endParaRPr lang="uk-UA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4479303" cy="29584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32656"/>
            <a:ext cx="3982492" cy="295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7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20283"/>
            <a:ext cx="6444208" cy="3927371"/>
          </a:xfrm>
          <a:prstGeom prst="rect">
            <a:avLst/>
          </a:prstGeom>
        </p:spPr>
      </p:pic>
      <p:sp>
        <p:nvSpPr>
          <p:cNvPr id="3" name="Прямокутник 2"/>
          <p:cNvSpPr/>
          <p:nvPr/>
        </p:nvSpPr>
        <p:spPr>
          <a:xfrm>
            <a:off x="539552" y="4182137"/>
            <a:ext cx="820891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PragmaticaC-Bold"/>
              </a:rPr>
              <a:t>У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PragmaticaC-Bold"/>
              </a:rPr>
              <a:t>країнський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PragmaticaC-Bold"/>
              </a:rPr>
              <a:t>історик церкви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PragmaticaC-Bold"/>
              </a:rPr>
              <a:t>В. Іванишин про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PragmaticaC-Bold"/>
              </a:rPr>
              <a:t>обрання </a:t>
            </a:r>
            <a:r>
              <a:rPr lang="uk-UA" sz="2000" b="1" dirty="0" err="1" smtClean="0">
                <a:solidFill>
                  <a:schemeClr val="accent2">
                    <a:lumMod val="50000"/>
                  </a:schemeClr>
                </a:solidFill>
                <a:latin typeface="PragmaticaC-Bold"/>
              </a:rPr>
              <a:t>А.Шептицького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PragmaticaC-Bold"/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  <a:latin typeface="PragmaticaC-Bold"/>
              </a:rPr>
              <a:t>«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Ж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ертовність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його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кроку була безсумнівною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(титул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графа, становище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, кар’єру, маєтки — гнаній «хлопській» Церкві!). Та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особливо вражаючим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було не стільки те, що з римо-католика він став греко-католиком, скільки те, що з поляка він став українцем (рід Шептицьких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дав чимало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церковних діячів високого рангу). Це стало важливим </a:t>
            </a:r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фактором піднесення </a:t>
            </a:r>
            <a:r>
              <a:rPr lang="uk-UA" sz="2000" dirty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національної свідомості галичан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  <a:latin typeface="PragmaticaC"/>
              </a:rPr>
              <a:t>.»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6737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86279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uk-UA" dirty="0"/>
          </a:p>
        </p:txBody>
      </p:sp>
      <p:sp>
        <p:nvSpPr>
          <p:cNvPr id="3" name="Прямокутник 2"/>
          <p:cNvSpPr/>
          <p:nvPr/>
        </p:nvSpPr>
        <p:spPr>
          <a:xfrm>
            <a:off x="683568" y="3244334"/>
            <a:ext cx="80648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uk-UA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Дякую за увагу.</a:t>
            </a:r>
            <a:endParaRPr lang="uk-UA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79484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i="1" dirty="0">
                <a:solidFill>
                  <a:schemeClr val="accent6">
                    <a:lumMod val="75000"/>
                  </a:schemeClr>
                </a:solidFill>
              </a:rPr>
              <a:t>Список  використаної </a:t>
            </a:r>
            <a:r>
              <a:rPr lang="uk-UA" i="1" dirty="0" smtClean="0">
                <a:solidFill>
                  <a:schemeClr val="accent6">
                    <a:lumMod val="75000"/>
                  </a:schemeClr>
                </a:solidFill>
              </a:rPr>
              <a:t>літератури та джерел.</a:t>
            </a:r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611560" y="1720840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i="1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Історія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України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 : 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підручник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 для 9 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класу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 : </a:t>
            </a: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  <a:t>Пометун.О,</a:t>
            </a:r>
            <a:r>
              <a:rPr lang="ru-RU" i="1" dirty="0" err="1" smtClean="0">
                <a:solidFill>
                  <a:schemeClr val="accent6">
                    <a:lumMod val="75000"/>
                  </a:schemeClr>
                </a:solidFill>
              </a:rPr>
              <a:t>ГупанН</a:t>
            </a: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  <a:t>.,</a:t>
            </a:r>
            <a:r>
              <a:rPr lang="ru-RU" i="1" dirty="0" err="1" smtClean="0">
                <a:solidFill>
                  <a:schemeClr val="accent6">
                    <a:lumMod val="75000"/>
                  </a:schemeClr>
                </a:solidFill>
              </a:rPr>
              <a:t>СмагінІ</a:t>
            </a: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  <a:t>.. «Оріон».,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2017.</a:t>
            </a:r>
          </a:p>
          <a:p>
            <a:pPr marL="342900" indent="-342900">
              <a:buAutoNum type="arabicPeriod"/>
            </a:pP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Матеріали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 з 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загальнодоступної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вільної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багатомовної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 онлайн-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енциклопедії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Вікіпедії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Фото,карти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матеріали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  з 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всесвітної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системи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сполучених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комп'ютерних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 мереж 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інтернет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що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заходяться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 у 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вільному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6">
                    <a:lumMod val="75000"/>
                  </a:schemeClr>
                </a:solidFill>
              </a:rPr>
              <a:t>доступі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363680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403</TotalTime>
  <Words>1461</Words>
  <Application>Microsoft Office PowerPoint</Application>
  <PresentationFormat>Экран (4:3)</PresentationFormat>
  <Paragraphs>83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47" baseType="lpstr">
      <vt:lpstr>Arial</vt:lpstr>
      <vt:lpstr>Book Antiqua</vt:lpstr>
      <vt:lpstr>Calibri</vt:lpstr>
      <vt:lpstr>Century Gothic</vt:lpstr>
      <vt:lpstr>Monotype Corsiva</vt:lpstr>
      <vt:lpstr>PragmaticaC</vt:lpstr>
      <vt:lpstr>PragmaticaC-Bold</vt:lpstr>
      <vt:lpstr>PragmaticaC-Italic</vt:lpstr>
      <vt:lpstr>Roboto</vt:lpstr>
      <vt:lpstr>SchoolBookC</vt:lpstr>
      <vt:lpstr>SchoolBookC-Bold</vt:lpstr>
      <vt:lpstr>SchoolBookC-Italic</vt:lpstr>
      <vt:lpstr>Tahoma</vt:lpstr>
      <vt:lpstr>Times New Roman</vt:lpstr>
      <vt:lpstr>UkrainianPragmUd-Bold</vt:lpstr>
      <vt:lpstr>Verdana</vt:lpstr>
      <vt:lpstr>Аптека</vt:lpstr>
      <vt:lpstr>НАЦІОНАЛЬНЕ ПІДНЕСЕННЯ В ЗАХІДНОУКРАЇНСЬКИХ ЗЕМЛЯХ НА ПОЧАТКУ ХХ ст. </vt:lpstr>
      <vt:lpstr>План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увагу.</vt:lpstr>
      <vt:lpstr>Список  використаної літератури та джерел.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НАЦІОНАЛЬНЕ ПІДНЕСЕННЯ В ЗАХІДНОУКРАЇНСЬКИХ ЗЕМЛЯХ НА ПОЧАТКУ ХХ ст.</dc:title>
  <dc:creator>Стоцька</dc:creator>
  <cp:lastModifiedBy>Рома</cp:lastModifiedBy>
  <cp:revision>47</cp:revision>
  <dcterms:created xsi:type="dcterms:W3CDTF">2020-04-13T13:31:51Z</dcterms:created>
  <dcterms:modified xsi:type="dcterms:W3CDTF">2022-04-19T19:50:16Z</dcterms:modified>
</cp:coreProperties>
</file>