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036496" cy="6250706"/>
          </a:xfrm>
        </p:spPr>
        <p:txBody>
          <a:bodyPr/>
          <a:lstStyle/>
          <a:p>
            <a:r>
              <a:rPr lang="uk-UA" b="1" dirty="0" smtClean="0"/>
              <a:t>Тема: </a:t>
            </a:r>
            <a:r>
              <a:rPr lang="uk-UA" b="1" dirty="0" err="1" smtClean="0"/>
              <a:t>“Культура</a:t>
            </a:r>
            <a:r>
              <a:rPr lang="uk-UA" b="1" dirty="0" smtClean="0"/>
              <a:t> українських земель у другій половині </a:t>
            </a:r>
            <a:r>
              <a:rPr lang="en-US" b="1" dirty="0" smtClean="0"/>
              <a:t>XIV-XV </a:t>
            </a:r>
            <a:r>
              <a:rPr lang="uk-UA" b="1" dirty="0" err="1" smtClean="0"/>
              <a:t>ст.”</a:t>
            </a:r>
            <a:endParaRPr lang="uk-UA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301006"/>
          </a:xfrm>
        </p:spPr>
        <p:txBody>
          <a:bodyPr>
            <a:normAutofit/>
          </a:bodyPr>
          <a:lstStyle/>
          <a:p>
            <a:r>
              <a:rPr lang="uk-UA" sz="3600" dirty="0" smtClean="0">
                <a:solidFill>
                  <a:srgbClr val="FF0000"/>
                </a:solidFill>
              </a:rPr>
              <a:t>Особливості розвитку культури українських земель у другій половині </a:t>
            </a:r>
            <a:r>
              <a:rPr lang="en-US" sz="3600" dirty="0" smtClean="0">
                <a:solidFill>
                  <a:srgbClr val="FF0000"/>
                </a:solidFill>
              </a:rPr>
              <a:t>XIV-XV </a:t>
            </a:r>
            <a:r>
              <a:rPr lang="uk-UA" sz="3600" dirty="0" smtClean="0">
                <a:solidFill>
                  <a:srgbClr val="FF0000"/>
                </a:solidFill>
              </a:rPr>
              <a:t>ст.</a:t>
            </a:r>
            <a:endParaRPr lang="uk-UA" sz="3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772816"/>
            <a:ext cx="8568952" cy="4853136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uk-UA" dirty="0" smtClean="0"/>
              <a:t>Українська культура стала відкритою до зовнішнього впливу.</a:t>
            </a:r>
          </a:p>
          <a:p>
            <a:pPr marL="514350" indent="-514350">
              <a:buAutoNum type="arabicParenR"/>
            </a:pPr>
            <a:r>
              <a:rPr lang="uk-UA" dirty="0" smtClean="0"/>
              <a:t>Поширення гуманізму та ідей Відродження.</a:t>
            </a:r>
          </a:p>
          <a:p>
            <a:pPr marL="514350" indent="-514350">
              <a:buAutoNum type="arabicParenR"/>
            </a:pPr>
            <a:r>
              <a:rPr lang="uk-UA" dirty="0" smtClean="0"/>
              <a:t>Доступ до вищої європейської освіти.</a:t>
            </a:r>
          </a:p>
          <a:p>
            <a:pPr marL="514350" indent="-514350">
              <a:buAutoNum type="arabicParenR"/>
            </a:pPr>
            <a:r>
              <a:rPr lang="uk-UA" dirty="0" smtClean="0"/>
              <a:t>Поширення впливу католицької церкви та її боротьба з православною церквою.</a:t>
            </a:r>
          </a:p>
          <a:p>
            <a:pPr marL="514350" indent="-514350">
              <a:buAutoNum type="arabicParenR"/>
            </a:pPr>
            <a:r>
              <a:rPr lang="uk-UA" dirty="0" smtClean="0"/>
              <a:t>На території України проходила межа християнського та мусульманського світів.</a:t>
            </a:r>
          </a:p>
          <a:p>
            <a:pPr marL="514350" indent="-514350">
              <a:buAutoNum type="arabicParenR"/>
            </a:pPr>
            <a:r>
              <a:rPr lang="uk-UA" dirty="0" smtClean="0"/>
              <a:t>Постійні напади татарів та турків.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Розвиток освіти</a:t>
            </a:r>
            <a:endParaRPr lang="uk-UA" b="1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07504" y="1268760"/>
            <a:ext cx="2304256" cy="5358980"/>
          </a:xfrm>
        </p:spPr>
      </p:pic>
      <p:sp>
        <p:nvSpPr>
          <p:cNvPr id="7" name="TextBox 6"/>
          <p:cNvSpPr txBox="1"/>
          <p:nvPr/>
        </p:nvSpPr>
        <p:spPr>
          <a:xfrm>
            <a:off x="2771800" y="1412776"/>
            <a:ext cx="59046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Освіта залишалася тісно пов’язаною з церквою.</a:t>
            </a:r>
            <a:endParaRPr lang="uk-UA" sz="2800" dirty="0"/>
          </a:p>
        </p:txBody>
      </p:sp>
      <p:pic>
        <p:nvPicPr>
          <p:cNvPr id="8" name="Рисунок 7" descr="unnam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87824" y="2708920"/>
            <a:ext cx="5732539" cy="36724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Література та літописання </a:t>
            </a:r>
            <a:endParaRPr lang="uk-UA" b="1" dirty="0">
              <a:solidFill>
                <a:srgbClr val="FF0000"/>
              </a:solidFill>
            </a:endParaRPr>
          </a:p>
        </p:txBody>
      </p:sp>
      <p:pic>
        <p:nvPicPr>
          <p:cNvPr id="7" name="Содержимое 6" descr="800px-Kiev_Psalter_of_1397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364088" y="1556792"/>
            <a:ext cx="3190106" cy="4525963"/>
          </a:xfrm>
        </p:spPr>
      </p:pic>
      <p:sp>
        <p:nvSpPr>
          <p:cNvPr id="6" name="TextBox 5"/>
          <p:cNvSpPr txBox="1"/>
          <p:nvPr/>
        </p:nvSpPr>
        <p:spPr>
          <a:xfrm>
            <a:off x="0" y="1628800"/>
            <a:ext cx="464400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 smtClean="0"/>
              <a:t>Зразки світської та церковної літератури другої половини </a:t>
            </a:r>
            <a:r>
              <a:rPr lang="en-US" dirty="0" smtClean="0"/>
              <a:t>XIV-XV </a:t>
            </a:r>
            <a:r>
              <a:rPr lang="uk-UA" dirty="0" smtClean="0"/>
              <a:t>ст.:</a:t>
            </a:r>
          </a:p>
          <a:p>
            <a:pPr marL="342900" indent="-342900" algn="just">
              <a:buAutoNum type="arabicParenR"/>
            </a:pPr>
            <a:r>
              <a:rPr lang="uk-UA" dirty="0" err="1" smtClean="0"/>
              <a:t>“Ізмарагд”</a:t>
            </a:r>
            <a:r>
              <a:rPr lang="uk-UA" dirty="0" smtClean="0"/>
              <a:t>(</a:t>
            </a:r>
            <a:r>
              <a:rPr lang="en-US" dirty="0" smtClean="0"/>
              <a:t>XIV-XV </a:t>
            </a:r>
            <a:r>
              <a:rPr lang="uk-UA" dirty="0" smtClean="0"/>
              <a:t>ст</a:t>
            </a:r>
            <a:r>
              <a:rPr lang="uk-UA" dirty="0" smtClean="0"/>
              <a:t>.) - давньоруський збірник повчань сталого складу, заснованого на християнській моралі.</a:t>
            </a:r>
          </a:p>
          <a:p>
            <a:pPr marL="342900" indent="-342900" algn="just">
              <a:buAutoNum type="arabicParenR"/>
            </a:pPr>
            <a:r>
              <a:rPr lang="uk-UA" dirty="0" smtClean="0"/>
              <a:t>Київський Псалтир (1397) -</a:t>
            </a:r>
            <a:r>
              <a:rPr lang="ru-RU" dirty="0" smtClean="0"/>
              <a:t> </a:t>
            </a:r>
            <a:r>
              <a:rPr lang="uk-UA" dirty="0" smtClean="0"/>
              <a:t>пергаментний рукопис великого формату на 229 аркушах. </a:t>
            </a:r>
            <a:r>
              <a:rPr lang="ru-RU" dirty="0" err="1" smtClean="0"/>
              <a:t>Містить</a:t>
            </a:r>
            <a:r>
              <a:rPr lang="ru-RU" dirty="0" smtClean="0"/>
              <a:t> </a:t>
            </a:r>
            <a:r>
              <a:rPr lang="ru-RU" dirty="0" err="1" smtClean="0"/>
              <a:t>псалми</a:t>
            </a:r>
            <a:r>
              <a:rPr lang="ru-RU" dirty="0" smtClean="0"/>
              <a:t> Давида, а </a:t>
            </a:r>
            <a:r>
              <a:rPr lang="ru-RU" dirty="0" err="1" smtClean="0"/>
              <a:t>також</a:t>
            </a:r>
            <a:r>
              <a:rPr lang="ru-RU" dirty="0" smtClean="0"/>
              <a:t> десять </a:t>
            </a:r>
            <a:r>
              <a:rPr lang="ru-RU" dirty="0" err="1" smtClean="0"/>
              <a:t>хвалебних</a:t>
            </a:r>
            <a:r>
              <a:rPr lang="ru-RU" dirty="0" smtClean="0"/>
              <a:t> </a:t>
            </a:r>
            <a:r>
              <a:rPr lang="ru-RU" dirty="0" err="1" smtClean="0"/>
              <a:t>пісень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молитов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інших</a:t>
            </a:r>
            <a:r>
              <a:rPr lang="ru-RU" dirty="0" smtClean="0"/>
              <a:t> книг </a:t>
            </a:r>
            <a:r>
              <a:rPr lang="ru-RU" dirty="0" err="1" smtClean="0"/>
              <a:t>Біблії</a:t>
            </a:r>
            <a:r>
              <a:rPr lang="ru-RU" dirty="0" smtClean="0"/>
              <a:t>.</a:t>
            </a:r>
          </a:p>
          <a:p>
            <a:pPr marL="342900" indent="-342900" algn="just">
              <a:buAutoNum type="arabicParenR"/>
            </a:pPr>
            <a:r>
              <a:rPr lang="ru-RU" dirty="0" smtClean="0"/>
              <a:t>«</a:t>
            </a:r>
            <a:r>
              <a:rPr lang="ru-RU" dirty="0" err="1" smtClean="0"/>
              <a:t>Четьї-мінеї</a:t>
            </a:r>
            <a:r>
              <a:rPr lang="ru-RU" dirty="0" smtClean="0"/>
              <a:t>»(1489) - </a:t>
            </a:r>
            <a:r>
              <a:rPr lang="ru-RU" dirty="0" err="1" smtClean="0"/>
              <a:t>церковно-релігійні</a:t>
            </a:r>
            <a:r>
              <a:rPr lang="ru-RU" dirty="0" smtClean="0"/>
              <a:t> </a:t>
            </a:r>
            <a:r>
              <a:rPr lang="ru-RU" dirty="0" err="1" smtClean="0"/>
              <a:t>збірники</a:t>
            </a:r>
            <a:r>
              <a:rPr lang="ru-RU" dirty="0" smtClean="0"/>
              <a:t>, в </a:t>
            </a:r>
            <a:r>
              <a:rPr lang="ru-RU" dirty="0" err="1" smtClean="0"/>
              <a:t>яких</a:t>
            </a:r>
            <a:r>
              <a:rPr lang="ru-RU" dirty="0" smtClean="0"/>
              <a:t> «</a:t>
            </a:r>
            <a:r>
              <a:rPr lang="ru-RU" dirty="0" err="1" smtClean="0"/>
              <a:t>житія</a:t>
            </a:r>
            <a:r>
              <a:rPr lang="ru-RU" dirty="0" smtClean="0"/>
              <a:t> </a:t>
            </a:r>
            <a:r>
              <a:rPr lang="ru-RU" dirty="0" err="1" smtClean="0"/>
              <a:t>святих</a:t>
            </a:r>
            <a:r>
              <a:rPr lang="ru-RU" dirty="0" smtClean="0"/>
              <a:t>», </a:t>
            </a:r>
            <a:r>
              <a:rPr lang="ru-RU" dirty="0" err="1" smtClean="0"/>
              <a:t>перекази</a:t>
            </a:r>
            <a:r>
              <a:rPr lang="ru-RU" dirty="0" smtClean="0"/>
              <a:t>, </a:t>
            </a:r>
            <a:r>
              <a:rPr lang="ru-RU" dirty="0" err="1" smtClean="0"/>
              <a:t>повчання</a:t>
            </a:r>
            <a:r>
              <a:rPr lang="ru-RU" dirty="0" smtClean="0"/>
              <a:t> </a:t>
            </a:r>
            <a:r>
              <a:rPr lang="ru-RU" dirty="0" err="1" smtClean="0"/>
              <a:t>тощо</a:t>
            </a:r>
            <a:r>
              <a:rPr lang="ru-RU" dirty="0" smtClean="0"/>
              <a:t> </a:t>
            </a:r>
            <a:r>
              <a:rPr lang="ru-RU" dirty="0" err="1" smtClean="0"/>
              <a:t>розміщені</a:t>
            </a:r>
            <a:r>
              <a:rPr lang="ru-RU" dirty="0" smtClean="0"/>
              <a:t> по днях кожного </a:t>
            </a:r>
            <a:r>
              <a:rPr lang="ru-RU" dirty="0" err="1" smtClean="0"/>
              <a:t>місяця</a:t>
            </a:r>
            <a:r>
              <a:rPr lang="ru-RU" dirty="0" smtClean="0"/>
              <a:t>, </a:t>
            </a:r>
            <a:r>
              <a:rPr lang="ru-RU" dirty="0" err="1" smtClean="0"/>
              <a:t>відповідно</a:t>
            </a:r>
            <a:r>
              <a:rPr lang="ru-RU" dirty="0" smtClean="0"/>
              <a:t> до </a:t>
            </a:r>
            <a:r>
              <a:rPr lang="ru-RU" dirty="0" err="1" smtClean="0"/>
              <a:t>дати</a:t>
            </a:r>
            <a:r>
              <a:rPr lang="ru-RU" dirty="0" smtClean="0"/>
              <a:t> </a:t>
            </a:r>
            <a:r>
              <a:rPr lang="ru-RU" dirty="0" err="1" smtClean="0"/>
              <a:t>вшанування</a:t>
            </a:r>
            <a:r>
              <a:rPr lang="ru-RU" dirty="0" smtClean="0"/>
              <a:t> </a:t>
            </a:r>
            <a:r>
              <a:rPr lang="ru-RU" dirty="0" err="1" smtClean="0"/>
              <a:t>церквою</a:t>
            </a:r>
            <a:r>
              <a:rPr lang="ru-RU" dirty="0" smtClean="0"/>
              <a:t> того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іншого</a:t>
            </a:r>
            <a:r>
              <a:rPr lang="ru-RU" dirty="0" smtClean="0"/>
              <a:t> святого.</a:t>
            </a:r>
            <a:endParaRPr lang="ru-RU" dirty="0" smtClean="0"/>
          </a:p>
          <a:p>
            <a:pPr marL="342900" indent="-342900" algn="just">
              <a:buAutoNum type="arabicParenR"/>
            </a:pPr>
            <a:endParaRPr lang="uk-U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</p:spPr>
        <p:txBody>
          <a:bodyPr>
            <a:noAutofit/>
          </a:bodyPr>
          <a:lstStyle/>
          <a:p>
            <a:r>
              <a:rPr lang="uk-UA" sz="3600" b="1" dirty="0" err="1" smtClean="0"/>
              <a:t>Супрасльський</a:t>
            </a:r>
            <a:r>
              <a:rPr lang="uk-UA" sz="3600" b="1" dirty="0" smtClean="0"/>
              <a:t> </a:t>
            </a:r>
            <a:r>
              <a:rPr lang="uk-UA" sz="3600" b="1" dirty="0" smtClean="0"/>
              <a:t>літопис </a:t>
            </a:r>
            <a:br>
              <a:rPr lang="uk-UA" sz="3600" b="1" dirty="0" smtClean="0"/>
            </a:br>
            <a:r>
              <a:rPr lang="uk-UA" sz="3600" b="1" dirty="0" smtClean="0"/>
              <a:t>(Короткий Київський літопис) </a:t>
            </a:r>
            <a:br>
              <a:rPr lang="uk-UA" sz="3600" b="1" dirty="0" smtClean="0"/>
            </a:br>
            <a:r>
              <a:rPr lang="uk-UA" sz="3600" b="1" dirty="0" smtClean="0"/>
              <a:t>(1491-1515)</a:t>
            </a:r>
            <a:endParaRPr lang="uk-UA" sz="3600" b="1" dirty="0"/>
          </a:p>
        </p:txBody>
      </p:sp>
      <p:pic>
        <p:nvPicPr>
          <p:cNvPr id="5" name="Содержимое 4" descr="Supraśl_zespół_klasztorny_1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132856"/>
            <a:ext cx="4608512" cy="3456384"/>
          </a:xfrm>
        </p:spPr>
      </p:pic>
      <p:pic>
        <p:nvPicPr>
          <p:cNvPr id="6" name="Содержимое 5" descr="Codex_Suprasliensis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04048" y="1628800"/>
            <a:ext cx="3600400" cy="4954067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Початок книгодрукування</a:t>
            </a:r>
            <a:endParaRPr lang="uk-UA" b="1" dirty="0">
              <a:solidFill>
                <a:srgbClr val="FF0000"/>
              </a:solidFill>
            </a:endParaRPr>
          </a:p>
        </p:txBody>
      </p:sp>
      <p:pic>
        <p:nvPicPr>
          <p:cNvPr id="6" name="Содержимое 5" descr="800px-Brockhaus_and_Efron_Encyclopedic_Dictionary_b29_456-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364088" y="1484784"/>
            <a:ext cx="3153420" cy="5246503"/>
          </a:xfrm>
        </p:spPr>
      </p:pic>
      <p:sp>
        <p:nvSpPr>
          <p:cNvPr id="5" name="TextBox 4"/>
          <p:cNvSpPr txBox="1"/>
          <p:nvPr/>
        </p:nvSpPr>
        <p:spPr>
          <a:xfrm>
            <a:off x="0" y="1700809"/>
            <a:ext cx="46440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err="1" smtClean="0"/>
              <a:t>Швайпольт</a:t>
            </a:r>
            <a:r>
              <a:rPr lang="uk-UA" b="1" dirty="0" smtClean="0"/>
              <a:t> </a:t>
            </a:r>
            <a:r>
              <a:rPr lang="uk-UA" b="1" dirty="0" err="1" smtClean="0"/>
              <a:t>Фіоль</a:t>
            </a:r>
            <a:r>
              <a:rPr lang="uk-UA" b="1" dirty="0" smtClean="0"/>
              <a:t> (1460-1526) </a:t>
            </a:r>
            <a:r>
              <a:rPr lang="uk-UA" dirty="0" smtClean="0"/>
              <a:t>-  </a:t>
            </a:r>
            <a:r>
              <a:rPr lang="ru-RU" dirty="0" err="1" smtClean="0"/>
              <a:t>засновник</a:t>
            </a:r>
            <a:r>
              <a:rPr lang="ru-RU" dirty="0" smtClean="0"/>
              <a:t> </a:t>
            </a:r>
            <a:r>
              <a:rPr lang="ru-RU" dirty="0" err="1" smtClean="0"/>
              <a:t>слов'янського</a:t>
            </a:r>
            <a:r>
              <a:rPr lang="ru-RU" dirty="0" smtClean="0"/>
              <a:t> </a:t>
            </a:r>
            <a:r>
              <a:rPr lang="ru-RU" dirty="0" err="1" smtClean="0"/>
              <a:t>книговидання</a:t>
            </a:r>
            <a:r>
              <a:rPr lang="ru-RU" dirty="0" smtClean="0"/>
              <a:t> </a:t>
            </a:r>
            <a:r>
              <a:rPr lang="ru-RU" dirty="0" err="1" smtClean="0"/>
              <a:t>кириличним</a:t>
            </a:r>
            <a:r>
              <a:rPr lang="ru-RU" dirty="0" smtClean="0"/>
              <a:t> шрифтом</a:t>
            </a:r>
            <a:r>
              <a:rPr lang="ru-RU" dirty="0" smtClean="0"/>
              <a:t>. (</a:t>
            </a:r>
            <a:r>
              <a:rPr lang="ru-RU" dirty="0" err="1" smtClean="0"/>
              <a:t>Краків</a:t>
            </a:r>
            <a:r>
              <a:rPr lang="ru-RU" dirty="0" smtClean="0"/>
              <a:t>, </a:t>
            </a:r>
            <a:r>
              <a:rPr lang="ru-RU" dirty="0" err="1" smtClean="0"/>
              <a:t>Польща</a:t>
            </a:r>
            <a:r>
              <a:rPr lang="ru-RU" dirty="0" smtClean="0"/>
              <a:t>). 1491р. – «</a:t>
            </a:r>
            <a:r>
              <a:rPr lang="ru-RU" dirty="0" err="1" smtClean="0"/>
              <a:t>Октоїх</a:t>
            </a:r>
            <a:r>
              <a:rPr lang="ru-RU" dirty="0" smtClean="0"/>
              <a:t>», «Часослов», «</a:t>
            </a:r>
            <a:r>
              <a:rPr lang="ru-RU" dirty="0" err="1" smtClean="0"/>
              <a:t>Тріодь</a:t>
            </a:r>
            <a:r>
              <a:rPr lang="ru-RU" dirty="0" smtClean="0"/>
              <a:t> </a:t>
            </a:r>
            <a:r>
              <a:rPr lang="ru-RU" dirty="0" err="1" smtClean="0"/>
              <a:t>Пісна</a:t>
            </a:r>
            <a:r>
              <a:rPr lang="ru-RU" dirty="0" smtClean="0"/>
              <a:t>», «</a:t>
            </a:r>
            <a:r>
              <a:rPr lang="ru-RU" dirty="0" err="1" smtClean="0"/>
              <a:t>Тріодь</a:t>
            </a:r>
            <a:r>
              <a:rPr lang="ru-RU" dirty="0" smtClean="0"/>
              <a:t> </a:t>
            </a:r>
            <a:r>
              <a:rPr lang="ru-RU" dirty="0" err="1" smtClean="0"/>
              <a:t>Цвітна</a:t>
            </a:r>
            <a:r>
              <a:rPr lang="ru-RU" dirty="0" smtClean="0"/>
              <a:t>».</a:t>
            </a:r>
          </a:p>
          <a:p>
            <a:endParaRPr lang="ru-RU" dirty="0" smtClean="0"/>
          </a:p>
          <a:p>
            <a:endParaRPr lang="uk-UA" dirty="0"/>
          </a:p>
        </p:txBody>
      </p:sp>
      <p:pic>
        <p:nvPicPr>
          <p:cNvPr id="7" name="Рисунок 6" descr="Ілюстрована_історія_України_(1921)._c._18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3212976"/>
            <a:ext cx="3825354" cy="351428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80120"/>
          </a:xfrm>
        </p:spPr>
        <p:txBody>
          <a:bodyPr>
            <a:normAutofit/>
          </a:bodyPr>
          <a:lstStyle/>
          <a:p>
            <a:pPr algn="just"/>
            <a:r>
              <a:rPr lang="uk-UA" sz="1800" b="1" dirty="0" smtClean="0"/>
              <a:t>Франциск Скорина (1490-1551) </a:t>
            </a:r>
            <a:r>
              <a:rPr lang="uk-UA" sz="1800" dirty="0" smtClean="0"/>
              <a:t>- </a:t>
            </a:r>
            <a:r>
              <a:rPr lang="ru-RU" sz="1800" dirty="0" smtClean="0"/>
              <a:t> </a:t>
            </a:r>
            <a:r>
              <a:rPr lang="ru-RU" sz="1800" dirty="0" err="1" smtClean="0"/>
              <a:t>білоруський</a:t>
            </a:r>
            <a:r>
              <a:rPr lang="ru-RU" sz="1800" dirty="0" smtClean="0"/>
              <a:t> </a:t>
            </a:r>
            <a:r>
              <a:rPr lang="ru-RU" sz="1800" dirty="0" err="1" smtClean="0"/>
              <a:t>першодрукар</a:t>
            </a:r>
            <a:r>
              <a:rPr lang="ru-RU" sz="1800" dirty="0" smtClean="0"/>
              <a:t>, </a:t>
            </a:r>
            <a:r>
              <a:rPr lang="ru-RU" sz="1800" dirty="0" err="1" smtClean="0"/>
              <a:t>просвітник</a:t>
            </a:r>
            <a:r>
              <a:rPr lang="ru-RU" sz="1800" dirty="0" smtClean="0"/>
              <a:t>, </a:t>
            </a:r>
            <a:r>
              <a:rPr lang="ru-RU" sz="1800" dirty="0" err="1" smtClean="0"/>
              <a:t>перекладач</a:t>
            </a:r>
            <a:r>
              <a:rPr lang="ru-RU" sz="1800" dirty="0" smtClean="0"/>
              <a:t>, </a:t>
            </a:r>
            <a:r>
              <a:rPr lang="ru-RU" sz="1800" dirty="0" err="1" smtClean="0"/>
              <a:t>митець-графік</a:t>
            </a:r>
            <a:r>
              <a:rPr lang="ru-RU" sz="1800" dirty="0" smtClean="0"/>
              <a:t>, </a:t>
            </a:r>
            <a:r>
              <a:rPr lang="ru-RU" sz="1800" dirty="0" smtClean="0"/>
              <a:t>один </a:t>
            </a:r>
            <a:r>
              <a:rPr lang="ru-RU" sz="1800" dirty="0" err="1" smtClean="0"/>
              <a:t>із</a:t>
            </a:r>
            <a:r>
              <a:rPr lang="ru-RU" sz="1800" dirty="0" smtClean="0"/>
              <a:t> </a:t>
            </a:r>
            <a:r>
              <a:rPr lang="ru-RU" sz="1800" dirty="0" err="1" smtClean="0"/>
              <a:t>засновників</a:t>
            </a:r>
            <a:r>
              <a:rPr lang="ru-RU" sz="1800" dirty="0" smtClean="0"/>
              <a:t> </a:t>
            </a:r>
            <a:r>
              <a:rPr lang="ru-RU" sz="1800" dirty="0" err="1" smtClean="0"/>
              <a:t>кириличного</a:t>
            </a:r>
            <a:r>
              <a:rPr lang="ru-RU" sz="1800" dirty="0" smtClean="0"/>
              <a:t> </a:t>
            </a:r>
            <a:r>
              <a:rPr lang="ru-RU" sz="1800" dirty="0" err="1" smtClean="0"/>
              <a:t>книгодрукування</a:t>
            </a:r>
            <a:r>
              <a:rPr lang="ru-RU" sz="1800" dirty="0" smtClean="0"/>
              <a:t>. </a:t>
            </a:r>
            <a:r>
              <a:rPr lang="ru-RU" sz="1800" b="1" dirty="0" smtClean="0"/>
              <a:t>1517-1519рр – </a:t>
            </a:r>
            <a:r>
              <a:rPr lang="ru-RU" sz="1800" b="1" dirty="0" err="1" smtClean="0"/>
              <a:t>Псалтир</a:t>
            </a:r>
            <a:r>
              <a:rPr lang="ru-RU" sz="1800" b="1" dirty="0" smtClean="0"/>
              <a:t> та </a:t>
            </a:r>
            <a:r>
              <a:rPr lang="ru-RU" sz="1800" b="1" dirty="0" err="1" smtClean="0"/>
              <a:t>Біблія</a:t>
            </a:r>
            <a:r>
              <a:rPr lang="ru-RU" sz="1800" b="1" dirty="0" smtClean="0"/>
              <a:t>.</a:t>
            </a:r>
            <a:r>
              <a:rPr lang="ru-RU" sz="1800" dirty="0" smtClean="0"/>
              <a:t>(Прага, </a:t>
            </a:r>
            <a:r>
              <a:rPr lang="ru-RU" sz="1800" dirty="0" err="1" smtClean="0"/>
              <a:t>Чехія</a:t>
            </a:r>
            <a:r>
              <a:rPr lang="ru-RU" sz="1800" dirty="0" smtClean="0"/>
              <a:t>)</a:t>
            </a:r>
            <a:r>
              <a:rPr lang="uk-UA" sz="1800" dirty="0" smtClean="0"/>
              <a:t> </a:t>
            </a:r>
            <a:endParaRPr lang="uk-UA" sz="1800" dirty="0"/>
          </a:p>
        </p:txBody>
      </p:sp>
      <p:pic>
        <p:nvPicPr>
          <p:cNvPr id="5" name="Содержимое 4" descr="Francišak_Skaryn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412776"/>
            <a:ext cx="3312368" cy="5150732"/>
          </a:xfrm>
        </p:spPr>
      </p:pic>
      <p:pic>
        <p:nvPicPr>
          <p:cNvPr id="6" name="Содержимое 5" descr="800px-Biblia_Ruska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220072" y="1340768"/>
            <a:ext cx="3528392" cy="516027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Усна народна творчість</a:t>
            </a:r>
            <a:endParaRPr lang="uk-UA" b="1" dirty="0">
              <a:solidFill>
                <a:srgbClr val="FF0000"/>
              </a:solidFill>
            </a:endParaRPr>
          </a:p>
        </p:txBody>
      </p:sp>
      <p:pic>
        <p:nvPicPr>
          <p:cNvPr id="6" name="Содержимое 5" descr="завантаження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220072" y="1772816"/>
            <a:ext cx="3923928" cy="3299304"/>
          </a:xfrm>
        </p:spPr>
      </p:pic>
      <p:sp>
        <p:nvSpPr>
          <p:cNvPr id="5" name="TextBox 4"/>
          <p:cNvSpPr txBox="1"/>
          <p:nvPr/>
        </p:nvSpPr>
        <p:spPr>
          <a:xfrm>
            <a:off x="0" y="1700809"/>
            <a:ext cx="4572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arenR"/>
            </a:pPr>
            <a:r>
              <a:rPr lang="uk-UA" dirty="0" smtClean="0"/>
              <a:t>Обрядова поезія (колядки, веснянки, русальні пісні).</a:t>
            </a:r>
          </a:p>
          <a:p>
            <a:pPr marL="342900" indent="-342900" algn="just">
              <a:buAutoNum type="arabicParenR"/>
            </a:pPr>
            <a:r>
              <a:rPr lang="uk-UA" dirty="0" smtClean="0"/>
              <a:t>Епічна поезія:</a:t>
            </a:r>
          </a:p>
          <a:p>
            <a:pPr marL="342900" indent="-342900" algn="just">
              <a:buFontTx/>
              <a:buChar char="-"/>
            </a:pPr>
            <a:r>
              <a:rPr lang="uk-UA" dirty="0" smtClean="0"/>
              <a:t>історичні пісні;</a:t>
            </a:r>
          </a:p>
          <a:p>
            <a:pPr marL="342900" indent="-342900" algn="just">
              <a:buFontTx/>
              <a:buChar char="-"/>
            </a:pPr>
            <a:r>
              <a:rPr lang="uk-UA" dirty="0" smtClean="0"/>
              <a:t>думи (</a:t>
            </a:r>
            <a:r>
              <a:rPr lang="uk-UA" dirty="0" err="1" smtClean="0"/>
              <a:t>“Плач</a:t>
            </a:r>
            <a:r>
              <a:rPr lang="uk-UA" dirty="0" smtClean="0"/>
              <a:t> </a:t>
            </a:r>
            <a:r>
              <a:rPr lang="uk-UA" dirty="0" err="1" smtClean="0"/>
              <a:t>невільників”</a:t>
            </a:r>
            <a:r>
              <a:rPr lang="uk-UA" dirty="0" smtClean="0"/>
              <a:t>, </a:t>
            </a:r>
            <a:r>
              <a:rPr lang="uk-UA" dirty="0" err="1" smtClean="0"/>
              <a:t>“Маруся</a:t>
            </a:r>
            <a:r>
              <a:rPr lang="uk-UA" dirty="0" smtClean="0"/>
              <a:t> </a:t>
            </a:r>
            <a:r>
              <a:rPr lang="uk-UA" dirty="0" err="1" smtClean="0"/>
              <a:t>Богуславка”</a:t>
            </a:r>
            <a:r>
              <a:rPr lang="uk-UA" dirty="0" smtClean="0"/>
              <a:t>, </a:t>
            </a:r>
            <a:r>
              <a:rPr lang="uk-UA" dirty="0" err="1" smtClean="0"/>
              <a:t>“Втеча</a:t>
            </a:r>
            <a:r>
              <a:rPr lang="uk-UA" dirty="0" smtClean="0"/>
              <a:t> трьох братів з міста </a:t>
            </a:r>
            <a:r>
              <a:rPr lang="uk-UA" dirty="0" err="1" smtClean="0"/>
              <a:t>Азова”</a:t>
            </a:r>
            <a:r>
              <a:rPr lang="uk-UA" dirty="0" smtClean="0"/>
              <a:t>. </a:t>
            </a:r>
          </a:p>
          <a:p>
            <a:pPr marL="342900" indent="-342900" algn="just">
              <a:buAutoNum type="arabicParenR"/>
            </a:pPr>
            <a:endParaRPr lang="uk-UA" dirty="0" smtClean="0"/>
          </a:p>
          <a:p>
            <a:pPr marL="342900" indent="-342900" algn="just">
              <a:buAutoNum type="arabicParenR"/>
            </a:pPr>
            <a:endParaRPr lang="uk-UA" dirty="0"/>
          </a:p>
        </p:txBody>
      </p:sp>
      <p:pic>
        <p:nvPicPr>
          <p:cNvPr id="7" name="Рисунок 6" descr="567BFC2F-0BC6-4E60-9CA2-8D42B8252B64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921708"/>
            <a:ext cx="5220072" cy="293629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301006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Містобудування та архітектура</a:t>
            </a:r>
            <a:endParaRPr lang="uk-UA" b="1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800px-Костел_святого_Миколая_в_Рогатині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196752"/>
            <a:ext cx="3744416" cy="4994115"/>
          </a:xfrm>
        </p:spPr>
      </p:pic>
      <p:pic>
        <p:nvPicPr>
          <p:cNvPr id="6" name="Содержимое 5" descr="1280px-Пам’ятник_.Юрій_Дрогобич.Костел_та_дзвіниця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995936" y="2204864"/>
            <a:ext cx="5148064" cy="3861048"/>
          </a:xfrm>
        </p:spPr>
      </p:pic>
      <p:sp>
        <p:nvSpPr>
          <p:cNvPr id="7" name="TextBox 6"/>
          <p:cNvSpPr txBox="1"/>
          <p:nvPr/>
        </p:nvSpPr>
        <p:spPr>
          <a:xfrm>
            <a:off x="0" y="6237312"/>
            <a:ext cx="4211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Костел святого </a:t>
            </a:r>
            <a:r>
              <a:rPr lang="ru-RU" b="1" dirty="0" err="1" smtClean="0"/>
              <a:t>Миколая</a:t>
            </a:r>
            <a:r>
              <a:rPr lang="ru-RU" b="1" dirty="0" smtClean="0"/>
              <a:t> та </a:t>
            </a:r>
            <a:r>
              <a:rPr lang="ru-RU" b="1" dirty="0" err="1" smtClean="0"/>
              <a:t>Анни</a:t>
            </a:r>
            <a:r>
              <a:rPr lang="ru-RU" b="1" dirty="0" smtClean="0"/>
              <a:t> (</a:t>
            </a:r>
            <a:r>
              <a:rPr lang="en-US" b="1" dirty="0" smtClean="0"/>
              <a:t>XV</a:t>
            </a:r>
            <a:r>
              <a:rPr lang="uk-UA" b="1" dirty="0" smtClean="0"/>
              <a:t>ст.)(Рогатин, Івано-Франківська обл.)</a:t>
            </a:r>
            <a:endParaRPr lang="uk-UA" dirty="0"/>
          </a:p>
        </p:txBody>
      </p:sp>
      <p:sp>
        <p:nvSpPr>
          <p:cNvPr id="8" name="TextBox 7"/>
          <p:cNvSpPr txBox="1"/>
          <p:nvPr/>
        </p:nvSpPr>
        <p:spPr>
          <a:xfrm>
            <a:off x="4067944" y="6165304"/>
            <a:ext cx="5076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/>
              <a:t>Костел Святого </a:t>
            </a:r>
            <a:r>
              <a:rPr lang="ru-RU" sz="1600" b="1" dirty="0" smtClean="0"/>
              <a:t>Апостола </a:t>
            </a:r>
            <a:r>
              <a:rPr lang="ru-RU" sz="1600" b="1" dirty="0" err="1" smtClean="0"/>
              <a:t>Вартоломея</a:t>
            </a:r>
            <a:r>
              <a:rPr lang="ru-RU" sz="1600" dirty="0" smtClean="0"/>
              <a:t> (</a:t>
            </a:r>
            <a:r>
              <a:rPr lang="ru-RU" sz="1600" b="1" dirty="0" err="1" smtClean="0"/>
              <a:t>Внебовзяття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Пресвятої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Діви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Марії</a:t>
            </a:r>
            <a:r>
              <a:rPr lang="ru-RU" sz="1600" b="1" dirty="0" smtClean="0"/>
              <a:t>)(</a:t>
            </a:r>
            <a:r>
              <a:rPr lang="en-US" sz="1600" b="1" dirty="0" smtClean="0"/>
              <a:t>XV</a:t>
            </a:r>
            <a:r>
              <a:rPr lang="uk-UA" sz="1600" b="1" dirty="0" smtClean="0"/>
              <a:t>ст.)(Дрогобич, Львівська </a:t>
            </a:r>
            <a:r>
              <a:rPr lang="uk-UA" sz="1600" b="1" dirty="0" err="1" smtClean="0"/>
              <a:t>обл</a:t>
            </a:r>
            <a:r>
              <a:rPr lang="uk-UA" sz="1600" b="1" dirty="0" smtClean="0"/>
              <a:t>)</a:t>
            </a:r>
            <a:endParaRPr lang="uk-UA" sz="16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1280px-Покровська_церква-фортеця_Сутківці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24744"/>
            <a:ext cx="5656658" cy="3672408"/>
          </a:xfrm>
        </p:spPr>
      </p:pic>
      <p:pic>
        <p:nvPicPr>
          <p:cNvPr id="6" name="Содержимое 5" descr="800px-Кафедральний_костел_святих_Апостолів_Петра_і_Павла_1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652120" y="620688"/>
            <a:ext cx="3491880" cy="5250915"/>
          </a:xfrm>
        </p:spPr>
      </p:pic>
      <p:sp>
        <p:nvSpPr>
          <p:cNvPr id="7" name="TextBox 6"/>
          <p:cNvSpPr txBox="1"/>
          <p:nvPr/>
        </p:nvSpPr>
        <p:spPr>
          <a:xfrm>
            <a:off x="3923928" y="5949280"/>
            <a:ext cx="5220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/>
              <a:t>Кафедральний</a:t>
            </a:r>
            <a:r>
              <a:rPr lang="ru-RU" b="1" dirty="0" smtClean="0"/>
              <a:t> костел </a:t>
            </a:r>
            <a:r>
              <a:rPr lang="ru-RU" b="1" dirty="0" err="1" smtClean="0"/>
              <a:t>святих</a:t>
            </a:r>
            <a:r>
              <a:rPr lang="ru-RU" b="1" dirty="0" smtClean="0"/>
              <a:t> </a:t>
            </a:r>
            <a:r>
              <a:rPr lang="ru-RU" b="1" dirty="0" err="1" smtClean="0"/>
              <a:t>Апостолів</a:t>
            </a:r>
            <a:r>
              <a:rPr lang="ru-RU" b="1" dirty="0" smtClean="0"/>
              <a:t> Петра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smtClean="0"/>
              <a:t>Павла (1375) </a:t>
            </a:r>
            <a:r>
              <a:rPr lang="ru-RU" b="1" dirty="0" smtClean="0"/>
              <a:t>в </a:t>
            </a:r>
            <a:r>
              <a:rPr lang="ru-RU" b="1" dirty="0" err="1" smtClean="0"/>
              <a:t>Кам'янці-Подільському</a:t>
            </a:r>
            <a:r>
              <a:rPr lang="ru-RU" b="1" dirty="0" smtClean="0"/>
              <a:t> (</a:t>
            </a:r>
            <a:r>
              <a:rPr lang="ru-RU" b="1" dirty="0" err="1" smtClean="0"/>
              <a:t>Хмельницька</a:t>
            </a:r>
            <a:r>
              <a:rPr lang="ru-RU" b="1" dirty="0" smtClean="0"/>
              <a:t> обл.)</a:t>
            </a:r>
            <a:endParaRPr lang="uk-UA" dirty="0"/>
          </a:p>
        </p:txBody>
      </p:sp>
      <p:sp>
        <p:nvSpPr>
          <p:cNvPr id="8" name="TextBox 7"/>
          <p:cNvSpPr txBox="1"/>
          <p:nvPr/>
        </p:nvSpPr>
        <p:spPr>
          <a:xfrm>
            <a:off x="0" y="4941168"/>
            <a:ext cx="5580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/>
              <a:t>Свято-Покровська </a:t>
            </a:r>
            <a:r>
              <a:rPr lang="uk-UA" b="1" dirty="0" smtClean="0"/>
              <a:t>церква (1476)</a:t>
            </a:r>
          </a:p>
          <a:p>
            <a:pPr algn="ctr"/>
            <a:r>
              <a:rPr lang="uk-UA" b="1" dirty="0" smtClean="0"/>
              <a:t>(с. </a:t>
            </a:r>
            <a:r>
              <a:rPr lang="uk-UA" b="1" dirty="0" err="1" smtClean="0"/>
              <a:t>Сутківці</a:t>
            </a:r>
            <a:r>
              <a:rPr lang="uk-UA" b="1" dirty="0" smtClean="0"/>
              <a:t>, Хмельницька обл.)</a:t>
            </a:r>
            <a:endParaRPr lang="uk-UA" b="1" dirty="0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03648"/>
          </a:xfrm>
        </p:spPr>
        <p:txBody>
          <a:bodyPr/>
          <a:lstStyle/>
          <a:p>
            <a:r>
              <a:rPr lang="uk-UA" b="1" dirty="0" smtClean="0"/>
              <a:t>Образотворче мистецтво</a:t>
            </a:r>
            <a:endParaRPr lang="uk-UA" b="1" dirty="0"/>
          </a:p>
        </p:txBody>
      </p:sp>
      <p:pic>
        <p:nvPicPr>
          <p:cNvPr id="6" name="Содержимое 5" descr="_Страшний_Суд__1560ті_с._Мшанець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32040" y="1196752"/>
            <a:ext cx="3888432" cy="5453526"/>
          </a:xfrm>
        </p:spPr>
      </p:pic>
      <p:sp>
        <p:nvSpPr>
          <p:cNvPr id="5" name="TextBox 4"/>
          <p:cNvSpPr txBox="1"/>
          <p:nvPr/>
        </p:nvSpPr>
        <p:spPr>
          <a:xfrm>
            <a:off x="0" y="1556792"/>
            <a:ext cx="42839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uk-UA" b="1" dirty="0" smtClean="0"/>
              <a:t>Фрески: </a:t>
            </a:r>
            <a:r>
              <a:rPr lang="uk-UA" dirty="0" smtClean="0"/>
              <a:t>(</a:t>
            </a:r>
            <a:r>
              <a:rPr lang="uk-UA" dirty="0" err="1" smtClean="0"/>
              <a:t>“Благовіщення”</a:t>
            </a:r>
            <a:r>
              <a:rPr lang="uk-UA" dirty="0" smtClean="0"/>
              <a:t>, </a:t>
            </a:r>
            <a:r>
              <a:rPr lang="uk-UA" dirty="0" err="1" smtClean="0"/>
              <a:t>“Таємна</a:t>
            </a:r>
            <a:r>
              <a:rPr lang="uk-UA" dirty="0" smtClean="0"/>
              <a:t> </a:t>
            </a:r>
            <a:r>
              <a:rPr lang="uk-UA" dirty="0" err="1" smtClean="0"/>
              <a:t>вечеря”</a:t>
            </a:r>
            <a:r>
              <a:rPr lang="uk-UA" dirty="0" smtClean="0"/>
              <a:t>, </a:t>
            </a:r>
            <a:r>
              <a:rPr lang="uk-UA" dirty="0" err="1" smtClean="0"/>
              <a:t>“Дари</a:t>
            </a:r>
            <a:r>
              <a:rPr lang="uk-UA" dirty="0" smtClean="0"/>
              <a:t> </a:t>
            </a:r>
            <a:r>
              <a:rPr lang="uk-UA" dirty="0" err="1" smtClean="0"/>
              <a:t>волхвів”</a:t>
            </a:r>
            <a:r>
              <a:rPr lang="uk-UA" dirty="0" smtClean="0"/>
              <a:t>, </a:t>
            </a:r>
            <a:r>
              <a:rPr lang="uk-UA" dirty="0" err="1" smtClean="0"/>
              <a:t>“Втеча</a:t>
            </a:r>
            <a:r>
              <a:rPr lang="uk-UA" dirty="0" smtClean="0"/>
              <a:t> до </a:t>
            </a:r>
            <a:r>
              <a:rPr lang="uk-UA" dirty="0" err="1" smtClean="0"/>
              <a:t>Єгипту”</a:t>
            </a:r>
            <a:r>
              <a:rPr lang="uk-UA" dirty="0" smtClean="0"/>
              <a:t> – каплиця в Горянах(Ужгород)</a:t>
            </a:r>
          </a:p>
          <a:p>
            <a:pPr marL="342900" indent="-342900">
              <a:buAutoNum type="arabicParenR"/>
            </a:pPr>
            <a:r>
              <a:rPr lang="uk-UA" b="1" dirty="0" smtClean="0"/>
              <a:t>Ікони: </a:t>
            </a:r>
            <a:r>
              <a:rPr lang="uk-UA" dirty="0" err="1" smtClean="0"/>
              <a:t>“Страшний</a:t>
            </a:r>
            <a:r>
              <a:rPr lang="uk-UA" dirty="0" smtClean="0"/>
              <a:t> </a:t>
            </a:r>
            <a:r>
              <a:rPr lang="uk-UA" dirty="0" err="1" smtClean="0"/>
              <a:t>Суд”</a:t>
            </a:r>
            <a:r>
              <a:rPr lang="uk-UA" dirty="0" smtClean="0"/>
              <a:t>(с. </a:t>
            </a:r>
            <a:r>
              <a:rPr lang="uk-UA" dirty="0" err="1" smtClean="0"/>
              <a:t>Вінівка</a:t>
            </a:r>
            <a:r>
              <a:rPr lang="uk-UA" dirty="0" smtClean="0"/>
              <a:t>, Польща)</a:t>
            </a:r>
          </a:p>
          <a:p>
            <a:pPr marL="342900" indent="-342900">
              <a:buAutoNum type="arabicParenR"/>
            </a:pPr>
            <a:r>
              <a:rPr lang="uk-UA" b="1" dirty="0" smtClean="0"/>
              <a:t>Книжкові мініатюри.</a:t>
            </a:r>
          </a:p>
          <a:p>
            <a:pPr marL="342900" indent="-342900">
              <a:buAutoNum type="arabicParenR"/>
            </a:pPr>
            <a:r>
              <a:rPr lang="uk-UA" b="1" dirty="0" smtClean="0"/>
              <a:t>Гравюри</a:t>
            </a:r>
            <a:r>
              <a:rPr lang="uk-UA" dirty="0" smtClean="0"/>
              <a:t>.</a:t>
            </a:r>
          </a:p>
          <a:p>
            <a:pPr marL="342900" indent="-342900"/>
            <a:r>
              <a:rPr lang="uk-UA" dirty="0" smtClean="0"/>
              <a:t>       </a:t>
            </a:r>
            <a:r>
              <a:rPr lang="uk-UA" b="1" dirty="0" smtClean="0"/>
              <a:t>Найбільш відомі майстри розпису: </a:t>
            </a:r>
            <a:r>
              <a:rPr lang="uk-UA" dirty="0" err="1" smtClean="0"/>
              <a:t>Гайль</a:t>
            </a:r>
            <a:r>
              <a:rPr lang="uk-UA" dirty="0" smtClean="0"/>
              <a:t> та Тимофій Дробиш із Перемишля, Іоанн, Андрій Русин, Максим </a:t>
            </a:r>
            <a:r>
              <a:rPr lang="uk-UA" dirty="0" err="1" smtClean="0"/>
              <a:t>Воробій</a:t>
            </a:r>
            <a:r>
              <a:rPr lang="uk-UA" dirty="0" smtClean="0"/>
              <a:t> зі Львова, Герман із </a:t>
            </a:r>
            <a:r>
              <a:rPr lang="uk-UA" dirty="0" err="1" smtClean="0"/>
              <a:t>Собора</a:t>
            </a:r>
            <a:r>
              <a:rPr lang="uk-UA" dirty="0" smtClean="0"/>
              <a:t> та ін. </a:t>
            </a:r>
            <a:endParaRPr lang="uk-U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Ротонда_интерьер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88640"/>
            <a:ext cx="8577340" cy="5736793"/>
          </a:xfrm>
        </p:spPr>
      </p:pic>
      <p:sp>
        <p:nvSpPr>
          <p:cNvPr id="6" name="TextBox 5"/>
          <p:cNvSpPr txBox="1"/>
          <p:nvPr/>
        </p:nvSpPr>
        <p:spPr>
          <a:xfrm>
            <a:off x="323528" y="6093296"/>
            <a:ext cx="8568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/>
              <a:t>Горянська </a:t>
            </a:r>
            <a:r>
              <a:rPr lang="uk-UA" sz="3600" b="1" dirty="0" smtClean="0"/>
              <a:t>ротонда (Ужгород)</a:t>
            </a:r>
            <a:endParaRPr lang="uk-UA" sz="3600" b="1" dirty="0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1024px-Kievskaya_psaltir_kinocefal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484784"/>
            <a:ext cx="4038600" cy="3774356"/>
          </a:xfrm>
        </p:spPr>
      </p:pic>
      <p:pic>
        <p:nvPicPr>
          <p:cNvPr id="6" name="Содержимое 5" descr="1280px-Kievskaya_psater_02_by_shakko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120504" y="1700808"/>
            <a:ext cx="5023496" cy="3312368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/>
          <a:lstStyle/>
          <a:p>
            <a:r>
              <a:rPr lang="uk-UA" b="1" dirty="0" smtClean="0"/>
              <a:t>Домашнє завдання: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Параграф№25, підготуватися до контрольної роботи. Переглянути відео.</a:t>
            </a:r>
            <a:endParaRPr lang="uk-U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334</Words>
  <Application>Microsoft Office PowerPoint</Application>
  <PresentationFormat>Экран (4:3)</PresentationFormat>
  <Paragraphs>38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Тема: “Культура українських земель у другій половині XIV-XV ст.”</vt:lpstr>
      <vt:lpstr>Особливості розвитку культури українських земель у другій половині XIV-XV ст.</vt:lpstr>
      <vt:lpstr>Розвиток освіти</vt:lpstr>
      <vt:lpstr>Література та літописання </vt:lpstr>
      <vt:lpstr>Супрасльський літопис  (Короткий Київський літопис)  (1491-1515)</vt:lpstr>
      <vt:lpstr>Початок книгодрукування</vt:lpstr>
      <vt:lpstr>Франциск Скорина (1490-1551) -  білоруський першодрукар, просвітник, перекладач, митець-графік, один із засновників кириличного книгодрукування. 1517-1519рр – Псалтир та Біблія.(Прага, Чехія) </vt:lpstr>
      <vt:lpstr>Усна народна творчість</vt:lpstr>
      <vt:lpstr>Містобудування та архітектура</vt:lpstr>
      <vt:lpstr>Слайд 10</vt:lpstr>
      <vt:lpstr>Образотворче мистецтво</vt:lpstr>
      <vt:lpstr>Слайд 12</vt:lpstr>
      <vt:lpstr>Слайд 13</vt:lpstr>
      <vt:lpstr>Домашнє завдання: Параграф№25, підготуватися до контрольної роботи. Переглянути відео.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“Культура українських земель у другій половині XIV-XV ст.”</dc:title>
  <dc:creator>Крехелєв Володимир</dc:creator>
  <cp:lastModifiedBy>Volodymyr</cp:lastModifiedBy>
  <cp:revision>14</cp:revision>
  <dcterms:created xsi:type="dcterms:W3CDTF">2021-05-03T07:59:09Z</dcterms:created>
  <dcterms:modified xsi:type="dcterms:W3CDTF">2021-05-03T09:31:35Z</dcterms:modified>
</cp:coreProperties>
</file>