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7"/>
  </p:handoutMasterIdLst>
  <p:sldIdLst>
    <p:sldId id="256" r:id="rId2"/>
    <p:sldId id="264" r:id="rId3"/>
    <p:sldId id="263" r:id="rId4"/>
    <p:sldId id="267" r:id="rId5"/>
    <p:sldId id="268" r:id="rId6"/>
    <p:sldId id="269" r:id="rId7"/>
    <p:sldId id="275" r:id="rId8"/>
    <p:sldId id="271" r:id="rId9"/>
    <p:sldId id="272" r:id="rId10"/>
    <p:sldId id="265" r:id="rId11"/>
    <p:sldId id="266" r:id="rId12"/>
    <p:sldId id="274" r:id="rId13"/>
    <p:sldId id="261" r:id="rId14"/>
    <p:sldId id="262" r:id="rId15"/>
    <p:sldId id="27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CFF"/>
    <a:srgbClr val="97000B"/>
    <a:srgbClr val="0041B6"/>
    <a:srgbClr val="F9D600"/>
    <a:srgbClr val="324057"/>
    <a:srgbClr val="007CCE"/>
    <a:srgbClr val="2A1255"/>
    <a:srgbClr val="A58C51"/>
    <a:srgbClr val="213969"/>
    <a:srgbClr val="3323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43517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-36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DD1C9-4BB6-422A-8F34-C157EA500BD9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997E4-EE34-411C-9FF1-22B934EF5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11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845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94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67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750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13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867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246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97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63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725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58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459" y="1465729"/>
            <a:ext cx="7869891" cy="4711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D9794-A4CC-42D0-9A65-24C6B9EF4076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"/>
            <a:ext cx="7886700" cy="13377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32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2832213" y="1316056"/>
            <a:ext cx="5915278" cy="234154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4800" b="1" dirty="0" smtClean="0">
                <a:ln w="0"/>
                <a:solidFill>
                  <a:srgbClr val="006CFF"/>
                </a:solidFill>
                <a:effectLst>
                  <a:reflection blurRad="6350" stA="53000" endA="300" endPos="35500" dir="5400000" sy="-90000" algn="bl" rotWithShape="0"/>
                </a:effectLst>
                <a:latin typeface="+mn-lt"/>
              </a:rPr>
              <a:t>Лівобережна та Слобідська Україна в другій половині </a:t>
            </a:r>
          </a:p>
          <a:p>
            <a:r>
              <a:rPr lang="uk-UA" sz="4800" b="1" dirty="0" smtClean="0">
                <a:ln w="0"/>
                <a:solidFill>
                  <a:srgbClr val="006CFF"/>
                </a:solidFill>
                <a:effectLst>
                  <a:reflection blurRad="6350" stA="53000" endA="300" endPos="35500" dir="5400000" sy="-90000" algn="bl" rotWithShape="0"/>
                </a:effectLst>
                <a:latin typeface="+mn-lt"/>
              </a:rPr>
              <a:t>18 </a:t>
            </a:r>
            <a:r>
              <a:rPr lang="uk-UA" sz="4800" b="1" dirty="0" err="1" smtClean="0">
                <a:ln w="0"/>
                <a:solidFill>
                  <a:srgbClr val="006CFF"/>
                </a:solidFill>
                <a:effectLst>
                  <a:reflection blurRad="6350" stA="53000" endA="300" endPos="35500" dir="5400000" sy="-90000" algn="bl" rotWithShape="0"/>
                </a:effectLst>
                <a:latin typeface="+mn-lt"/>
              </a:rPr>
              <a:t>ст</a:t>
            </a:r>
            <a:r>
              <a:rPr lang="uk-UA" sz="4800" b="1" dirty="0" smtClean="0">
                <a:ln w="0"/>
                <a:solidFill>
                  <a:srgbClr val="006CFF"/>
                </a:solidFill>
                <a:effectLst>
                  <a:reflection blurRad="6350" stA="53000" endA="300" endPos="35500" dir="5400000" sy="-90000" algn="bl" rotWithShape="0"/>
                </a:effectLst>
                <a:latin typeface="+mn-lt"/>
              </a:rPr>
              <a:t>!</a:t>
            </a:r>
            <a:endParaRPr lang="uk-UA" sz="4800" b="1" dirty="0">
              <a:ln w="0"/>
              <a:solidFill>
                <a:srgbClr val="006CFF"/>
              </a:solidFill>
              <a:effectLst>
                <a:reflection blurRad="6350" stA="53000" endA="300" endPos="35500" dir="5400000" sy="-90000" algn="bl" rotWithShape="0"/>
              </a:effectLst>
              <a:latin typeface="+mn-lt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207" y="889202"/>
            <a:ext cx="1752600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065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1247" y="793019"/>
            <a:ext cx="7916540" cy="429152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b="1" dirty="0"/>
              <a:t>Наказ Комиссии о составлении проекта нового </a:t>
            </a:r>
            <a:r>
              <a:rPr lang="ru-RU" b="1" dirty="0" smtClean="0"/>
              <a:t>Уложения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sz="3000" dirty="0" smtClean="0"/>
              <a:t>«…Государь </a:t>
            </a:r>
            <a:r>
              <a:rPr lang="ru-RU" sz="3000" dirty="0"/>
              <a:t>есть самодержавный; ибо никакая другая, как только соединенная в его особе власть, не может </a:t>
            </a:r>
            <a:r>
              <a:rPr lang="ru-RU" sz="3000" dirty="0" err="1"/>
              <a:t>действовати</a:t>
            </a:r>
            <a:r>
              <a:rPr lang="ru-RU" sz="3000" dirty="0"/>
              <a:t> сходно со пространством столь великого </a:t>
            </a:r>
            <a:r>
              <a:rPr lang="ru-RU" sz="3000" dirty="0" smtClean="0"/>
              <a:t>государства… Всякое </a:t>
            </a:r>
            <a:r>
              <a:rPr lang="ru-RU" sz="3000" dirty="0"/>
              <a:t>другое правление не только было бы России вредно, но и вконец </a:t>
            </a:r>
            <a:r>
              <a:rPr lang="ru-RU" sz="3000" dirty="0" smtClean="0"/>
              <a:t>разорительно…»</a:t>
            </a:r>
          </a:p>
          <a:p>
            <a:pPr marL="0" indent="0">
              <a:buNone/>
            </a:pPr>
            <a:endParaRPr lang="ru-RU" sz="3000" dirty="0"/>
          </a:p>
          <a:p>
            <a:pPr marL="0" indent="0" algn="r">
              <a:buNone/>
            </a:pPr>
            <a:r>
              <a:rPr lang="ru-RU" b="1" dirty="0"/>
              <a:t>Екатерина II </a:t>
            </a:r>
            <a:endParaRPr lang="ru-RU" b="1" dirty="0" smtClean="0"/>
          </a:p>
        </p:txBody>
      </p:sp>
    </p:spTree>
    <p:extLst>
      <p:ext uri="{BB962C8B-B14F-4D97-AF65-F5344CB8AC3E}">
        <p14:creationId xmlns:p14="http://schemas.microsoft.com/office/powerpoint/2010/main" val="1821594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6974" y="284291"/>
            <a:ext cx="8150584" cy="5987035"/>
          </a:xfrm>
        </p:spPr>
        <p:txBody>
          <a:bodyPr>
            <a:normAutofit lnSpcReduction="10000"/>
          </a:bodyPr>
          <a:lstStyle/>
          <a:p>
            <a:r>
              <a:rPr lang="uk-UA" b="1" dirty="0" smtClean="0"/>
              <a:t>1764 р. </a:t>
            </a:r>
            <a:r>
              <a:rPr lang="uk-UA" dirty="0" smtClean="0"/>
              <a:t>– маніфест про ліквідацію гетьманства</a:t>
            </a:r>
          </a:p>
          <a:p>
            <a:r>
              <a:rPr lang="uk-UA" b="1" dirty="0" smtClean="0"/>
              <a:t>1764-1786 рр. </a:t>
            </a:r>
            <a:r>
              <a:rPr lang="uk-UA" dirty="0" smtClean="0"/>
              <a:t>– Друга Малоросійська колегія</a:t>
            </a:r>
          </a:p>
          <a:p>
            <a:r>
              <a:rPr lang="uk-UA" b="1" dirty="0" smtClean="0"/>
              <a:t>1765 р. </a:t>
            </a:r>
            <a:r>
              <a:rPr lang="uk-UA" dirty="0" smtClean="0"/>
              <a:t>– ліквідація козацького устрою на Слобожанщині</a:t>
            </a:r>
          </a:p>
          <a:p>
            <a:r>
              <a:rPr lang="uk-UA" b="1" dirty="0" smtClean="0"/>
              <a:t>1775 р. </a:t>
            </a:r>
            <a:r>
              <a:rPr lang="uk-UA" dirty="0" smtClean="0"/>
              <a:t>– остаточна ліквідація Запорозької Січі</a:t>
            </a:r>
          </a:p>
          <a:p>
            <a:r>
              <a:rPr lang="uk-UA" b="1" dirty="0" smtClean="0"/>
              <a:t>1781 р. </a:t>
            </a:r>
            <a:r>
              <a:rPr lang="uk-UA" dirty="0" smtClean="0"/>
              <a:t>– ліквідовано </a:t>
            </a:r>
            <a:r>
              <a:rPr lang="uk-UA" dirty="0" err="1" smtClean="0"/>
              <a:t>полково</a:t>
            </a:r>
            <a:r>
              <a:rPr lang="uk-UA" dirty="0" smtClean="0"/>
              <a:t>-сотенний устрій у Лівобережній Україні</a:t>
            </a:r>
          </a:p>
          <a:p>
            <a:r>
              <a:rPr lang="uk-UA" b="1" dirty="0" smtClean="0"/>
              <a:t>1783 р. </a:t>
            </a:r>
            <a:r>
              <a:rPr lang="uk-UA" dirty="0" smtClean="0"/>
              <a:t>– указ про перетворення лівобережних козацьких полків на регулярні полки російської армії (</a:t>
            </a:r>
            <a:r>
              <a:rPr lang="uk-UA" b="1" dirty="0" smtClean="0"/>
              <a:t>карабінерні </a:t>
            </a:r>
            <a:r>
              <a:rPr lang="uk-UA" dirty="0" smtClean="0"/>
              <a:t>– регулярні кінні полки)</a:t>
            </a:r>
          </a:p>
          <a:p>
            <a:r>
              <a:rPr lang="uk-UA" b="1" dirty="0" smtClean="0"/>
              <a:t>1783 р. </a:t>
            </a:r>
            <a:r>
              <a:rPr lang="uk-UA" dirty="0" smtClean="0"/>
              <a:t>– остаточне закріпачення селян</a:t>
            </a:r>
          </a:p>
          <a:p>
            <a:r>
              <a:rPr lang="uk-UA" b="1" dirty="0" smtClean="0"/>
              <a:t>1785 р. </a:t>
            </a:r>
            <a:r>
              <a:rPr lang="uk-UA" dirty="0" smtClean="0"/>
              <a:t>– жалувана грамота дворянству, за якою всі дворянські права та привілеї поширювалися на українську старшину.</a:t>
            </a:r>
          </a:p>
          <a:p>
            <a:endParaRPr lang="uk-UA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2834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3" y="109538"/>
            <a:ext cx="9020175" cy="663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4572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61" y="-1"/>
            <a:ext cx="9055539" cy="6916899"/>
          </a:xfrm>
        </p:spPr>
      </p:pic>
    </p:spTree>
    <p:extLst>
      <p:ext uri="{BB962C8B-B14F-4D97-AF65-F5344CB8AC3E}">
        <p14:creationId xmlns:p14="http://schemas.microsoft.com/office/powerpoint/2010/main" val="2560013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8358750"/>
              </p:ext>
            </p:extLst>
          </p:nvPr>
        </p:nvGraphicFramePr>
        <p:xfrm>
          <a:off x="492406" y="1040998"/>
          <a:ext cx="8268794" cy="44944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3439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3439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latin typeface="Book Antiqua" panose="02040602050305030304" pitchFamily="18" charset="0"/>
                        </a:rPr>
                        <a:t>Місто</a:t>
                      </a:r>
                      <a:endParaRPr lang="ru-RU" sz="2400" b="1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latin typeface="Book Antiqua" panose="02040602050305030304" pitchFamily="18" charset="0"/>
                        </a:rPr>
                        <a:t>Період</a:t>
                      </a:r>
                      <a:endParaRPr lang="ru-RU" sz="2400" b="1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7675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Book Antiqua" panose="02040602050305030304" pitchFamily="18" charset="0"/>
                        </a:rPr>
                        <a:t>Чигирин</a:t>
                      </a:r>
                      <a:endParaRPr lang="ru-RU" sz="2400" b="1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Book Antiqua" panose="02040602050305030304" pitchFamily="18" charset="0"/>
                        </a:rPr>
                        <a:t>1648-1660</a:t>
                      </a:r>
                      <a:endParaRPr lang="ru-RU" sz="2400" b="1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7675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Book Antiqua" panose="02040602050305030304" pitchFamily="18" charset="0"/>
                        </a:rPr>
                        <a:t>Батурин</a:t>
                      </a:r>
                      <a:endParaRPr lang="ru-RU" sz="2400" b="1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Book Antiqua" panose="02040602050305030304" pitchFamily="18" charset="0"/>
                        </a:rPr>
                        <a:t>1669-1707, 1750-1761</a:t>
                      </a:r>
                      <a:endParaRPr lang="ru-RU" sz="2400" b="1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7675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err="1" smtClean="0">
                          <a:latin typeface="Book Antiqua" panose="02040602050305030304" pitchFamily="18" charset="0"/>
                        </a:rPr>
                        <a:t>Глухів</a:t>
                      </a:r>
                      <a:endParaRPr lang="ru-RU" sz="2400" b="1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Book Antiqua" panose="02040602050305030304" pitchFamily="18" charset="0"/>
                        </a:rPr>
                        <a:t>1708-1722, 1727-1734</a:t>
                      </a:r>
                      <a:endParaRPr lang="ru-RU" sz="2400" b="1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7675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Book Antiqua" panose="02040602050305030304" pitchFamily="18" charset="0"/>
                        </a:rPr>
                        <a:t>Гадяч</a:t>
                      </a:r>
                      <a:endParaRPr lang="ru-RU" sz="2400" b="1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Book Antiqua" panose="02040602050305030304" pitchFamily="18" charset="0"/>
                        </a:rPr>
                        <a:t>1663-1668</a:t>
                      </a:r>
                      <a:endParaRPr lang="ru-RU" sz="2400" b="1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7675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Book Antiqua" panose="02040602050305030304" pitchFamily="18" charset="0"/>
                        </a:rPr>
                        <a:t>Умань</a:t>
                      </a:r>
                      <a:endParaRPr lang="ru-RU" sz="2400" b="1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Book Antiqua" panose="02040602050305030304" pitchFamily="18" charset="0"/>
                        </a:rPr>
                        <a:t>1669-1674</a:t>
                      </a:r>
                      <a:endParaRPr lang="ru-RU" sz="2400" b="1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7675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err="1" smtClean="0">
                          <a:latin typeface="Book Antiqua" panose="02040602050305030304" pitchFamily="18" charset="0"/>
                        </a:rPr>
                        <a:t>Немирів</a:t>
                      </a:r>
                      <a:endParaRPr lang="ru-RU" sz="2400" b="1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Book Antiqua" panose="02040602050305030304" pitchFamily="18" charset="0"/>
                        </a:rPr>
                        <a:t>1678-1681</a:t>
                      </a:r>
                      <a:endParaRPr lang="ru-RU" sz="2400" b="1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7675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err="1" smtClean="0">
                          <a:latin typeface="Book Antiqua" panose="02040602050305030304" pitchFamily="18" charset="0"/>
                        </a:rPr>
                        <a:t>Київ</a:t>
                      </a:r>
                      <a:endParaRPr lang="ru-RU" sz="2400" b="1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Book Antiqua" panose="02040602050305030304" pitchFamily="18" charset="0"/>
                        </a:rPr>
                        <a:t>1918</a:t>
                      </a:r>
                      <a:endParaRPr lang="ru-RU" sz="2400" b="1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492406" y="242188"/>
            <a:ext cx="59974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000" b="1" dirty="0" smtClean="0"/>
              <a:t>Гетьманські столиці</a:t>
            </a:r>
            <a:endParaRPr lang="uk-UA" sz="4000" b="1" dirty="0"/>
          </a:p>
        </p:txBody>
      </p:sp>
    </p:spTree>
    <p:extLst>
      <p:ext uri="{BB962C8B-B14F-4D97-AF65-F5344CB8AC3E}">
        <p14:creationId xmlns:p14="http://schemas.microsoft.com/office/powerpoint/2010/main" val="3119019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06" t="2580" r="3465" b="3316"/>
          <a:stretch/>
        </p:blipFill>
        <p:spPr>
          <a:xfrm>
            <a:off x="0" y="154831"/>
            <a:ext cx="9144000" cy="6370855"/>
          </a:xfr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07" y="231354"/>
            <a:ext cx="1353884" cy="1972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1517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133" y="486127"/>
            <a:ext cx="8593373" cy="5607176"/>
          </a:xfrm>
        </p:spPr>
      </p:pic>
    </p:spTree>
    <p:extLst>
      <p:ext uri="{BB962C8B-B14F-4D97-AF65-F5344CB8AC3E}">
        <p14:creationId xmlns:p14="http://schemas.microsoft.com/office/powerpoint/2010/main" val="397699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534525" cy="694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0266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892" y="226576"/>
            <a:ext cx="6312725" cy="6249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8109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825" y="109018"/>
            <a:ext cx="7731511" cy="6527311"/>
          </a:xfrm>
        </p:spPr>
      </p:pic>
    </p:spTree>
    <p:extLst>
      <p:ext uri="{BB962C8B-B14F-4D97-AF65-F5344CB8AC3E}">
        <p14:creationId xmlns:p14="http://schemas.microsoft.com/office/powerpoint/2010/main" val="2584879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22" y="107092"/>
            <a:ext cx="8899610" cy="6674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8186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86" y="316193"/>
            <a:ext cx="8852863" cy="5858029"/>
          </a:xfrm>
        </p:spPr>
      </p:pic>
      <p:sp>
        <p:nvSpPr>
          <p:cNvPr id="2" name="Прямоугольник 1"/>
          <p:cNvSpPr/>
          <p:nvPr/>
        </p:nvSpPr>
        <p:spPr>
          <a:xfrm>
            <a:off x="5880763" y="6197927"/>
            <a:ext cx="33927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Метод </a:t>
            </a:r>
            <a:r>
              <a:rPr lang="ru-RU" sz="2800" b="1" dirty="0" err="1"/>
              <a:t>Волта</a:t>
            </a:r>
            <a:r>
              <a:rPr lang="ru-RU" sz="2800" b="1" dirty="0"/>
              <a:t> </a:t>
            </a:r>
            <a:r>
              <a:rPr lang="ru-RU" sz="2800" b="1" dirty="0" err="1"/>
              <a:t>Діснея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4027253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9865" y="283220"/>
            <a:ext cx="8650386" cy="500087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uk-UA" sz="2400" b="1" dirty="0" smtClean="0"/>
              <a:t>Мрійник</a:t>
            </a:r>
            <a:r>
              <a:rPr lang="uk-UA" sz="2400" dirty="0" smtClean="0"/>
              <a:t> </a:t>
            </a:r>
            <a:r>
              <a:rPr lang="uk-UA" sz="2400" dirty="0"/>
              <a:t>відіграє роль творчої людини, ентузіаста, який пропонує різноманітні, навіть нереальні варіанти розв'язку проблеми. </a:t>
            </a:r>
            <a:endParaRPr lang="uk-UA" sz="2400" dirty="0" smtClean="0"/>
          </a:p>
          <a:p>
            <a:pPr>
              <a:buFont typeface="Wingdings" panose="05000000000000000000" pitchFamily="2" charset="2"/>
              <a:buChar char="ü"/>
            </a:pPr>
            <a:endParaRPr lang="uk-UA" sz="12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uk-UA" sz="2400" b="1" dirty="0" smtClean="0"/>
              <a:t>Реаліст</a:t>
            </a:r>
            <a:r>
              <a:rPr lang="uk-UA" sz="2400" dirty="0" smtClean="0"/>
              <a:t> </a:t>
            </a:r>
            <a:r>
              <a:rPr lang="uk-UA" sz="2400" dirty="0"/>
              <a:t>займає тверезу та прагматичну позицію і пропонує як структурувати, спланувати роботу і визначає які кроки потрібні для реалізації </a:t>
            </a:r>
            <a:r>
              <a:rPr lang="uk-UA" sz="2400" dirty="0" err="1"/>
              <a:t>розв'язків</a:t>
            </a:r>
            <a:r>
              <a:rPr lang="uk-UA" sz="2400" dirty="0"/>
              <a:t> проблеми. </a:t>
            </a:r>
            <a:endParaRPr lang="uk-UA" sz="2400" dirty="0" smtClean="0"/>
          </a:p>
          <a:p>
            <a:pPr>
              <a:buFont typeface="Wingdings" panose="05000000000000000000" pitchFamily="2" charset="2"/>
              <a:buChar char="ü"/>
            </a:pPr>
            <a:endParaRPr lang="uk-UA" sz="12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uk-UA" sz="2400" b="1" dirty="0" smtClean="0"/>
              <a:t>Критик</a:t>
            </a:r>
            <a:r>
              <a:rPr lang="uk-UA" sz="2400" dirty="0" smtClean="0"/>
              <a:t> </a:t>
            </a:r>
            <a:r>
              <a:rPr lang="uk-UA" sz="2400" dirty="0"/>
              <a:t>намагається оцінити цінність ідей, знаходить помилки у запропонованому та ідентифікує слабкі місця у попередніх пропозиціях. </a:t>
            </a:r>
            <a:endParaRPr lang="uk-UA" sz="2400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856" y="4242081"/>
            <a:ext cx="7383463" cy="20907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3426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2761" y="364142"/>
            <a:ext cx="8682754" cy="5812821"/>
          </a:xfrm>
        </p:spPr>
        <p:txBody>
          <a:bodyPr/>
          <a:lstStyle/>
          <a:p>
            <a:pPr marL="0" indent="0" algn="ctr">
              <a:buNone/>
            </a:pPr>
            <a:r>
              <a:rPr lang="uk-UA" b="1" dirty="0" smtClean="0"/>
              <a:t>Поміркуйте над проблемою. Друга половина XVIIІ ст. – це період значних змін в Україні: приєднані нові території; ліквідовані Гетьманщина та Запорозька Січ; розгорнулась національно-визвольна боротьба на правобережних та західноукраїнських землях та ін.</a:t>
            </a:r>
          </a:p>
          <a:p>
            <a:pPr marL="0" indent="0">
              <a:buNone/>
            </a:pPr>
            <a:endParaRPr lang="uk-UA" dirty="0" smtClean="0"/>
          </a:p>
          <a:p>
            <a:pPr marL="0" indent="0" algn="ctr">
              <a:buNone/>
            </a:pPr>
            <a:r>
              <a:rPr lang="uk-UA" b="1" i="1" dirty="0" smtClean="0"/>
              <a:t>Запитання: </a:t>
            </a:r>
            <a:r>
              <a:rPr lang="uk-UA" i="1" dirty="0" smtClean="0"/>
              <a:t>Які наслідки для України мали ці зміни – позитивні чи негативні? Україна була творцем цих обставин, чи їх жертвою? Чому? </a:t>
            </a:r>
            <a:endParaRPr lang="uk-UA" i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474" y="4247181"/>
            <a:ext cx="7383463" cy="2090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1243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484</TotalTime>
  <Words>300</Words>
  <Application>Microsoft Office PowerPoint</Application>
  <PresentationFormat>Экран (4:3)</PresentationFormat>
  <Paragraphs>41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PJSC "New Engineering Technologies"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Markasian, Pavel (KIEVH)</dc:creator>
  <cp:lastModifiedBy>Пользователь Windows</cp:lastModifiedBy>
  <cp:revision>109</cp:revision>
  <dcterms:created xsi:type="dcterms:W3CDTF">2016-11-18T14:12:19Z</dcterms:created>
  <dcterms:modified xsi:type="dcterms:W3CDTF">2019-05-19T13:59:08Z</dcterms:modified>
</cp:coreProperties>
</file>