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1" r:id="rId3"/>
    <p:sldId id="257" r:id="rId4"/>
    <p:sldId id="259" r:id="rId5"/>
    <p:sldId id="258" r:id="rId6"/>
    <p:sldId id="264" r:id="rId7"/>
    <p:sldId id="262" r:id="rId8"/>
    <p:sldId id="269" r:id="rId9"/>
    <p:sldId id="265" r:id="rId10"/>
    <p:sldId id="266" r:id="rId11"/>
    <p:sldId id="267" r:id="rId12"/>
    <p:sldId id="260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2" autoAdjust="0"/>
    <p:restoredTop sz="94660"/>
  </p:normalViewPr>
  <p:slideViewPr>
    <p:cSldViewPr>
      <p:cViewPr varScale="1">
        <p:scale>
          <a:sx n="68" d="100"/>
          <a:sy n="68" d="100"/>
        </p:scale>
        <p:origin x="145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08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60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268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59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57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2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3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842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14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796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101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65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145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661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147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12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32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315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7.pn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9.jp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7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7.pn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7.png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19672" y="980728"/>
            <a:ext cx="547260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/>
              <a:t>  </a:t>
            </a:r>
          </a:p>
          <a:p>
            <a:pPr algn="ctr"/>
            <a:r>
              <a:rPr lang="ru-RU" sz="5400" b="1" i="1" dirty="0"/>
              <a:t>Тема:                  </a:t>
            </a:r>
          </a:p>
          <a:p>
            <a:pPr algn="ctr"/>
            <a:r>
              <a:rPr lang="ru-RU" sz="5400" b="1" i="1" dirty="0" err="1"/>
              <a:t>Товариство</a:t>
            </a:r>
            <a:r>
              <a:rPr lang="ru-RU" sz="5400" b="1" i="1" dirty="0"/>
              <a:t> </a:t>
            </a:r>
          </a:p>
          <a:p>
            <a:pPr algn="ctr"/>
            <a:r>
              <a:rPr lang="ru-RU" sz="5400" b="1" i="1" dirty="0"/>
              <a:t>«</a:t>
            </a:r>
            <a:r>
              <a:rPr lang="ru-RU" sz="5400" b="1" i="1" dirty="0" err="1"/>
              <a:t>Просвіта</a:t>
            </a:r>
            <a:r>
              <a:rPr lang="ru-RU" sz="5400" b="1" i="1" dirty="0"/>
              <a:t>»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95A34218-02AF-4336-BD8D-EEC7014163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331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2907">
        <p:circle/>
      </p:transition>
    </mc:Choice>
    <mc:Fallback>
      <p:transition spd="slow" advTm="32907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32656"/>
            <a:ext cx="4210971" cy="6316458"/>
          </a:xfrm>
        </p:spPr>
      </p:pic>
      <p:sp>
        <p:nvSpPr>
          <p:cNvPr id="5" name="TextBox 4"/>
          <p:cNvSpPr txBox="1"/>
          <p:nvPr/>
        </p:nvSpPr>
        <p:spPr>
          <a:xfrm>
            <a:off x="4769565" y="2708920"/>
            <a:ext cx="32403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/>
              <a:t>Протокол «</a:t>
            </a:r>
            <a:r>
              <a:rPr lang="ru-RU" sz="4400" b="1" i="1" dirty="0" err="1"/>
              <a:t>Просвіти</a:t>
            </a:r>
            <a:r>
              <a:rPr lang="ru-RU" sz="4400" b="1" i="1" dirty="0"/>
              <a:t>» 1882 року.</a:t>
            </a: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2DE84EFD-F0CB-425B-8A1C-5895AE5E91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4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8442">
        <p:circle/>
      </p:transition>
    </mc:Choice>
    <mc:Fallback>
      <p:transition spd="slow" advTm="18442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620688"/>
            <a:ext cx="79208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/>
              <a:t>Товариство</a:t>
            </a:r>
            <a:r>
              <a:rPr lang="ru-RU" sz="4000" b="1" dirty="0"/>
              <a:t> «</a:t>
            </a:r>
            <a:r>
              <a:rPr lang="ru-RU" sz="4000" b="1" dirty="0" err="1"/>
              <a:t>Просвіта</a:t>
            </a:r>
            <a:r>
              <a:rPr lang="ru-RU" sz="4000" b="1" dirty="0"/>
              <a:t>» </a:t>
            </a:r>
          </a:p>
          <a:p>
            <a:r>
              <a:rPr lang="ru-RU" sz="4000" b="1" dirty="0" err="1"/>
              <a:t>виникло</a:t>
            </a:r>
            <a:r>
              <a:rPr lang="ru-RU" sz="4000" b="1" dirty="0"/>
              <a:t> в 1868 </a:t>
            </a:r>
            <a:r>
              <a:rPr lang="ru-RU" sz="4000" b="1" dirty="0" err="1"/>
              <a:t>році</a:t>
            </a:r>
            <a:r>
              <a:rPr lang="ru-RU" sz="4000" b="1" dirty="0"/>
              <a:t> в </a:t>
            </a:r>
            <a:r>
              <a:rPr lang="ru-RU" sz="4000" b="1" dirty="0" err="1"/>
              <a:t>Галичині</a:t>
            </a:r>
            <a:r>
              <a:rPr lang="ru-RU" sz="4000" b="1" dirty="0"/>
              <a:t> на </a:t>
            </a:r>
            <a:r>
              <a:rPr lang="ru-RU" sz="4000" b="1" dirty="0" err="1"/>
              <a:t>противагу</a:t>
            </a:r>
            <a:r>
              <a:rPr lang="ru-RU" sz="4000" b="1" dirty="0"/>
              <a:t> </a:t>
            </a:r>
            <a:r>
              <a:rPr lang="ru-RU" sz="4000" b="1" dirty="0" err="1"/>
              <a:t>течіям</a:t>
            </a:r>
            <a:r>
              <a:rPr lang="ru-RU" sz="4000" b="1" dirty="0"/>
              <a:t> у культурному </a:t>
            </a:r>
            <a:r>
              <a:rPr lang="ru-RU" sz="4000" b="1" dirty="0" err="1"/>
              <a:t>житті</a:t>
            </a:r>
            <a:r>
              <a:rPr lang="ru-RU" sz="4000" b="1" dirty="0"/>
              <a:t>: </a:t>
            </a:r>
            <a:r>
              <a:rPr lang="ru-RU" sz="4000" b="1" dirty="0" err="1"/>
              <a:t>колонізаторській</a:t>
            </a:r>
            <a:r>
              <a:rPr lang="ru-RU" sz="4000" b="1" dirty="0"/>
              <a:t>, </a:t>
            </a:r>
            <a:r>
              <a:rPr lang="ru-RU" sz="4000" b="1" dirty="0" err="1"/>
              <a:t>підтримуваній</a:t>
            </a:r>
            <a:r>
              <a:rPr lang="ru-RU" sz="4000" b="1" dirty="0"/>
              <a:t> </a:t>
            </a:r>
            <a:r>
              <a:rPr lang="ru-RU" sz="4000" b="1" dirty="0" err="1"/>
              <a:t>цісарською</a:t>
            </a:r>
            <a:r>
              <a:rPr lang="ru-RU" sz="4000" b="1" dirty="0"/>
              <a:t> </a:t>
            </a:r>
            <a:r>
              <a:rPr lang="ru-RU" sz="4000" b="1" dirty="0" err="1"/>
              <a:t>владою</a:t>
            </a:r>
            <a:r>
              <a:rPr lang="ru-RU" sz="4000" b="1" dirty="0"/>
              <a:t>, — з одного боку, </a:t>
            </a:r>
          </a:p>
          <a:p>
            <a:r>
              <a:rPr lang="ru-RU" sz="4000" b="1" dirty="0"/>
              <a:t>і </a:t>
            </a:r>
            <a:r>
              <a:rPr lang="ru-RU" sz="4000" b="1" dirty="0" err="1"/>
              <a:t>русофільській</a:t>
            </a:r>
            <a:r>
              <a:rPr lang="ru-RU" sz="4000" b="1" dirty="0"/>
              <a:t>, — з другого.</a:t>
            </a: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F59FD1BA-83DC-4E40-AC6E-33B95ABD3C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42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43769">
        <p:circle/>
      </p:transition>
    </mc:Choice>
    <mc:Fallback>
      <p:transition spd="slow" advTm="43769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5556" y="620688"/>
            <a:ext cx="7992888" cy="5616624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Основним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завданням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товариства</a:t>
            </a:r>
            <a:r>
              <a:rPr lang="ru-RU" sz="4800" b="1" dirty="0">
                <a:solidFill>
                  <a:schemeClr val="tx1"/>
                </a:solidFill>
              </a:rPr>
              <a:t> стало </a:t>
            </a:r>
            <a:r>
              <a:rPr lang="ru-RU" sz="4800" b="1" dirty="0" err="1">
                <a:solidFill>
                  <a:schemeClr val="tx1"/>
                </a:solidFill>
              </a:rPr>
              <a:t>сприяння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просвіті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українського</a:t>
            </a:r>
            <a:r>
              <a:rPr lang="ru-RU" sz="4800" b="1" dirty="0">
                <a:solidFill>
                  <a:schemeClr val="tx1"/>
                </a:solidFill>
              </a:rPr>
              <a:t> народу в культурному, </a:t>
            </a:r>
            <a:r>
              <a:rPr lang="ru-RU" sz="4800" b="1" dirty="0" err="1">
                <a:solidFill>
                  <a:schemeClr val="tx1"/>
                </a:solidFill>
              </a:rPr>
              <a:t>національно-політичному</a:t>
            </a:r>
            <a:r>
              <a:rPr lang="ru-RU" sz="4800" b="1" dirty="0">
                <a:solidFill>
                  <a:schemeClr val="tx1"/>
                </a:solidFill>
              </a:rPr>
              <a:t> та </a:t>
            </a:r>
            <a:r>
              <a:rPr lang="ru-RU" sz="4800" b="1" dirty="0" err="1">
                <a:solidFill>
                  <a:schemeClr val="tx1"/>
                </a:solidFill>
              </a:rPr>
              <a:t>економічному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напрямках</a:t>
            </a:r>
            <a:r>
              <a:rPr lang="ru-RU" sz="48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1EF0F0E2-DDC1-487E-ACF2-21B4CC92A5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37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20777">
        <p:circle/>
      </p:transition>
    </mc:Choice>
    <mc:Fallback>
      <p:transition spd="slow" advTm="20777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531080"/>
            <a:ext cx="80317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FFFF00"/>
                </a:solidFill>
              </a:rPr>
              <a:t>       </a:t>
            </a:r>
            <a:r>
              <a:rPr lang="ru-RU" sz="2500" b="1" i="1" dirty="0" err="1"/>
              <a:t>Його</a:t>
            </a:r>
            <a:r>
              <a:rPr lang="ru-RU" sz="2500" b="1" i="1" dirty="0"/>
              <a:t> створили </a:t>
            </a:r>
            <a:r>
              <a:rPr lang="ru-RU" sz="2500" b="1" i="1" dirty="0" err="1"/>
              <a:t>майже</a:t>
            </a:r>
            <a:r>
              <a:rPr lang="ru-RU" sz="2500" b="1" i="1" dirty="0"/>
              <a:t> 60 </a:t>
            </a:r>
            <a:r>
              <a:rPr lang="ru-RU" sz="2500" b="1" i="1" dirty="0" err="1"/>
              <a:t>студентів</a:t>
            </a:r>
            <a:r>
              <a:rPr lang="ru-RU" sz="2500" b="1" i="1" dirty="0"/>
              <a:t> на </a:t>
            </a:r>
            <a:r>
              <a:rPr lang="ru-RU" sz="2500" b="1" i="1" dirty="0" err="1"/>
              <a:t>чолі</a:t>
            </a:r>
            <a:r>
              <a:rPr lang="ru-RU" sz="2500" b="1" i="1" dirty="0"/>
              <a:t> з Анатолем </a:t>
            </a:r>
            <a:r>
              <a:rPr lang="ru-RU" sz="2500" b="1" i="1" dirty="0" err="1"/>
              <a:t>Вахнянином</a:t>
            </a:r>
            <a:endParaRPr lang="ru-RU" sz="2500" b="1" i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72417"/>
            <a:ext cx="3261238" cy="485450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949436" y="2301301"/>
            <a:ext cx="46085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/>
              <a:t>Анато́ль</a:t>
            </a:r>
            <a:r>
              <a:rPr lang="ru-RU" sz="3200" b="1" dirty="0"/>
              <a:t> (Наталь) Климович </a:t>
            </a:r>
            <a:r>
              <a:rPr lang="ru-RU" sz="3200" b="1" dirty="0" err="1"/>
              <a:t>Вахня́нин</a:t>
            </a:r>
            <a:r>
              <a:rPr lang="ru-RU" sz="3200" b="1" dirty="0"/>
              <a:t> </a:t>
            </a:r>
          </a:p>
          <a:p>
            <a:r>
              <a:rPr lang="ru-RU" sz="3200" b="1" dirty="0"/>
              <a:t>(* 19 вересня 1841 — </a:t>
            </a:r>
          </a:p>
          <a:p>
            <a:r>
              <a:rPr lang="ru-RU" sz="3200" b="1" dirty="0"/>
              <a:t> † 11 лютого 1908) — </a:t>
            </a:r>
            <a:r>
              <a:rPr lang="ru-RU" sz="3200" b="1" dirty="0" err="1"/>
              <a:t>український</a:t>
            </a:r>
            <a:r>
              <a:rPr lang="ru-RU" sz="3200" b="1" dirty="0"/>
              <a:t> </a:t>
            </a:r>
            <a:r>
              <a:rPr lang="ru-RU" sz="3200" b="1" dirty="0" err="1"/>
              <a:t>громадсько-політичний</a:t>
            </a:r>
            <a:r>
              <a:rPr lang="ru-RU" sz="3200" b="1" dirty="0"/>
              <a:t> </a:t>
            </a:r>
            <a:r>
              <a:rPr lang="ru-RU" sz="3200" b="1" dirty="0" err="1"/>
              <a:t>діяч</a:t>
            </a:r>
            <a:r>
              <a:rPr lang="ru-RU" sz="3200" b="1" dirty="0"/>
              <a:t>, композитор, педагог і </a:t>
            </a:r>
            <a:r>
              <a:rPr lang="ru-RU" sz="3200" b="1" dirty="0" err="1"/>
              <a:t>журналіст</a:t>
            </a:r>
            <a:r>
              <a:rPr lang="ru-RU" sz="3200" b="1" dirty="0"/>
              <a:t>.</a:t>
            </a: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93E04D5B-5E67-4AAC-9825-93C88CC3C57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8125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43218">
        <p:circle/>
      </p:transition>
    </mc:Choice>
    <mc:Fallback>
      <p:transition spd="slow" advTm="43218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836712"/>
            <a:ext cx="7992888" cy="5184576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chemeClr val="tx1"/>
                </a:solidFill>
              </a:rPr>
              <a:t>Редактором </a:t>
            </a:r>
            <a:r>
              <a:rPr lang="ru-RU" sz="4400" b="1" dirty="0" err="1">
                <a:solidFill>
                  <a:schemeClr val="tx1"/>
                </a:solidFill>
              </a:rPr>
              <a:t>популярних</a:t>
            </a:r>
            <a:r>
              <a:rPr lang="ru-RU" sz="4400" b="1" dirty="0">
                <a:solidFill>
                  <a:schemeClr val="tx1"/>
                </a:solidFill>
              </a:rPr>
              <a:t> </a:t>
            </a:r>
            <a:r>
              <a:rPr lang="ru-RU" sz="4400" b="1" dirty="0" err="1">
                <a:solidFill>
                  <a:schemeClr val="tx1"/>
                </a:solidFill>
              </a:rPr>
              <a:t>видань</a:t>
            </a:r>
            <a:r>
              <a:rPr lang="ru-RU" sz="4400" b="1" dirty="0">
                <a:solidFill>
                  <a:schemeClr val="tx1"/>
                </a:solidFill>
              </a:rPr>
              <a:t> «</a:t>
            </a:r>
            <a:r>
              <a:rPr lang="ru-RU" sz="4400" b="1" dirty="0" err="1">
                <a:solidFill>
                  <a:schemeClr val="tx1"/>
                </a:solidFill>
              </a:rPr>
              <a:t>Просвіти</a:t>
            </a:r>
            <a:r>
              <a:rPr lang="ru-RU" sz="4400" b="1" dirty="0">
                <a:solidFill>
                  <a:schemeClr val="tx1"/>
                </a:solidFill>
              </a:rPr>
              <a:t>» </a:t>
            </a:r>
            <a:r>
              <a:rPr lang="ru-RU" sz="4400" b="1" dirty="0" err="1">
                <a:solidFill>
                  <a:schemeClr val="tx1"/>
                </a:solidFill>
              </a:rPr>
              <a:t>був</a:t>
            </a:r>
            <a:r>
              <a:rPr lang="ru-RU" sz="4400" b="1" dirty="0">
                <a:solidFill>
                  <a:schemeClr val="tx1"/>
                </a:solidFill>
              </a:rPr>
              <a:t> </a:t>
            </a:r>
            <a:r>
              <a:rPr lang="ru-RU" sz="4400" b="1" dirty="0" err="1">
                <a:solidFill>
                  <a:schemeClr val="tx1"/>
                </a:solidFill>
              </a:rPr>
              <a:t>письменник</a:t>
            </a:r>
            <a:r>
              <a:rPr lang="ru-RU" sz="4400" b="1" dirty="0">
                <a:solidFill>
                  <a:schemeClr val="tx1"/>
                </a:solidFill>
              </a:rPr>
              <a:t> </a:t>
            </a:r>
            <a:r>
              <a:rPr lang="ru-RU" sz="4400" b="1" dirty="0" err="1">
                <a:solidFill>
                  <a:schemeClr val="tx1"/>
                </a:solidFill>
              </a:rPr>
              <a:t>Юрій</a:t>
            </a:r>
            <a:r>
              <a:rPr lang="ru-RU" sz="4400" b="1" dirty="0">
                <a:solidFill>
                  <a:schemeClr val="tx1"/>
                </a:solidFill>
              </a:rPr>
              <a:t> </a:t>
            </a:r>
            <a:r>
              <a:rPr lang="ru-RU" sz="4400" b="1" dirty="0" err="1">
                <a:solidFill>
                  <a:schemeClr val="tx1"/>
                </a:solidFill>
              </a:rPr>
              <a:t>Федькович</a:t>
            </a:r>
            <a:r>
              <a:rPr lang="ru-RU" sz="4400" b="1" dirty="0">
                <a:solidFill>
                  <a:schemeClr val="tx1"/>
                </a:solidFill>
              </a:rPr>
              <a:t>. </a:t>
            </a:r>
            <a:r>
              <a:rPr lang="ru-RU" sz="4400" b="1" dirty="0" err="1">
                <a:solidFill>
                  <a:schemeClr val="tx1"/>
                </a:solidFill>
              </a:rPr>
              <a:t>Товариство</a:t>
            </a:r>
            <a:r>
              <a:rPr lang="ru-RU" sz="4400" b="1" dirty="0">
                <a:solidFill>
                  <a:schemeClr val="tx1"/>
                </a:solidFill>
              </a:rPr>
              <a:t> </a:t>
            </a:r>
            <a:r>
              <a:rPr lang="ru-RU" sz="4400" b="1" dirty="0" err="1">
                <a:solidFill>
                  <a:schemeClr val="tx1"/>
                </a:solidFill>
              </a:rPr>
              <a:t>Галичини</a:t>
            </a:r>
            <a:r>
              <a:rPr lang="ru-RU" sz="4400" b="1" dirty="0">
                <a:solidFill>
                  <a:schemeClr val="tx1"/>
                </a:solidFill>
              </a:rPr>
              <a:t> </a:t>
            </a:r>
            <a:r>
              <a:rPr lang="ru-RU" sz="4400" b="1" dirty="0" err="1">
                <a:solidFill>
                  <a:schemeClr val="tx1"/>
                </a:solidFill>
              </a:rPr>
              <a:t>обмінювалось</a:t>
            </a:r>
            <a:r>
              <a:rPr lang="ru-RU" sz="4400" b="1" dirty="0">
                <a:solidFill>
                  <a:schemeClr val="tx1"/>
                </a:solidFill>
              </a:rPr>
              <a:t> </a:t>
            </a:r>
            <a:r>
              <a:rPr lang="ru-RU" sz="4400" b="1" dirty="0" err="1">
                <a:solidFill>
                  <a:schemeClr val="tx1"/>
                </a:solidFill>
              </a:rPr>
              <a:t>друкованою</a:t>
            </a:r>
            <a:r>
              <a:rPr lang="ru-RU" sz="4400" b="1" dirty="0">
                <a:solidFill>
                  <a:schemeClr val="tx1"/>
                </a:solidFill>
              </a:rPr>
              <a:t> </a:t>
            </a:r>
            <a:r>
              <a:rPr lang="ru-RU" sz="4400" b="1" dirty="0" err="1">
                <a:solidFill>
                  <a:schemeClr val="tx1"/>
                </a:solidFill>
              </a:rPr>
              <a:t>продукцією</a:t>
            </a:r>
            <a:r>
              <a:rPr lang="ru-RU" sz="4400" b="1" dirty="0">
                <a:solidFill>
                  <a:schemeClr val="tx1"/>
                </a:solidFill>
              </a:rPr>
              <a:t> </a:t>
            </a:r>
            <a:r>
              <a:rPr lang="ru-RU" sz="4400" b="1" dirty="0" err="1">
                <a:solidFill>
                  <a:schemeClr val="tx1"/>
                </a:solidFill>
              </a:rPr>
              <a:t>зі</a:t>
            </a:r>
            <a:r>
              <a:rPr lang="ru-RU" sz="4400" b="1" dirty="0">
                <a:solidFill>
                  <a:schemeClr val="tx1"/>
                </a:solidFill>
              </a:rPr>
              <a:t> </a:t>
            </a:r>
            <a:r>
              <a:rPr lang="ru-RU" sz="4400" b="1" dirty="0" err="1">
                <a:solidFill>
                  <a:schemeClr val="tx1"/>
                </a:solidFill>
              </a:rPr>
              <a:t>світовими</a:t>
            </a:r>
            <a:r>
              <a:rPr lang="ru-RU" sz="4400" b="1" dirty="0">
                <a:solidFill>
                  <a:schemeClr val="tx1"/>
                </a:solidFill>
              </a:rPr>
              <a:t> </a:t>
            </a:r>
            <a:r>
              <a:rPr lang="ru-RU" sz="4400" b="1" dirty="0" err="1">
                <a:solidFill>
                  <a:schemeClr val="tx1"/>
                </a:solidFill>
              </a:rPr>
              <a:t>організаціями</a:t>
            </a:r>
            <a:r>
              <a:rPr lang="ru-RU" sz="44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C45D1E2D-A142-41C3-9318-4A96F2BCE7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10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9524">
        <p:circle/>
      </p:transition>
    </mc:Choice>
    <mc:Fallback>
      <p:transition spd="slow" advTm="19524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81835"/>
            <a:ext cx="3790435" cy="5894329"/>
          </a:xfrm>
        </p:spPr>
      </p:pic>
      <p:sp>
        <p:nvSpPr>
          <p:cNvPr id="5" name="TextBox 4"/>
          <p:cNvSpPr txBox="1"/>
          <p:nvPr/>
        </p:nvSpPr>
        <p:spPr>
          <a:xfrm>
            <a:off x="4572000" y="404664"/>
            <a:ext cx="396044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 dirty="0"/>
              <a:t>О́сип Ю́рій Федько́вич (повне ім'я і прізвище — Осип Домінік Гординський де Федькович; псевдоніми: Гуцулневір Юрій Коссован, О. Ф. та ін.; * 8 серпня 1834, Путила — † 11 січня 1888, Чернівці) — український письменник романтичного напряму, предвісник українського національного відродження Буковини</a:t>
            </a:r>
            <a:r>
              <a:rPr lang="vi-VN" sz="2800" b="1" i="1" dirty="0">
                <a:solidFill>
                  <a:srgbClr val="FFFF00"/>
                </a:solidFill>
              </a:rPr>
              <a:t>.</a:t>
            </a:r>
            <a:endParaRPr lang="ru-RU" sz="2800" b="1" i="1" dirty="0">
              <a:solidFill>
                <a:srgbClr val="FFFF00"/>
              </a:solidFill>
            </a:endParaRP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33176115-864D-480C-B6FD-FEB9F56C5A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29198">
        <p:circle/>
      </p:transition>
    </mc:Choice>
    <mc:Fallback>
      <p:transition spd="slow" advTm="29198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52C91-AB05-4F28-A561-D37B2C4F8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978" y="548680"/>
            <a:ext cx="6798734" cy="1303867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Культурно-просвітницька діяльність «Просвіти»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99283A-C7BD-4A40-BF1C-1A3BFC6F3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1869 р. </a:t>
            </a:r>
            <a:r>
              <a:rPr lang="ru-RU" b="1" dirty="0" err="1"/>
              <a:t>Заснування</a:t>
            </a:r>
            <a:r>
              <a:rPr lang="ru-RU" b="1" dirty="0"/>
              <a:t> </a:t>
            </a:r>
            <a:r>
              <a:rPr lang="ru-RU" b="1" dirty="0" err="1"/>
              <a:t>власної</a:t>
            </a:r>
            <a:r>
              <a:rPr lang="ru-RU" b="1" dirty="0"/>
              <a:t> </a:t>
            </a:r>
            <a:r>
              <a:rPr lang="ru-RU" b="1" dirty="0" err="1"/>
              <a:t>наукової</a:t>
            </a:r>
            <a:r>
              <a:rPr lang="ru-RU" b="1" dirty="0"/>
              <a:t> </a:t>
            </a:r>
            <a:r>
              <a:rPr lang="ru-RU" b="1" dirty="0" err="1"/>
              <a:t>бібліотеки</a:t>
            </a:r>
            <a:r>
              <a:rPr lang="ru-RU" b="1" dirty="0"/>
              <a:t> з читальнею та </a:t>
            </a:r>
            <a:r>
              <a:rPr lang="ru-RU" b="1" dirty="0" err="1"/>
              <a:t>видання</a:t>
            </a:r>
            <a:r>
              <a:rPr lang="ru-RU" b="1" dirty="0"/>
              <a:t> "</a:t>
            </a:r>
            <a:r>
              <a:rPr lang="ru-RU" b="1" dirty="0" err="1"/>
              <a:t>Читанки</a:t>
            </a:r>
            <a:r>
              <a:rPr lang="ru-RU" b="1" dirty="0"/>
              <a:t> для </a:t>
            </a:r>
            <a:r>
              <a:rPr lang="ru-RU" b="1" dirty="0" err="1"/>
              <a:t>сільських</a:t>
            </a:r>
            <a:r>
              <a:rPr lang="ru-RU" b="1" dirty="0"/>
              <a:t> людей" </a:t>
            </a:r>
            <a:r>
              <a:rPr lang="ru-RU" b="1" dirty="0" err="1"/>
              <a:t>під</a:t>
            </a:r>
            <a:r>
              <a:rPr lang="ru-RU" b="1" dirty="0"/>
              <a:t> </a:t>
            </a:r>
            <a:r>
              <a:rPr lang="ru-RU" b="1" dirty="0" err="1"/>
              <a:t>назвою</a:t>
            </a:r>
            <a:r>
              <a:rPr lang="ru-RU" b="1" dirty="0"/>
              <a:t> «Зоря»</a:t>
            </a:r>
          </a:p>
          <a:p>
            <a:r>
              <a:rPr lang="ru-RU" b="1" dirty="0"/>
              <a:t>1870 р. створено </a:t>
            </a:r>
            <a:r>
              <a:rPr lang="ru-RU" b="1" dirty="0" err="1"/>
              <a:t>комісію</a:t>
            </a:r>
            <a:r>
              <a:rPr lang="ru-RU" b="1" dirty="0"/>
              <a:t> з </a:t>
            </a:r>
            <a:r>
              <a:rPr lang="ru-RU" b="1" dirty="0" err="1"/>
              <a:t>підготовки</a:t>
            </a:r>
            <a:r>
              <a:rPr lang="ru-RU" b="1" dirty="0"/>
              <a:t> </a:t>
            </a:r>
            <a:r>
              <a:rPr lang="ru-RU" b="1" dirty="0" err="1"/>
              <a:t>книжок</a:t>
            </a:r>
            <a:r>
              <a:rPr lang="ru-RU" b="1" dirty="0"/>
              <a:t> для </a:t>
            </a:r>
            <a:r>
              <a:rPr lang="ru-RU" b="1" dirty="0" err="1"/>
              <a:t>середніх</a:t>
            </a:r>
            <a:r>
              <a:rPr lang="ru-RU" b="1" dirty="0"/>
              <a:t> </a:t>
            </a:r>
            <a:r>
              <a:rPr lang="ru-RU" b="1" dirty="0" err="1"/>
              <a:t>шкіл</a:t>
            </a:r>
            <a:r>
              <a:rPr lang="ru-RU" b="1" dirty="0"/>
              <a:t>. </a:t>
            </a:r>
          </a:p>
          <a:p>
            <a:r>
              <a:rPr lang="ru-RU" b="1" dirty="0"/>
              <a:t>1871р.  т-во </a:t>
            </a:r>
            <a:r>
              <a:rPr lang="ru-RU" b="1" dirty="0" err="1"/>
              <a:t>відкрило</a:t>
            </a:r>
            <a:r>
              <a:rPr lang="ru-RU" b="1" dirty="0"/>
              <a:t> школу "</a:t>
            </a:r>
            <a:r>
              <a:rPr lang="ru-RU" b="1" dirty="0" err="1"/>
              <a:t>читання</a:t>
            </a:r>
            <a:r>
              <a:rPr lang="ru-RU" b="1" dirty="0"/>
              <a:t> і письма </a:t>
            </a:r>
            <a:r>
              <a:rPr lang="ru-RU" b="1" dirty="0" err="1"/>
              <a:t>руського</a:t>
            </a:r>
            <a:r>
              <a:rPr lang="ru-RU" b="1" dirty="0"/>
              <a:t> для </a:t>
            </a:r>
            <a:r>
              <a:rPr lang="ru-RU" b="1" dirty="0" err="1"/>
              <a:t>службовців</a:t>
            </a:r>
            <a:r>
              <a:rPr lang="ru-RU" b="1" dirty="0"/>
              <a:t>" – </a:t>
            </a:r>
            <a:r>
              <a:rPr lang="ru-RU" b="1" dirty="0" err="1"/>
              <a:t>листонош</a:t>
            </a:r>
            <a:r>
              <a:rPr lang="ru-RU" b="1" dirty="0"/>
              <a:t> і </a:t>
            </a:r>
            <a:r>
              <a:rPr lang="ru-RU" b="1" dirty="0" err="1"/>
              <a:t>перевізників</a:t>
            </a:r>
            <a:r>
              <a:rPr lang="ru-RU" b="1" dirty="0"/>
              <a:t>, </a:t>
            </a:r>
            <a:r>
              <a:rPr lang="ru-RU" b="1" dirty="0" err="1"/>
              <a:t>тоді</a:t>
            </a:r>
            <a:r>
              <a:rPr lang="ru-RU" b="1" dirty="0"/>
              <a:t> ж заклало музей.</a:t>
            </a:r>
          </a:p>
        </p:txBody>
      </p:sp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F65B5073-3872-4363-B806-6172587A06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982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93915">
        <p:circle/>
      </p:transition>
    </mc:Choice>
    <mc:Fallback>
      <p:transition spd="slow" advTm="93915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7564" y="629414"/>
            <a:ext cx="7848872" cy="1815882"/>
          </a:xfrm>
        </p:spPr>
        <p:txBody>
          <a:bodyPr>
            <a:normAutofit fontScale="55000" lnSpcReduction="20000"/>
          </a:bodyPr>
          <a:lstStyle/>
          <a:p>
            <a:pPr marL="137160" indent="0" algn="just">
              <a:buNone/>
            </a:pPr>
            <a:r>
              <a:rPr lang="ru-RU" sz="2900" b="1" dirty="0">
                <a:solidFill>
                  <a:schemeClr val="tx1"/>
                </a:solidFill>
              </a:rPr>
              <a:t>      </a:t>
            </a:r>
            <a:r>
              <a:rPr lang="ru-RU" sz="4000" b="1" dirty="0">
                <a:solidFill>
                  <a:schemeClr val="tx1"/>
                </a:solidFill>
              </a:rPr>
              <a:t>У 1891 </a:t>
            </a:r>
            <a:r>
              <a:rPr lang="ru-RU" sz="4000" b="1" dirty="0" err="1">
                <a:solidFill>
                  <a:schemeClr val="tx1"/>
                </a:solidFill>
              </a:rPr>
              <a:t>році</a:t>
            </a:r>
            <a:r>
              <a:rPr lang="ru-RU" sz="4000" b="1" dirty="0">
                <a:solidFill>
                  <a:schemeClr val="tx1"/>
                </a:solidFill>
              </a:rPr>
              <a:t> </a:t>
            </a:r>
            <a:r>
              <a:rPr lang="ru-RU" sz="4000" b="1" dirty="0" err="1">
                <a:solidFill>
                  <a:schemeClr val="tx1"/>
                </a:solidFill>
              </a:rPr>
              <a:t>окрім</a:t>
            </a:r>
            <a:r>
              <a:rPr lang="ru-RU" sz="4000" b="1" dirty="0">
                <a:solidFill>
                  <a:schemeClr val="tx1"/>
                </a:solidFill>
              </a:rPr>
              <a:t> </a:t>
            </a:r>
            <a:r>
              <a:rPr lang="ru-RU" sz="4000" b="1" dirty="0" err="1">
                <a:solidFill>
                  <a:schemeClr val="tx1"/>
                </a:solidFill>
              </a:rPr>
              <a:t>популяризації</a:t>
            </a:r>
            <a:r>
              <a:rPr lang="ru-RU" sz="4000" b="1" dirty="0">
                <a:solidFill>
                  <a:schemeClr val="tx1"/>
                </a:solidFill>
              </a:rPr>
              <a:t> </a:t>
            </a:r>
            <a:r>
              <a:rPr lang="ru-RU" sz="4000" b="1" dirty="0" err="1">
                <a:solidFill>
                  <a:schemeClr val="tx1"/>
                </a:solidFill>
              </a:rPr>
              <a:t>рідного</a:t>
            </a:r>
            <a:r>
              <a:rPr lang="ru-RU" sz="4000" b="1" dirty="0">
                <a:solidFill>
                  <a:schemeClr val="tx1"/>
                </a:solidFill>
              </a:rPr>
              <a:t> слова, </a:t>
            </a:r>
            <a:r>
              <a:rPr lang="ru-RU" sz="4000" b="1" dirty="0" err="1">
                <a:solidFill>
                  <a:schemeClr val="tx1"/>
                </a:solidFill>
              </a:rPr>
              <a:t>актуалізації</a:t>
            </a:r>
            <a:r>
              <a:rPr lang="ru-RU" sz="4000" b="1" dirty="0">
                <a:solidFill>
                  <a:schemeClr val="tx1"/>
                </a:solidFill>
              </a:rPr>
              <a:t> </a:t>
            </a:r>
            <a:r>
              <a:rPr lang="ru-RU" sz="4000" b="1" dirty="0" err="1">
                <a:solidFill>
                  <a:schemeClr val="tx1"/>
                </a:solidFill>
              </a:rPr>
              <a:t>розвитку</a:t>
            </a:r>
            <a:r>
              <a:rPr lang="ru-RU" sz="4000" b="1" dirty="0">
                <a:solidFill>
                  <a:schemeClr val="tx1"/>
                </a:solidFill>
              </a:rPr>
              <a:t> </a:t>
            </a:r>
            <a:r>
              <a:rPr lang="ru-RU" sz="4000" b="1" dirty="0" err="1">
                <a:solidFill>
                  <a:schemeClr val="tx1"/>
                </a:solidFill>
              </a:rPr>
              <a:t>культури</a:t>
            </a:r>
            <a:r>
              <a:rPr lang="ru-RU" sz="4000" b="1" dirty="0">
                <a:solidFill>
                  <a:schemeClr val="tx1"/>
                </a:solidFill>
              </a:rPr>
              <a:t> «</a:t>
            </a:r>
            <a:r>
              <a:rPr lang="ru-RU" sz="4000" b="1" dirty="0" err="1">
                <a:solidFill>
                  <a:schemeClr val="tx1"/>
                </a:solidFill>
              </a:rPr>
              <a:t>Просвіта</a:t>
            </a:r>
            <a:r>
              <a:rPr lang="ru-RU" sz="4000" b="1" dirty="0">
                <a:solidFill>
                  <a:schemeClr val="tx1"/>
                </a:solidFill>
              </a:rPr>
              <a:t>» почала </a:t>
            </a:r>
            <a:r>
              <a:rPr lang="ru-RU" sz="4000" b="1" dirty="0" err="1">
                <a:solidFill>
                  <a:schemeClr val="tx1"/>
                </a:solidFill>
              </a:rPr>
              <a:t>займатись</a:t>
            </a:r>
            <a:r>
              <a:rPr lang="ru-RU" sz="4000" b="1" dirty="0">
                <a:solidFill>
                  <a:schemeClr val="tx1"/>
                </a:solidFill>
              </a:rPr>
              <a:t>  і  </a:t>
            </a:r>
            <a:r>
              <a:rPr lang="ru-RU" sz="4000" b="1" dirty="0" err="1">
                <a:solidFill>
                  <a:schemeClr val="tx1"/>
                </a:solidFill>
              </a:rPr>
              <a:t>економічною</a:t>
            </a:r>
            <a:r>
              <a:rPr lang="ru-RU" sz="4000" b="1" dirty="0">
                <a:solidFill>
                  <a:schemeClr val="tx1"/>
                </a:solidFill>
              </a:rPr>
              <a:t> </a:t>
            </a:r>
            <a:r>
              <a:rPr lang="ru-RU" sz="4000" b="1" dirty="0" err="1">
                <a:solidFill>
                  <a:schemeClr val="tx1"/>
                </a:solidFill>
              </a:rPr>
              <a:t>діяльністю</a:t>
            </a:r>
            <a:r>
              <a:rPr lang="ru-RU" sz="4000" b="1" dirty="0">
                <a:solidFill>
                  <a:schemeClr val="tx1"/>
                </a:solidFill>
              </a:rPr>
              <a:t>. </a:t>
            </a:r>
          </a:p>
          <a:p>
            <a:pPr marL="137160" indent="0" algn="r">
              <a:buNone/>
            </a:pPr>
            <a:endParaRPr lang="ru-RU" sz="2900" b="1" dirty="0">
              <a:solidFill>
                <a:schemeClr val="tx1"/>
              </a:solidFill>
            </a:endParaRPr>
          </a:p>
          <a:p>
            <a:pPr marL="137160" indent="0" algn="ctr">
              <a:buNone/>
            </a:pPr>
            <a:r>
              <a:rPr lang="ru-RU" sz="4800" b="1" u="sng" dirty="0" err="1">
                <a:solidFill>
                  <a:schemeClr val="tx1"/>
                </a:solidFill>
              </a:rPr>
              <a:t>Товариство</a:t>
            </a:r>
            <a:r>
              <a:rPr lang="ru-RU" sz="4800" b="1" u="sng" dirty="0">
                <a:solidFill>
                  <a:schemeClr val="tx1"/>
                </a:solidFill>
              </a:rPr>
              <a:t> </a:t>
            </a:r>
            <a:r>
              <a:rPr lang="ru-RU" sz="4800" b="1" u="sng" dirty="0" err="1">
                <a:solidFill>
                  <a:schemeClr val="tx1"/>
                </a:solidFill>
              </a:rPr>
              <a:t>заснувало</a:t>
            </a:r>
            <a:r>
              <a:rPr lang="ru-RU" sz="4800" b="1" u="sng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88159" y="2906942"/>
            <a:ext cx="1872208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Рільничо-господарські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та 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промислові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спілки</a:t>
            </a:r>
            <a:endParaRPr lang="ru-RU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17269" y="2937699"/>
            <a:ext cx="1296144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Крамниці</a:t>
            </a:r>
            <a:endParaRPr lang="ru-RU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70316" y="2937699"/>
            <a:ext cx="1584176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Ощадні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та 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позичкові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каси</a:t>
            </a:r>
            <a:endParaRPr lang="ru-RU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55651" y="2972600"/>
            <a:ext cx="1739625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Господарські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і 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промислові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школи</a:t>
            </a:r>
            <a:endParaRPr lang="ru-RU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196" y="4005063"/>
            <a:ext cx="78522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А </a:t>
            </a:r>
            <a:r>
              <a:rPr lang="ru-RU" sz="2800" b="1" dirty="0" err="1"/>
              <a:t>також</a:t>
            </a:r>
            <a:r>
              <a:rPr lang="ru-RU" sz="2800" b="1" dirty="0"/>
              <a:t> </a:t>
            </a:r>
            <a:r>
              <a:rPr lang="ru-RU" sz="2800" b="1" dirty="0" err="1"/>
              <a:t>допомагало</a:t>
            </a:r>
            <a:r>
              <a:rPr lang="ru-RU" sz="2800" b="1" dirty="0"/>
              <a:t> людям </a:t>
            </a:r>
            <a:r>
              <a:rPr lang="ru-RU" sz="2800" b="1" dirty="0" err="1"/>
              <a:t>придбати</a:t>
            </a:r>
            <a:r>
              <a:rPr lang="ru-RU" sz="2800" b="1" dirty="0"/>
              <a:t> </a:t>
            </a:r>
            <a:r>
              <a:rPr lang="ru-RU" sz="2800" b="1" dirty="0" err="1"/>
              <a:t>якісне</a:t>
            </a:r>
            <a:r>
              <a:rPr lang="ru-RU" sz="2800" b="1" dirty="0"/>
              <a:t> </a:t>
            </a:r>
            <a:r>
              <a:rPr lang="ru-RU" sz="2800" b="1" dirty="0" err="1"/>
              <a:t>насіння</a:t>
            </a:r>
            <a:r>
              <a:rPr lang="ru-RU" sz="2800" b="1" dirty="0"/>
              <a:t>, </a:t>
            </a:r>
            <a:r>
              <a:rPr lang="ru-RU" sz="2800" b="1" dirty="0" err="1"/>
              <a:t>машини</a:t>
            </a:r>
            <a:r>
              <a:rPr lang="ru-RU" sz="2800" b="1" dirty="0"/>
              <a:t>, </a:t>
            </a:r>
            <a:r>
              <a:rPr lang="ru-RU" sz="2800" b="1" dirty="0" err="1"/>
              <a:t>запрацювала</a:t>
            </a:r>
            <a:r>
              <a:rPr lang="ru-RU" sz="2800" b="1" dirty="0"/>
              <a:t> і </a:t>
            </a:r>
            <a:r>
              <a:rPr lang="ru-RU" sz="2800" b="1" dirty="0" err="1"/>
              <a:t>страхова</a:t>
            </a:r>
            <a:r>
              <a:rPr lang="ru-RU" sz="2800" b="1" dirty="0"/>
              <a:t> </a:t>
            </a:r>
            <a:r>
              <a:rPr lang="ru-RU" sz="2800" b="1" dirty="0" err="1"/>
              <a:t>компанія</a:t>
            </a:r>
            <a:r>
              <a:rPr lang="ru-RU" sz="2800" b="1" dirty="0"/>
              <a:t> «</a:t>
            </a:r>
            <a:r>
              <a:rPr lang="ru-RU" sz="2800" b="1" dirty="0" err="1"/>
              <a:t>Дністер</a:t>
            </a:r>
            <a:r>
              <a:rPr lang="ru-RU" sz="2800" b="1" dirty="0"/>
              <a:t>», яка </a:t>
            </a:r>
            <a:r>
              <a:rPr lang="ru-RU" sz="2800" b="1" dirty="0" err="1"/>
              <a:t>страхувала</a:t>
            </a:r>
            <a:r>
              <a:rPr lang="ru-RU" sz="2800" b="1" dirty="0"/>
              <a:t> людей </a:t>
            </a:r>
            <a:r>
              <a:rPr lang="ru-RU" sz="2800" b="1" dirty="0" err="1"/>
              <a:t>від</a:t>
            </a:r>
            <a:r>
              <a:rPr lang="ru-RU" sz="2800" b="1" dirty="0"/>
              <a:t> </a:t>
            </a:r>
            <a:r>
              <a:rPr lang="ru-RU" sz="2800" b="1" dirty="0" err="1"/>
              <a:t>пожеж</a:t>
            </a:r>
            <a:r>
              <a:rPr lang="ru-RU" sz="2800" b="1" dirty="0"/>
              <a:t>.</a:t>
            </a: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2ADDC1FA-2127-4EE8-917F-42387576B9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44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70947">
        <p:circle/>
      </p:transition>
    </mc:Choice>
    <mc:Fallback>
      <p:transition spd="slow" advTm="70947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8376" y="404664"/>
            <a:ext cx="8147248" cy="576068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   А </a:t>
            </a:r>
            <a:r>
              <a:rPr lang="ru-RU" sz="3200" b="1" dirty="0" err="1">
                <a:solidFill>
                  <a:schemeClr val="tx1"/>
                </a:solidFill>
              </a:rPr>
              <a:t>після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Першої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світової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війни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Український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кооперативний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рух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був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започаткований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теж</a:t>
            </a:r>
            <a:r>
              <a:rPr lang="ru-RU" sz="3200" b="1" dirty="0">
                <a:solidFill>
                  <a:schemeClr val="tx1"/>
                </a:solidFill>
              </a:rPr>
              <a:t> «</a:t>
            </a:r>
            <a:r>
              <a:rPr lang="ru-RU" sz="3200" b="1" dirty="0" err="1">
                <a:solidFill>
                  <a:schemeClr val="tx1"/>
                </a:solidFill>
              </a:rPr>
              <a:t>Просвітою</a:t>
            </a:r>
            <a:r>
              <a:rPr lang="ru-RU" sz="3200" b="1" dirty="0">
                <a:solidFill>
                  <a:schemeClr val="tx1"/>
                </a:solidFill>
              </a:rPr>
              <a:t>». </a:t>
            </a:r>
            <a:r>
              <a:rPr lang="ru-RU" sz="3200" b="1" dirty="0" err="1">
                <a:solidFill>
                  <a:schemeClr val="tx1"/>
                </a:solidFill>
              </a:rPr>
              <a:t>Він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допоміг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багатьом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українцям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Галичини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поліпшити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свій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матеріальний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рівень</a:t>
            </a:r>
            <a:r>
              <a:rPr lang="ru-RU" sz="3200" b="1" dirty="0">
                <a:solidFill>
                  <a:schemeClr val="tx1"/>
                </a:solidFill>
              </a:rPr>
              <a:t>.      </a:t>
            </a:r>
            <a:r>
              <a:rPr lang="ru-RU" sz="3200" b="1" dirty="0" err="1">
                <a:solidFill>
                  <a:schemeClr val="tx1"/>
                </a:solidFill>
              </a:rPr>
              <a:t>Товариство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заснувало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народний</a:t>
            </a:r>
            <a:r>
              <a:rPr lang="ru-RU" sz="3200" b="1" dirty="0">
                <a:solidFill>
                  <a:schemeClr val="tx1"/>
                </a:solidFill>
              </a:rPr>
              <a:t> театр, </a:t>
            </a:r>
            <a:r>
              <a:rPr lang="ru-RU" sz="3200" b="1" dirty="0" err="1">
                <a:solidFill>
                  <a:schemeClr val="tx1"/>
                </a:solidFill>
              </a:rPr>
              <a:t>кінотеатр</a:t>
            </a:r>
            <a:r>
              <a:rPr lang="ru-RU" sz="3200" b="1" dirty="0">
                <a:solidFill>
                  <a:schemeClr val="tx1"/>
                </a:solidFill>
              </a:rPr>
              <a:t>, </a:t>
            </a:r>
            <a:r>
              <a:rPr lang="ru-RU" sz="3200" b="1" dirty="0" err="1">
                <a:solidFill>
                  <a:schemeClr val="tx1"/>
                </a:solidFill>
              </a:rPr>
              <a:t>книгарні</a:t>
            </a:r>
            <a:r>
              <a:rPr lang="ru-RU" sz="3200" b="1" dirty="0">
                <a:solidFill>
                  <a:schemeClr val="tx1"/>
                </a:solidFill>
              </a:rPr>
              <a:t>, </a:t>
            </a:r>
            <a:r>
              <a:rPr lang="ru-RU" sz="3200" b="1" dirty="0" err="1">
                <a:solidFill>
                  <a:schemeClr val="tx1"/>
                </a:solidFill>
              </a:rPr>
              <a:t>торгове</a:t>
            </a:r>
            <a:r>
              <a:rPr lang="ru-RU" sz="3200" b="1" dirty="0">
                <a:solidFill>
                  <a:schemeClr val="tx1"/>
                </a:solidFill>
              </a:rPr>
              <a:t> училище, </a:t>
            </a:r>
            <a:r>
              <a:rPr lang="ru-RU" sz="3200" b="1" dirty="0" err="1">
                <a:solidFill>
                  <a:schemeClr val="tx1"/>
                </a:solidFill>
              </a:rPr>
              <a:t>допомагало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українським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вчителям</a:t>
            </a:r>
            <a:r>
              <a:rPr lang="ru-RU" sz="3200" b="1" dirty="0">
                <a:solidFill>
                  <a:schemeClr val="tx1"/>
                </a:solidFill>
              </a:rPr>
              <a:t>, </a:t>
            </a:r>
            <a:r>
              <a:rPr lang="ru-RU" sz="3200" b="1" dirty="0" err="1">
                <a:solidFill>
                  <a:schemeClr val="tx1"/>
                </a:solidFill>
              </a:rPr>
              <a:t>письменникам</a:t>
            </a:r>
            <a:r>
              <a:rPr lang="ru-RU" sz="3200" b="1" dirty="0">
                <a:solidFill>
                  <a:schemeClr val="tx1"/>
                </a:solidFill>
              </a:rPr>
              <a:t>, студентам, людям </a:t>
            </a:r>
            <a:r>
              <a:rPr lang="ru-RU" sz="3200" b="1" dirty="0" err="1">
                <a:solidFill>
                  <a:schemeClr val="tx1"/>
                </a:solidFill>
              </a:rPr>
              <a:t>мистецтва</a:t>
            </a:r>
            <a:r>
              <a:rPr lang="ru-RU" sz="32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4728DE87-1E1C-4CFB-AEC6-67855A57A6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1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7678">
        <p:circle/>
      </p:transition>
    </mc:Choice>
    <mc:Fallback>
      <p:transition spd="slow" advTm="37678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B7B994-C310-4F6D-8B3A-D1FE9D151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707392"/>
            <a:ext cx="2952329" cy="1353455"/>
          </a:xfrm>
        </p:spPr>
        <p:txBody>
          <a:bodyPr>
            <a:normAutofit/>
          </a:bodyPr>
          <a:lstStyle/>
          <a:p>
            <a:r>
              <a:rPr lang="uk-UA" b="1" dirty="0"/>
              <a:t>Головний відділ «Просвіти»</a:t>
            </a:r>
            <a:br>
              <a:rPr lang="uk-UA" b="1" dirty="0"/>
            </a:br>
            <a:r>
              <a:rPr lang="uk-UA" b="1" dirty="0"/>
              <a:t> у Львові</a:t>
            </a:r>
            <a:endParaRPr lang="ru-RU" b="1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B7C722-1BCE-4FDC-9647-C3558AF7BC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flipH="1" flipV="1">
            <a:off x="-1980727" y="4941168"/>
            <a:ext cx="2520280" cy="172819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FFC71DA-EC10-461D-B7DB-EE143B3409F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7" r="12677"/>
          <a:stretch>
            <a:fillRect/>
          </a:stretch>
        </p:blipFill>
        <p:spPr>
          <a:xfrm>
            <a:off x="3348038" y="1033463"/>
            <a:ext cx="4764087" cy="4791075"/>
          </a:xfrm>
        </p:spPr>
      </p:pic>
      <p:pic>
        <p:nvPicPr>
          <p:cNvPr id="12" name="Звук 11">
            <a:hlinkClick r:id="" action="ppaction://media"/>
            <a:extLst>
              <a:ext uri="{FF2B5EF4-FFF2-40B4-BE49-F238E27FC236}">
                <a16:creationId xmlns:a16="http://schemas.microsoft.com/office/drawing/2014/main" id="{6BAF5309-B6F1-4CB3-9090-7C2117907E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774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659">
        <p:circle/>
      </p:transition>
    </mc:Choice>
    <mc:Fallback>
      <p:transition spd="slow" advTm="10659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chemeClr val="tx1"/>
                </a:solidFill>
              </a:rPr>
              <a:t>Зб</a:t>
            </a:r>
            <a:r>
              <a:rPr lang="uk-UA" b="1" dirty="0" err="1">
                <a:solidFill>
                  <a:schemeClr val="tx1"/>
                </a:solidFill>
              </a:rPr>
              <a:t>ір</a:t>
            </a:r>
            <a:r>
              <a:rPr lang="uk-UA" b="1" dirty="0">
                <a:solidFill>
                  <a:schemeClr val="tx1"/>
                </a:solidFill>
              </a:rPr>
              <a:t> товариства «Просвіта» 1868 року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2ED19FC5-2B23-48EE-B027-BD8C311430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226662"/>
            <a:ext cx="5427141" cy="3975971"/>
          </a:xfrm>
        </p:spPr>
      </p:pic>
      <p:pic>
        <p:nvPicPr>
          <p:cNvPr id="8" name="Звук 7">
            <a:hlinkClick r:id="" action="ppaction://media"/>
            <a:extLst>
              <a:ext uri="{FF2B5EF4-FFF2-40B4-BE49-F238E27FC236}">
                <a16:creationId xmlns:a16="http://schemas.microsoft.com/office/drawing/2014/main" id="{9F0AE648-C907-407F-BBEC-248D2DF98F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76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6469">
        <p:circle/>
      </p:transition>
    </mc:Choice>
    <mc:Fallback>
      <p:transition spd="slow" advTm="16469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FEE9FF-5619-45D8-AC48-C9D77640B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633" y="473751"/>
            <a:ext cx="6798734" cy="708973"/>
          </a:xfrm>
        </p:spPr>
        <p:txBody>
          <a:bodyPr>
            <a:normAutofit/>
          </a:bodyPr>
          <a:lstStyle/>
          <a:p>
            <a:r>
              <a:rPr lang="ru-RU" b="1" dirty="0" err="1"/>
              <a:t>Статути</a:t>
            </a:r>
            <a:r>
              <a:rPr lang="ru-RU" b="1" dirty="0"/>
              <a:t>  </a:t>
            </a:r>
            <a:r>
              <a:rPr lang="uk-UA" b="1" dirty="0"/>
              <a:t>«Просвіти»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A9FEF6-5953-4F7C-9E7D-5CBCD77C7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052736"/>
            <a:ext cx="8064896" cy="3444997"/>
          </a:xfrm>
        </p:spPr>
        <p:txBody>
          <a:bodyPr>
            <a:noAutofit/>
          </a:bodyPr>
          <a:lstStyle/>
          <a:p>
            <a:r>
              <a:rPr lang="ru-RU" sz="2500" b="1" dirty="0"/>
              <a:t>І статут 2 вересня 1868 р. </a:t>
            </a:r>
            <a:r>
              <a:rPr lang="ru-RU" sz="2200" b="1" dirty="0"/>
              <a:t>- </a:t>
            </a:r>
            <a:r>
              <a:rPr lang="ru-RU" sz="2200" b="1" dirty="0" err="1"/>
              <a:t>діяльність</a:t>
            </a:r>
            <a:r>
              <a:rPr lang="ru-RU" sz="2200" b="1" dirty="0"/>
              <a:t> </a:t>
            </a:r>
            <a:r>
              <a:rPr lang="ru-RU" sz="2200" b="1" dirty="0" err="1"/>
              <a:t>товаристав</a:t>
            </a:r>
            <a:r>
              <a:rPr lang="ru-RU" sz="2200" b="1" dirty="0"/>
              <a:t> мала </a:t>
            </a:r>
            <a:r>
              <a:rPr lang="ru-RU" sz="2200" b="1" dirty="0" err="1"/>
              <a:t>науково-освітній</a:t>
            </a:r>
            <a:r>
              <a:rPr lang="ru-RU" sz="2200" b="1" dirty="0"/>
              <a:t>  характер. </a:t>
            </a:r>
          </a:p>
          <a:p>
            <a:r>
              <a:rPr lang="ru-RU" sz="2500" b="1" dirty="0"/>
              <a:t>ІІ статут      16 </a:t>
            </a:r>
            <a:r>
              <a:rPr lang="ru-RU" sz="2500" b="1" dirty="0" err="1"/>
              <a:t>грудня</a:t>
            </a:r>
            <a:r>
              <a:rPr lang="ru-RU" sz="2500" b="1" dirty="0"/>
              <a:t> 1870 р.  </a:t>
            </a:r>
            <a:r>
              <a:rPr lang="ru-RU" sz="2200" b="1" dirty="0"/>
              <a:t>- </a:t>
            </a:r>
            <a:r>
              <a:rPr lang="ru-RU" sz="2200" b="1" dirty="0" err="1"/>
              <a:t>більше</a:t>
            </a:r>
            <a:r>
              <a:rPr lang="ru-RU" sz="2200" b="1" dirty="0"/>
              <a:t> </a:t>
            </a:r>
            <a:r>
              <a:rPr lang="ru-RU" sz="2200" b="1" dirty="0" err="1"/>
              <a:t>уваги</a:t>
            </a:r>
            <a:r>
              <a:rPr lang="ru-RU" sz="2200" b="1" dirty="0"/>
              <a:t> </a:t>
            </a:r>
            <a:r>
              <a:rPr lang="ru-RU" sz="2200" b="1" dirty="0" err="1"/>
              <a:t>надавалося</a:t>
            </a:r>
            <a:r>
              <a:rPr lang="ru-RU" sz="2200" b="1" dirty="0"/>
              <a:t> </a:t>
            </a:r>
            <a:r>
              <a:rPr lang="ru-RU" sz="2200" b="1" dirty="0" err="1"/>
              <a:t>освітній</a:t>
            </a:r>
            <a:r>
              <a:rPr lang="ru-RU" sz="2200" b="1" dirty="0"/>
              <a:t>  та </a:t>
            </a:r>
            <a:r>
              <a:rPr lang="ru-RU" sz="2200" b="1" dirty="0" err="1"/>
              <a:t>видавничій</a:t>
            </a:r>
            <a:r>
              <a:rPr lang="ru-RU" sz="2200" b="1" dirty="0"/>
              <a:t> </a:t>
            </a:r>
            <a:r>
              <a:rPr lang="ru-RU" sz="2200" b="1" dirty="0" err="1"/>
              <a:t>роботі</a:t>
            </a:r>
            <a:r>
              <a:rPr lang="ru-RU" sz="2200" b="1" dirty="0"/>
              <a:t>.</a:t>
            </a:r>
          </a:p>
          <a:p>
            <a:r>
              <a:rPr lang="ru-RU" sz="2500" b="1" dirty="0"/>
              <a:t>ІІІ статут   14 </a:t>
            </a:r>
            <a:r>
              <a:rPr lang="ru-RU" sz="2500" b="1" dirty="0" err="1"/>
              <a:t>жовтня</a:t>
            </a:r>
            <a:r>
              <a:rPr lang="ru-RU" sz="2500" b="1" dirty="0"/>
              <a:t> 1876 р. </a:t>
            </a:r>
          </a:p>
          <a:p>
            <a:r>
              <a:rPr lang="uk-UA" sz="2500" b="1" dirty="0"/>
              <a:t>І</a:t>
            </a:r>
            <a:r>
              <a:rPr lang="en-US" sz="2500" b="1" dirty="0"/>
              <a:t>V </a:t>
            </a:r>
            <a:r>
              <a:rPr lang="uk-UA" sz="2500" b="1" dirty="0"/>
              <a:t>статут   </a:t>
            </a:r>
            <a:r>
              <a:rPr lang="ru-RU" sz="2500" b="1" dirty="0"/>
              <a:t>18 </a:t>
            </a:r>
            <a:r>
              <a:rPr lang="ru-RU" sz="2500" b="1" dirty="0" err="1"/>
              <a:t>серпня</a:t>
            </a:r>
            <a:r>
              <a:rPr lang="ru-RU" sz="2500" b="1" dirty="0"/>
              <a:t> 1891, </a:t>
            </a:r>
            <a:r>
              <a:rPr lang="ru-RU" sz="2200" b="1" dirty="0" err="1"/>
              <a:t>розширено</a:t>
            </a:r>
            <a:r>
              <a:rPr lang="ru-RU" sz="2200" b="1" dirty="0"/>
              <a:t> засади </a:t>
            </a:r>
            <a:r>
              <a:rPr lang="ru-RU" sz="2200" b="1" dirty="0" err="1"/>
              <a:t>економічної</a:t>
            </a:r>
            <a:r>
              <a:rPr lang="ru-RU" sz="2200" b="1" dirty="0"/>
              <a:t> </a:t>
            </a:r>
            <a:r>
              <a:rPr lang="ru-RU" sz="2200" b="1" dirty="0" err="1"/>
              <a:t>діяльності</a:t>
            </a:r>
            <a:r>
              <a:rPr lang="ru-RU" sz="2200" b="1" dirty="0"/>
              <a:t> </a:t>
            </a:r>
            <a:r>
              <a:rPr lang="ru-RU" sz="2200" b="1" dirty="0" err="1"/>
              <a:t>товаритсва</a:t>
            </a:r>
            <a:r>
              <a:rPr lang="ru-RU" sz="2200" b="1" dirty="0"/>
              <a:t> й </a:t>
            </a:r>
            <a:r>
              <a:rPr lang="ru-RU" sz="2200" b="1" dirty="0" err="1"/>
              <a:t>затверджено</a:t>
            </a:r>
            <a:r>
              <a:rPr lang="ru-RU" sz="2200" b="1" dirty="0"/>
              <a:t> 3-ступеневу структуру </a:t>
            </a:r>
            <a:r>
              <a:rPr lang="ru-RU" sz="2200" b="1" dirty="0" err="1"/>
              <a:t>його</a:t>
            </a:r>
            <a:r>
              <a:rPr lang="ru-RU" sz="2200" b="1" dirty="0"/>
              <a:t> </a:t>
            </a:r>
            <a:r>
              <a:rPr lang="ru-RU" sz="2200" b="1" dirty="0" err="1"/>
              <a:t>організації</a:t>
            </a:r>
            <a:r>
              <a:rPr lang="ru-RU" sz="2200" b="1" dirty="0"/>
              <a:t>.</a:t>
            </a:r>
          </a:p>
          <a:p>
            <a:r>
              <a:rPr lang="en-US" sz="2500" b="1" dirty="0"/>
              <a:t>V</a:t>
            </a:r>
            <a:r>
              <a:rPr lang="ru-RU" sz="2500" b="1" dirty="0"/>
              <a:t> статут    17 </a:t>
            </a:r>
            <a:r>
              <a:rPr lang="ru-RU" sz="2500" b="1" dirty="0" err="1"/>
              <a:t>січня</a:t>
            </a:r>
            <a:r>
              <a:rPr lang="ru-RU" sz="2500" b="1" dirty="0"/>
              <a:t> 1913р.</a:t>
            </a:r>
          </a:p>
          <a:p>
            <a:r>
              <a:rPr lang="en-US" sz="2500" b="1" dirty="0"/>
              <a:t>V</a:t>
            </a:r>
            <a:r>
              <a:rPr lang="uk-UA" sz="2500" b="1" dirty="0"/>
              <a:t>І статут</a:t>
            </a:r>
            <a:r>
              <a:rPr lang="ru-RU" sz="2500" b="1" dirty="0"/>
              <a:t>   2 </a:t>
            </a:r>
            <a:r>
              <a:rPr lang="ru-RU" sz="2500" b="1" dirty="0" err="1"/>
              <a:t>травня</a:t>
            </a:r>
            <a:r>
              <a:rPr lang="ru-RU" sz="2500" b="1" dirty="0"/>
              <a:t> 1924р. </a:t>
            </a:r>
            <a:r>
              <a:rPr lang="ru-RU" sz="2200" b="1" dirty="0"/>
              <a:t>- </a:t>
            </a:r>
            <a:r>
              <a:rPr lang="ru-RU" sz="2200" b="1" dirty="0" err="1"/>
              <a:t>вилучено</a:t>
            </a:r>
            <a:r>
              <a:rPr lang="ru-RU" sz="2200" b="1" dirty="0"/>
              <a:t> </a:t>
            </a:r>
            <a:r>
              <a:rPr lang="ru-RU" sz="2200" b="1" dirty="0" err="1"/>
              <a:t>питання</a:t>
            </a:r>
            <a:r>
              <a:rPr lang="ru-RU" sz="2200" b="1" dirty="0"/>
              <a:t> </a:t>
            </a:r>
            <a:r>
              <a:rPr lang="ru-RU" sz="2200" b="1" dirty="0" err="1"/>
              <a:t>економічної</a:t>
            </a:r>
            <a:r>
              <a:rPr lang="ru-RU" sz="2200" b="1" dirty="0"/>
              <a:t> </a:t>
            </a:r>
            <a:r>
              <a:rPr lang="ru-RU" sz="2200" b="1" dirty="0" err="1"/>
              <a:t>діяльності</a:t>
            </a:r>
            <a:r>
              <a:rPr lang="ru-RU" sz="2200" b="1" dirty="0"/>
              <a:t>.</a:t>
            </a:r>
          </a:p>
        </p:txBody>
      </p:sp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3C801124-5878-45EF-A3EE-1092BAA882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568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89822">
        <p:circle/>
      </p:transition>
    </mc:Choice>
    <mc:Fallback>
      <p:transition spd="slow" advTm="89822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6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216</TotalTime>
  <Words>441</Words>
  <Application>Microsoft Office PowerPoint</Application>
  <PresentationFormat>Экран (4:3)</PresentationFormat>
  <Paragraphs>37</Paragraphs>
  <Slides>13</Slides>
  <Notes>0</Notes>
  <HiddenSlides>0</HiddenSlides>
  <MMClips>13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Garamond</vt:lpstr>
      <vt:lpstr>Times New Roman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Культурно-просвітницька діяльність «Просвіти»</vt:lpstr>
      <vt:lpstr>Презентация PowerPoint</vt:lpstr>
      <vt:lpstr>Презентация PowerPoint</vt:lpstr>
      <vt:lpstr>Головний відділ «Просвіти»  у Львові</vt:lpstr>
      <vt:lpstr>Збір товариства «Просвіта» 1868 року</vt:lpstr>
      <vt:lpstr>Статути  «Просвіти»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REMROFSNART</dc:creator>
  <cp:lastModifiedBy>Диана Карпенко</cp:lastModifiedBy>
  <cp:revision>18</cp:revision>
  <dcterms:created xsi:type="dcterms:W3CDTF">2013-04-24T13:26:28Z</dcterms:created>
  <dcterms:modified xsi:type="dcterms:W3CDTF">2020-03-20T09:47:11Z</dcterms:modified>
</cp:coreProperties>
</file>