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5" r:id="rId9"/>
    <p:sldId id="277" r:id="rId10"/>
    <p:sldId id="278" r:id="rId11"/>
  </p:sldIdLst>
  <p:sldSz cx="9144000" cy="5143500" type="screen16x9"/>
  <p:notesSz cx="6858000" cy="9144000"/>
  <p:embeddedFontLst>
    <p:embeddedFont>
      <p:font typeface="Lobster" panose="020B0604020202020204" charset="-52"/>
      <p:regular r:id="rId1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730" y="8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f305e482a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f305e482a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f305e482a9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f305e482a9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f305e482a9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f305e482a9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f305e482a9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f305e482a9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f305e482a9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f305e482a9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f305e482a9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f305e482a9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f305e482a9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f305e482a9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f305e482a9_1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f305e482a9_1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f305e482a9_1_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f305e482a9_1_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f30ecb1d55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f30ecb1d55_0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.png"/><Relationship Id="rId7" Type="http://schemas.openxmlformats.org/officeDocument/2006/relationships/hyperlink" Target="http://merkator.org.ua/testy/shyrotna-zonalnist-i-vertykalna-pojasnist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6" Type="http://schemas.openxmlformats.org/officeDocument/2006/relationships/hyperlink" Target="https://learningapps.org/display?v=pocq7tcdn21" TargetMode="External"/><Relationship Id="rId11" Type="http://schemas.openxmlformats.org/officeDocument/2006/relationships/image" Target="../media/image11.png"/><Relationship Id="rId5" Type="http://schemas.openxmlformats.org/officeDocument/2006/relationships/hyperlink" Target="https://www.purposegames.com/game/aRBUZIbGyt4" TargetMode="External"/><Relationship Id="rId10" Type="http://schemas.openxmlformats.org/officeDocument/2006/relationships/image" Target="../media/image10.png"/><Relationship Id="rId4" Type="http://schemas.openxmlformats.org/officeDocument/2006/relationships/hyperlink" Target="https://www.purposegames.com/game/7p5whlSldUa" TargetMode="External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108000" y="116900"/>
            <a:ext cx="8928000" cy="455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5100">
                <a:solidFill>
                  <a:srgbClr val="FFF2CC"/>
                </a:solidFill>
                <a:highlight>
                  <a:srgbClr val="B45F06"/>
                </a:highlight>
                <a:latin typeface="Lobster"/>
                <a:ea typeface="Lobster"/>
                <a:cs typeface="Lobster"/>
                <a:sym typeface="Lobster"/>
              </a:rPr>
              <a:t>Природні комплекси материків і     </a:t>
            </a:r>
            <a:endParaRPr sz="5100">
              <a:solidFill>
                <a:srgbClr val="FFF2CC"/>
              </a:solidFill>
              <a:highlight>
                <a:srgbClr val="B45F06"/>
              </a:highlight>
              <a:latin typeface="Lobster"/>
              <a:ea typeface="Lobster"/>
              <a:cs typeface="Lobster"/>
              <a:sym typeface="Lobst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5100">
                <a:solidFill>
                  <a:srgbClr val="FFF2CC"/>
                </a:solidFill>
                <a:highlight>
                  <a:srgbClr val="B45F06"/>
                </a:highlight>
                <a:latin typeface="Lobster"/>
                <a:ea typeface="Lobster"/>
                <a:cs typeface="Lobster"/>
                <a:sym typeface="Lobster"/>
              </a:rPr>
              <a:t>океанів. Широтна зональність і висотна поясність </a:t>
            </a:r>
            <a:endParaRPr sz="5100">
              <a:solidFill>
                <a:srgbClr val="FFF2CC"/>
              </a:solidFill>
              <a:highlight>
                <a:srgbClr val="B45F06"/>
              </a:highlight>
              <a:latin typeface="Lobster"/>
              <a:ea typeface="Lobster"/>
              <a:cs typeface="Lobster"/>
              <a:sym typeface="Lobst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100">
              <a:solidFill>
                <a:srgbClr val="FFF2CC"/>
              </a:solidFill>
              <a:highlight>
                <a:srgbClr val="B45F06"/>
              </a:highlight>
              <a:latin typeface="Lobster"/>
              <a:ea typeface="Lobster"/>
              <a:cs typeface="Lobster"/>
              <a:sym typeface="Lobster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2900">
                <a:solidFill>
                  <a:srgbClr val="FFF2CC"/>
                </a:solidFill>
                <a:highlight>
                  <a:srgbClr val="B45F06"/>
                </a:highlight>
                <a:latin typeface="Lobster"/>
                <a:ea typeface="Lobster"/>
                <a:cs typeface="Lobster"/>
                <a:sym typeface="Lobster"/>
              </a:rPr>
              <a:t>  Географія 7 клас</a:t>
            </a:r>
            <a:endParaRPr sz="2900">
              <a:solidFill>
                <a:srgbClr val="FFF2CC"/>
              </a:solidFill>
              <a:highlight>
                <a:srgbClr val="B45F06"/>
              </a:highlight>
              <a:latin typeface="Lobster"/>
              <a:ea typeface="Lobster"/>
              <a:cs typeface="Lobster"/>
              <a:sym typeface="Lobster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4"/>
          <p:cNvSpPr txBox="1"/>
          <p:nvPr/>
        </p:nvSpPr>
        <p:spPr>
          <a:xfrm>
            <a:off x="0" y="-116900"/>
            <a:ext cx="3243900" cy="420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2900" b="1">
                <a:solidFill>
                  <a:srgbClr val="FF0000"/>
                </a:solidFill>
                <a:highlight>
                  <a:srgbClr val="CFE2F3"/>
                </a:highlight>
                <a:latin typeface="Lobster"/>
                <a:ea typeface="Lobster"/>
                <a:cs typeface="Lobster"/>
                <a:sym typeface="Lobster"/>
              </a:rPr>
              <a:t>Природний комплекс -</a:t>
            </a:r>
            <a:r>
              <a:rPr lang="uk" sz="2900" b="1">
                <a:solidFill>
                  <a:srgbClr val="B45F06"/>
                </a:solidFill>
                <a:highlight>
                  <a:srgbClr val="CFE2F3"/>
                </a:highlight>
                <a:latin typeface="Lobster"/>
                <a:ea typeface="Lobster"/>
                <a:cs typeface="Lobster"/>
                <a:sym typeface="Lobster"/>
              </a:rPr>
              <a:t> ділянка земної поверхні, яка відрізняється особливостями природних компонентів, що знаходяться в складній взаємодії</a:t>
            </a:r>
            <a:endParaRPr sz="2900" b="1">
              <a:solidFill>
                <a:srgbClr val="B45F06"/>
              </a:solidFill>
              <a:highlight>
                <a:srgbClr val="CFE2F3"/>
              </a:highlight>
              <a:latin typeface="Lobster"/>
              <a:ea typeface="Lobster"/>
              <a:cs typeface="Lobster"/>
              <a:sym typeface="Lobster"/>
            </a:endParaRPr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43900" y="116900"/>
            <a:ext cx="5969526" cy="4076826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4"/>
          <p:cNvSpPr txBox="1"/>
          <p:nvPr/>
        </p:nvSpPr>
        <p:spPr>
          <a:xfrm>
            <a:off x="146125" y="4252150"/>
            <a:ext cx="8869500" cy="8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2200">
                <a:solidFill>
                  <a:srgbClr val="FFF2CC"/>
                </a:solidFill>
                <a:latin typeface="Lobster"/>
                <a:ea typeface="Lobster"/>
                <a:cs typeface="Lobster"/>
                <a:sym typeface="Lobster"/>
              </a:rPr>
              <a:t>При зміні одного компонента природного комплексу, змінюється весь природний комплекс</a:t>
            </a:r>
            <a:endParaRPr sz="2200">
              <a:solidFill>
                <a:srgbClr val="FFF2CC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7525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5"/>
          <p:cNvSpPr txBox="1"/>
          <p:nvPr/>
        </p:nvSpPr>
        <p:spPr>
          <a:xfrm>
            <a:off x="263025" y="160725"/>
            <a:ext cx="8562900" cy="21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2400">
                <a:solidFill>
                  <a:srgbClr val="FF0000"/>
                </a:solidFill>
                <a:highlight>
                  <a:srgbClr val="F3F3F3"/>
                </a:highlight>
                <a:latin typeface="Lobster"/>
                <a:ea typeface="Lobster"/>
                <a:cs typeface="Lobster"/>
                <a:sym typeface="Lobster"/>
              </a:rPr>
              <a:t>Географічна оболонка - </a:t>
            </a:r>
            <a:r>
              <a:rPr lang="uk" sz="2400">
                <a:solidFill>
                  <a:srgbClr val="FF9900"/>
                </a:solidFill>
                <a:highlight>
                  <a:srgbClr val="F3F3F3"/>
                </a:highlight>
                <a:latin typeface="Lobster"/>
                <a:ea typeface="Lobster"/>
                <a:cs typeface="Lobster"/>
                <a:sym typeface="Lobster"/>
              </a:rPr>
              <a:t>глобальний природний комплекс. Оболонка, в межах якої взаємодіють, взаємопроникають і стикаються верхні шари літосфери, нижні шари атмосфери, вся гідросфера та біосфера.</a:t>
            </a:r>
            <a:endParaRPr sz="2400">
              <a:solidFill>
                <a:srgbClr val="FF9900"/>
              </a:solidFill>
              <a:highlight>
                <a:srgbClr val="F3F3F3"/>
              </a:highlight>
              <a:latin typeface="Lobster"/>
              <a:ea typeface="Lobster"/>
              <a:cs typeface="Lobster"/>
              <a:sym typeface="Lobst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100">
              <a:solidFill>
                <a:srgbClr val="FF0000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pic>
        <p:nvPicPr>
          <p:cNvPr id="70" name="Google Shape;70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811925"/>
            <a:ext cx="9144003" cy="3258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oogle Shape;7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292949"/>
            <a:ext cx="9143999" cy="45576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oogle Shape;8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7"/>
          <p:cNvSpPr txBox="1"/>
          <p:nvPr/>
        </p:nvSpPr>
        <p:spPr>
          <a:xfrm>
            <a:off x="102275" y="379925"/>
            <a:ext cx="8913300" cy="492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2800">
                <a:solidFill>
                  <a:srgbClr val="FF0000"/>
                </a:solidFill>
                <a:highlight>
                  <a:srgbClr val="EFEFEF"/>
                </a:highlight>
                <a:latin typeface="Lobster"/>
                <a:ea typeface="Lobster"/>
                <a:cs typeface="Lobster"/>
                <a:sym typeface="Lobster"/>
              </a:rPr>
              <a:t>Географічні пояси - </a:t>
            </a:r>
            <a:r>
              <a:rPr lang="uk" sz="2800">
                <a:solidFill>
                  <a:schemeClr val="accent4"/>
                </a:solidFill>
                <a:highlight>
                  <a:srgbClr val="EFEFEF"/>
                </a:highlight>
                <a:latin typeface="Lobster"/>
                <a:ea typeface="Lobster"/>
                <a:cs typeface="Lobster"/>
                <a:sym typeface="Lobster"/>
              </a:rPr>
              <a:t>найбільші зональні природні комплекси географічної оболонки. Виділяються переважно за кількістю сонячної енергії і характером переміщення повітряних мас. Усередині пояси розділяють на берегові та внутрішні (континентальні). Вони мають різне зволоження і різний ступінь континентальності клімату, відрізняються режимом випадання опадів, сезонними ритмами, різним набором і напрямом простягання природних зон. Для кожного географічного поясу на материках характерний свій набір природних зон.</a:t>
            </a:r>
            <a:endParaRPr sz="2800">
              <a:solidFill>
                <a:schemeClr val="accent4"/>
              </a:solidFill>
              <a:highlight>
                <a:srgbClr val="EFEFEF"/>
              </a:highlight>
              <a:latin typeface="Lobster"/>
              <a:ea typeface="Lobster"/>
              <a:cs typeface="Lobster"/>
              <a:sym typeface="Lobster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58450"/>
            <a:ext cx="9205700" cy="4383675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8"/>
          <p:cNvSpPr txBox="1"/>
          <p:nvPr/>
        </p:nvSpPr>
        <p:spPr>
          <a:xfrm>
            <a:off x="52750" y="3989100"/>
            <a:ext cx="9100200" cy="115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2000">
                <a:solidFill>
                  <a:srgbClr val="FF0000"/>
                </a:solidFill>
                <a:highlight>
                  <a:srgbClr val="F3F3F3"/>
                </a:highlight>
                <a:latin typeface="Lobster"/>
                <a:ea typeface="Lobster"/>
                <a:cs typeface="Lobster"/>
                <a:sym typeface="Lobster"/>
              </a:rPr>
              <a:t>Робота з картою. </a:t>
            </a:r>
            <a:r>
              <a:rPr lang="uk" sz="2000">
                <a:solidFill>
                  <a:srgbClr val="FF9900"/>
                </a:solidFill>
                <a:highlight>
                  <a:srgbClr val="F3F3F3"/>
                </a:highlight>
                <a:latin typeface="Lobster"/>
                <a:ea typeface="Lobster"/>
                <a:cs typeface="Lobster"/>
                <a:sym typeface="Lobster"/>
              </a:rPr>
              <a:t>Проаналізуйте, яким географічним поясам відповідають які природні</a:t>
            </a:r>
            <a:r>
              <a:rPr lang="uk" sz="1200">
                <a:solidFill>
                  <a:srgbClr val="FF9900"/>
                </a:solidFill>
                <a:highlight>
                  <a:srgbClr val="F3F3F3"/>
                </a:highlight>
                <a:latin typeface="Lobster"/>
                <a:ea typeface="Lobster"/>
                <a:cs typeface="Lobster"/>
                <a:sym typeface="Lobster"/>
              </a:rPr>
              <a:t> </a:t>
            </a:r>
            <a:r>
              <a:rPr lang="uk" sz="2000">
                <a:solidFill>
                  <a:srgbClr val="FF9900"/>
                </a:solidFill>
                <a:highlight>
                  <a:srgbClr val="F3F3F3"/>
                </a:highlight>
                <a:latin typeface="Lobster"/>
                <a:ea typeface="Lobster"/>
                <a:cs typeface="Lobster"/>
                <a:sym typeface="Lobster"/>
              </a:rPr>
              <a:t>зони. Визначте, які природні зони займають найбільшу прлощу на материках</a:t>
            </a:r>
            <a:r>
              <a:rPr lang="uk" sz="2300">
                <a:solidFill>
                  <a:srgbClr val="FF9900"/>
                </a:solidFill>
                <a:highlight>
                  <a:srgbClr val="F3F3F3"/>
                </a:highlight>
                <a:latin typeface="Lobster"/>
                <a:ea typeface="Lobster"/>
                <a:cs typeface="Lobster"/>
                <a:sym typeface="Lobster"/>
              </a:rPr>
              <a:t>.</a:t>
            </a:r>
            <a:endParaRPr sz="2300">
              <a:solidFill>
                <a:srgbClr val="FF9900"/>
              </a:solidFill>
              <a:highlight>
                <a:srgbClr val="F3F3F3"/>
              </a:highlight>
              <a:latin typeface="Lobster"/>
              <a:ea typeface="Lobster"/>
              <a:cs typeface="Lobster"/>
              <a:sym typeface="Lobster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9375" y="0"/>
            <a:ext cx="8377550" cy="3623425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20"/>
          <p:cNvSpPr txBox="1"/>
          <p:nvPr/>
        </p:nvSpPr>
        <p:spPr>
          <a:xfrm>
            <a:off x="88375" y="3711800"/>
            <a:ext cx="8855400" cy="14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2000">
                <a:solidFill>
                  <a:srgbClr val="FF9900"/>
                </a:solidFill>
                <a:highlight>
                  <a:srgbClr val="EFEFEF"/>
                </a:highlight>
                <a:latin typeface="Lobster"/>
                <a:ea typeface="Lobster"/>
                <a:cs typeface="Lobster"/>
                <a:sym typeface="Lobster"/>
              </a:rPr>
              <a:t>Явище повторення однакових співвідношень тепла й вологи на різних материках називають </a:t>
            </a:r>
            <a:r>
              <a:rPr lang="uk" sz="2000">
                <a:solidFill>
                  <a:srgbClr val="FF0000"/>
                </a:solidFill>
                <a:highlight>
                  <a:srgbClr val="EFEFEF"/>
                </a:highlight>
                <a:latin typeface="Lobster"/>
                <a:ea typeface="Lobster"/>
                <a:cs typeface="Lobster"/>
                <a:sym typeface="Lobster"/>
              </a:rPr>
              <a:t>природною зональністю. </a:t>
            </a:r>
            <a:r>
              <a:rPr lang="uk" sz="2000">
                <a:solidFill>
                  <a:srgbClr val="FF9900"/>
                </a:solidFill>
                <a:highlight>
                  <a:srgbClr val="EFEFEF"/>
                </a:highlight>
                <a:latin typeface="Lobster"/>
                <a:ea typeface="Lobster"/>
                <a:cs typeface="Lobster"/>
                <a:sym typeface="Lobster"/>
              </a:rPr>
              <a:t>Природну зональність на рівнинах називають </a:t>
            </a:r>
            <a:r>
              <a:rPr lang="uk" sz="2000">
                <a:solidFill>
                  <a:srgbClr val="FF0000"/>
                </a:solidFill>
                <a:highlight>
                  <a:srgbClr val="EFEFEF"/>
                </a:highlight>
                <a:latin typeface="Lobster"/>
                <a:ea typeface="Lobster"/>
                <a:cs typeface="Lobster"/>
                <a:sym typeface="Lobster"/>
              </a:rPr>
              <a:t>горизонтальною або широтною</a:t>
            </a:r>
            <a:r>
              <a:rPr lang="uk" sz="2000">
                <a:solidFill>
                  <a:srgbClr val="FF9900"/>
                </a:solidFill>
                <a:highlight>
                  <a:srgbClr val="EFEFEF"/>
                </a:highlight>
                <a:latin typeface="Lobster"/>
                <a:ea typeface="Lobster"/>
                <a:cs typeface="Lobster"/>
                <a:sym typeface="Lobster"/>
              </a:rPr>
              <a:t>. У горах зміну природних комплексів з висотою називають </a:t>
            </a:r>
            <a:r>
              <a:rPr lang="uk" sz="2000">
                <a:solidFill>
                  <a:srgbClr val="FF0000"/>
                </a:solidFill>
                <a:highlight>
                  <a:srgbClr val="EFEFEF"/>
                </a:highlight>
                <a:latin typeface="Lobster"/>
                <a:ea typeface="Lobster"/>
                <a:cs typeface="Lobster"/>
                <a:sym typeface="Lobster"/>
              </a:rPr>
              <a:t>вертикальною поясністю.</a:t>
            </a:r>
            <a:endParaRPr sz="2000">
              <a:solidFill>
                <a:srgbClr val="FF0000"/>
              </a:solidFill>
              <a:highlight>
                <a:srgbClr val="EFEFEF"/>
              </a:highlight>
              <a:latin typeface="Lobster"/>
              <a:ea typeface="Lobster"/>
              <a:cs typeface="Lobster"/>
              <a:sym typeface="Lobster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4175" y="724675"/>
            <a:ext cx="8807300" cy="42244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22"/>
          <p:cNvSpPr txBox="1"/>
          <p:nvPr/>
        </p:nvSpPr>
        <p:spPr>
          <a:xfrm>
            <a:off x="141400" y="88375"/>
            <a:ext cx="88554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3200">
                <a:solidFill>
                  <a:srgbClr val="FF0000"/>
                </a:solidFill>
                <a:latin typeface="Lobster"/>
                <a:ea typeface="Lobster"/>
                <a:cs typeface="Lobster"/>
                <a:sym typeface="Lobster"/>
              </a:rPr>
              <a:t>Природні зони</a:t>
            </a:r>
            <a:endParaRPr sz="3200">
              <a:solidFill>
                <a:srgbClr val="FF0000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oogle Shape;233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34"/>
          <p:cNvSpPr txBox="1"/>
          <p:nvPr/>
        </p:nvSpPr>
        <p:spPr>
          <a:xfrm>
            <a:off x="2375625" y="66600"/>
            <a:ext cx="40260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3000">
                <a:solidFill>
                  <a:srgbClr val="FF0000"/>
                </a:solidFill>
                <a:latin typeface="Lobster"/>
                <a:ea typeface="Lobster"/>
                <a:cs typeface="Lobster"/>
                <a:sym typeface="Lobster"/>
              </a:rPr>
              <a:t>Висновки</a:t>
            </a:r>
            <a:endParaRPr sz="3000">
              <a:solidFill>
                <a:srgbClr val="FF0000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235" name="Google Shape;235;p34"/>
          <p:cNvSpPr txBox="1"/>
          <p:nvPr/>
        </p:nvSpPr>
        <p:spPr>
          <a:xfrm>
            <a:off x="251625" y="814075"/>
            <a:ext cx="8658900" cy="43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2300"/>
              <a:buFont typeface="Lobster"/>
              <a:buChar char="❏"/>
            </a:pPr>
            <a:r>
              <a:rPr lang="uk" sz="2300">
                <a:solidFill>
                  <a:srgbClr val="FF0000"/>
                </a:solidFill>
                <a:highlight>
                  <a:srgbClr val="C9DAF8"/>
                </a:highlight>
                <a:latin typeface="Lobster"/>
                <a:ea typeface="Lobster"/>
                <a:cs typeface="Lobster"/>
                <a:sym typeface="Lobster"/>
              </a:rPr>
              <a:t>Географічні пояси</a:t>
            </a:r>
            <a:r>
              <a:rPr lang="uk" sz="2300">
                <a:solidFill>
                  <a:srgbClr val="FF9900"/>
                </a:solidFill>
                <a:highlight>
                  <a:srgbClr val="C9DAF8"/>
                </a:highlight>
                <a:latin typeface="Lobster"/>
                <a:ea typeface="Lobster"/>
                <a:cs typeface="Lobster"/>
                <a:sym typeface="Lobster"/>
              </a:rPr>
              <a:t> - найбільші зональні природні комплекси материків;</a:t>
            </a:r>
            <a:endParaRPr sz="2300">
              <a:solidFill>
                <a:srgbClr val="FF9900"/>
              </a:solidFill>
              <a:highlight>
                <a:srgbClr val="C9DAF8"/>
              </a:highlight>
              <a:latin typeface="Lobster"/>
              <a:ea typeface="Lobster"/>
              <a:cs typeface="Lobster"/>
              <a:sym typeface="Lobster"/>
            </a:endParaRPr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2300"/>
              <a:buFont typeface="Lobster"/>
              <a:buChar char="❏"/>
            </a:pPr>
            <a:r>
              <a:rPr lang="uk" sz="2300">
                <a:solidFill>
                  <a:srgbClr val="FF9900"/>
                </a:solidFill>
                <a:highlight>
                  <a:srgbClr val="C9DAF8"/>
                </a:highlight>
                <a:latin typeface="Lobster"/>
                <a:ea typeface="Lobster"/>
                <a:cs typeface="Lobster"/>
                <a:sym typeface="Lobster"/>
              </a:rPr>
              <a:t>Географічні пояси поділяють на природні зони;</a:t>
            </a:r>
            <a:endParaRPr sz="2300">
              <a:solidFill>
                <a:srgbClr val="FF9900"/>
              </a:solidFill>
              <a:highlight>
                <a:srgbClr val="C9DAF8"/>
              </a:highlight>
              <a:latin typeface="Lobster"/>
              <a:ea typeface="Lobster"/>
              <a:cs typeface="Lobster"/>
              <a:sym typeface="Lobster"/>
            </a:endParaRPr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2300"/>
              <a:buFont typeface="Lobster"/>
              <a:buChar char="❏"/>
            </a:pPr>
            <a:r>
              <a:rPr lang="uk" sz="2300">
                <a:solidFill>
                  <a:srgbClr val="FF9900"/>
                </a:solidFill>
                <a:highlight>
                  <a:srgbClr val="C9DAF8"/>
                </a:highlight>
                <a:latin typeface="Lobster"/>
                <a:ea typeface="Lobster"/>
                <a:cs typeface="Lobster"/>
                <a:sym typeface="Lobster"/>
              </a:rPr>
              <a:t>Природні зони відрізняються переважанням певних ландшафтів, що пояснюється співвідношенням тепла і вологи;</a:t>
            </a:r>
            <a:endParaRPr sz="2300">
              <a:solidFill>
                <a:srgbClr val="FF9900"/>
              </a:solidFill>
              <a:highlight>
                <a:srgbClr val="C9DAF8"/>
              </a:highlight>
              <a:latin typeface="Lobster"/>
              <a:ea typeface="Lobster"/>
              <a:cs typeface="Lobster"/>
              <a:sym typeface="Lobster"/>
            </a:endParaRPr>
          </a:p>
          <a:p>
            <a:pPr marL="457200" lvl="0" indent="-374650" algn="just" rtl="0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2300"/>
              <a:buFont typeface="Lobster"/>
              <a:buChar char="❏"/>
            </a:pPr>
            <a:r>
              <a:rPr lang="uk" sz="2300">
                <a:solidFill>
                  <a:srgbClr val="FF9900"/>
                </a:solidFill>
                <a:highlight>
                  <a:srgbClr val="C9DAF8"/>
                </a:highlight>
                <a:latin typeface="Lobster"/>
                <a:ea typeface="Lobster"/>
                <a:cs typeface="Lobster"/>
                <a:sym typeface="Lobster"/>
              </a:rPr>
              <a:t>Явище повторення однакових співвідношень тепла й вологи на різних материках називають </a:t>
            </a:r>
            <a:r>
              <a:rPr lang="uk" sz="2300">
                <a:solidFill>
                  <a:srgbClr val="FF0000"/>
                </a:solidFill>
                <a:highlight>
                  <a:srgbClr val="C9DAF8"/>
                </a:highlight>
                <a:latin typeface="Lobster"/>
                <a:ea typeface="Lobster"/>
                <a:cs typeface="Lobster"/>
                <a:sym typeface="Lobster"/>
              </a:rPr>
              <a:t>природною зональністю;</a:t>
            </a:r>
            <a:endParaRPr sz="2300">
              <a:solidFill>
                <a:srgbClr val="FF0000"/>
              </a:solidFill>
              <a:highlight>
                <a:srgbClr val="C9DAF8"/>
              </a:highlight>
              <a:latin typeface="Lobster"/>
              <a:ea typeface="Lobster"/>
              <a:cs typeface="Lobster"/>
              <a:sym typeface="Lobster"/>
            </a:endParaRPr>
          </a:p>
          <a:p>
            <a:pPr marL="457200" lvl="0" indent="-374650" algn="just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300"/>
              <a:buFont typeface="Lobster"/>
              <a:buChar char="❏"/>
            </a:pPr>
            <a:r>
              <a:rPr lang="uk" sz="2300">
                <a:solidFill>
                  <a:srgbClr val="FF9900"/>
                </a:solidFill>
                <a:highlight>
                  <a:srgbClr val="C9DAF8"/>
                </a:highlight>
                <a:latin typeface="Lobster"/>
                <a:ea typeface="Lobster"/>
                <a:cs typeface="Lobster"/>
                <a:sym typeface="Lobster"/>
              </a:rPr>
              <a:t>Природну зональність на рівнинах називають </a:t>
            </a:r>
            <a:r>
              <a:rPr lang="uk" sz="2300">
                <a:solidFill>
                  <a:srgbClr val="FF0000"/>
                </a:solidFill>
                <a:highlight>
                  <a:srgbClr val="C9DAF8"/>
                </a:highlight>
                <a:latin typeface="Lobster"/>
                <a:ea typeface="Lobster"/>
                <a:cs typeface="Lobster"/>
                <a:sym typeface="Lobster"/>
              </a:rPr>
              <a:t>горизонтальною або широтною</a:t>
            </a:r>
            <a:r>
              <a:rPr lang="uk" sz="2300">
                <a:solidFill>
                  <a:srgbClr val="FF9900"/>
                </a:solidFill>
                <a:highlight>
                  <a:srgbClr val="C9DAF8"/>
                </a:highlight>
                <a:latin typeface="Lobster"/>
                <a:ea typeface="Lobster"/>
                <a:cs typeface="Lobster"/>
                <a:sym typeface="Lobster"/>
              </a:rPr>
              <a:t>.</a:t>
            </a:r>
            <a:endParaRPr sz="2300">
              <a:solidFill>
                <a:srgbClr val="FF9900"/>
              </a:solidFill>
              <a:highlight>
                <a:srgbClr val="C9DAF8"/>
              </a:highlight>
              <a:latin typeface="Lobster"/>
              <a:ea typeface="Lobster"/>
              <a:cs typeface="Lobster"/>
              <a:sym typeface="Lobster"/>
            </a:endParaRPr>
          </a:p>
          <a:p>
            <a:pPr marL="457200" lvl="0" indent="-374650" algn="just" rtl="0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2300"/>
              <a:buFont typeface="Lobster"/>
              <a:buChar char="❏"/>
            </a:pPr>
            <a:r>
              <a:rPr lang="uk" sz="2300">
                <a:solidFill>
                  <a:srgbClr val="FF9900"/>
                </a:solidFill>
                <a:highlight>
                  <a:srgbClr val="C9DAF8"/>
                </a:highlight>
                <a:latin typeface="Lobster"/>
                <a:ea typeface="Lobster"/>
                <a:cs typeface="Lobster"/>
                <a:sym typeface="Lobster"/>
              </a:rPr>
              <a:t> У горах зміну природних комплексів з висотою називають </a:t>
            </a:r>
            <a:r>
              <a:rPr lang="uk" sz="2300">
                <a:solidFill>
                  <a:srgbClr val="FF0000"/>
                </a:solidFill>
                <a:highlight>
                  <a:srgbClr val="C9DAF8"/>
                </a:highlight>
                <a:latin typeface="Lobster"/>
                <a:ea typeface="Lobster"/>
                <a:cs typeface="Lobster"/>
                <a:sym typeface="Lobster"/>
              </a:rPr>
              <a:t>вертикальною поясністю.</a:t>
            </a:r>
            <a:endParaRPr sz="2300">
              <a:solidFill>
                <a:srgbClr val="FF0000"/>
              </a:solidFill>
              <a:highlight>
                <a:srgbClr val="C9DAF8"/>
              </a:highlight>
              <a:latin typeface="Lobster"/>
              <a:ea typeface="Lobster"/>
              <a:cs typeface="Lobster"/>
              <a:sym typeface="Lobster"/>
            </a:endParaRPr>
          </a:p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FF9900"/>
              </a:solidFill>
              <a:highlight>
                <a:srgbClr val="EFEFEF"/>
              </a:highlight>
              <a:latin typeface="Lobster"/>
              <a:ea typeface="Lobster"/>
              <a:cs typeface="Lobster"/>
              <a:sym typeface="Lobster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Google Shape;240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35"/>
          <p:cNvSpPr txBox="1"/>
          <p:nvPr/>
        </p:nvSpPr>
        <p:spPr>
          <a:xfrm>
            <a:off x="2397825" y="148025"/>
            <a:ext cx="39816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2200">
                <a:solidFill>
                  <a:srgbClr val="FF0000"/>
                </a:solidFill>
                <a:latin typeface="Lobster"/>
                <a:ea typeface="Lobster"/>
                <a:cs typeface="Lobster"/>
                <a:sym typeface="Lobster"/>
              </a:rPr>
              <a:t>Домашнє завдання</a:t>
            </a:r>
            <a:endParaRPr sz="2200">
              <a:solidFill>
                <a:srgbClr val="FF0000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242" name="Google Shape;242;p35"/>
          <p:cNvSpPr txBox="1"/>
          <p:nvPr/>
        </p:nvSpPr>
        <p:spPr>
          <a:xfrm>
            <a:off x="325625" y="821475"/>
            <a:ext cx="7459800" cy="412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30200" algn="just" rtl="0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600"/>
              <a:buFont typeface="Lobster"/>
              <a:buAutoNum type="arabicPeriod"/>
            </a:pPr>
            <a:r>
              <a:rPr lang="uk" sz="1600">
                <a:solidFill>
                  <a:srgbClr val="FF9900"/>
                </a:solidFill>
                <a:highlight>
                  <a:srgbClr val="C9DAF8"/>
                </a:highlight>
                <a:latin typeface="Lobster"/>
                <a:ea typeface="Lobster"/>
                <a:cs typeface="Lobster"/>
                <a:sym typeface="Lobster"/>
              </a:rPr>
              <a:t>Прочитайте параграф 11 підручника;</a:t>
            </a:r>
            <a:endParaRPr sz="1600">
              <a:solidFill>
                <a:srgbClr val="FF9900"/>
              </a:solidFill>
              <a:highlight>
                <a:srgbClr val="C9DAF8"/>
              </a:highlight>
              <a:latin typeface="Lobster"/>
              <a:ea typeface="Lobster"/>
              <a:cs typeface="Lobster"/>
              <a:sym typeface="Lobster"/>
            </a:endParaRPr>
          </a:p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FF9900"/>
              </a:solidFill>
              <a:highlight>
                <a:srgbClr val="C9DAF8"/>
              </a:highlight>
              <a:latin typeface="Lobster"/>
              <a:ea typeface="Lobster"/>
              <a:cs typeface="Lobster"/>
              <a:sym typeface="Lobster"/>
            </a:endParaRPr>
          </a:p>
          <a:p>
            <a:pPr marL="457200" lvl="0" indent="-330200" algn="just" rtl="0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600"/>
              <a:buFont typeface="Lobster"/>
              <a:buAutoNum type="arabicPeriod"/>
            </a:pPr>
            <a:r>
              <a:rPr lang="uk" sz="1600">
                <a:solidFill>
                  <a:srgbClr val="FF9900"/>
                </a:solidFill>
                <a:highlight>
                  <a:srgbClr val="C9DAF8"/>
                </a:highlight>
                <a:latin typeface="Lobster"/>
                <a:ea typeface="Lobster"/>
                <a:cs typeface="Lobster"/>
                <a:sym typeface="Lobster"/>
              </a:rPr>
              <a:t>Виконайте інтерактивну гру “Природні зони світу”, перейшовши за посиланням </a:t>
            </a:r>
            <a:r>
              <a:rPr lang="uk" sz="1600" u="sng">
                <a:solidFill>
                  <a:schemeClr val="hlink"/>
                </a:solidFill>
                <a:highlight>
                  <a:srgbClr val="C9DAF8"/>
                </a:highlight>
                <a:latin typeface="Lobster"/>
                <a:ea typeface="Lobster"/>
                <a:cs typeface="Lobster"/>
                <a:sym typeface="Lobster"/>
                <a:hlinkClick r:id="rId4"/>
              </a:rPr>
              <a:t>https://www.purposegames.com/game/7p5whlSldUa</a:t>
            </a:r>
            <a:r>
              <a:rPr lang="uk" sz="1600">
                <a:solidFill>
                  <a:srgbClr val="FF9900"/>
                </a:solidFill>
                <a:highlight>
                  <a:srgbClr val="C9DAF8"/>
                </a:highlight>
                <a:latin typeface="Lobster"/>
                <a:ea typeface="Lobster"/>
                <a:cs typeface="Lobster"/>
                <a:sym typeface="Lobster"/>
              </a:rPr>
              <a:t>;</a:t>
            </a:r>
            <a:endParaRPr sz="1600">
              <a:solidFill>
                <a:srgbClr val="FF9900"/>
              </a:solidFill>
              <a:highlight>
                <a:srgbClr val="C9DAF8"/>
              </a:highlight>
              <a:latin typeface="Lobster"/>
              <a:ea typeface="Lobster"/>
              <a:cs typeface="Lobster"/>
              <a:sym typeface="Lobster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FF9900"/>
              </a:solidFill>
              <a:highlight>
                <a:srgbClr val="C9DAF8"/>
              </a:highlight>
              <a:latin typeface="Lobster"/>
              <a:ea typeface="Lobster"/>
              <a:cs typeface="Lobster"/>
              <a:sym typeface="Lobster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FF9900"/>
              </a:solidFill>
              <a:highlight>
                <a:srgbClr val="C9DAF8"/>
              </a:highlight>
              <a:latin typeface="Lobster"/>
              <a:ea typeface="Lobster"/>
              <a:cs typeface="Lobster"/>
              <a:sym typeface="Lobster"/>
            </a:endParaRPr>
          </a:p>
          <a:p>
            <a:pPr marL="457200" lvl="0" indent="-330200" algn="just" rtl="0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600"/>
              <a:buFont typeface="Lobster"/>
              <a:buAutoNum type="arabicPeriod"/>
            </a:pPr>
            <a:r>
              <a:rPr lang="uk" sz="1600">
                <a:solidFill>
                  <a:srgbClr val="FF9900"/>
                </a:solidFill>
                <a:highlight>
                  <a:srgbClr val="C9DAF8"/>
                </a:highlight>
                <a:latin typeface="Lobster"/>
                <a:ea typeface="Lobster"/>
                <a:cs typeface="Lobster"/>
                <a:sym typeface="Lobster"/>
              </a:rPr>
              <a:t>Виконайте інтерактивну гру “Природні зони світу”, перейшовши за посиланням </a:t>
            </a:r>
            <a:r>
              <a:rPr lang="uk" sz="1600" u="sng">
                <a:solidFill>
                  <a:schemeClr val="hlink"/>
                </a:solidFill>
                <a:highlight>
                  <a:srgbClr val="C9DAF8"/>
                </a:highlight>
                <a:latin typeface="Lobster"/>
                <a:ea typeface="Lobster"/>
                <a:cs typeface="Lobster"/>
                <a:sym typeface="Lobster"/>
                <a:hlinkClick r:id="rId5"/>
              </a:rPr>
              <a:t>https://www.purposegames.com/game/aRBUZIbGyt4</a:t>
            </a:r>
            <a:r>
              <a:rPr lang="uk" sz="1600">
                <a:solidFill>
                  <a:srgbClr val="FF9900"/>
                </a:solidFill>
                <a:highlight>
                  <a:srgbClr val="C9DAF8"/>
                </a:highlight>
                <a:latin typeface="Lobster"/>
                <a:ea typeface="Lobster"/>
                <a:cs typeface="Lobster"/>
                <a:sym typeface="Lobster"/>
              </a:rPr>
              <a:t>;</a:t>
            </a:r>
            <a:endParaRPr sz="1600">
              <a:solidFill>
                <a:srgbClr val="FF9900"/>
              </a:solidFill>
              <a:highlight>
                <a:srgbClr val="C9DAF8"/>
              </a:highlight>
              <a:latin typeface="Lobster"/>
              <a:ea typeface="Lobster"/>
              <a:cs typeface="Lobster"/>
              <a:sym typeface="Lobster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FF9900"/>
              </a:solidFill>
              <a:highlight>
                <a:srgbClr val="C9DAF8"/>
              </a:highlight>
              <a:latin typeface="Lobster"/>
              <a:ea typeface="Lobster"/>
              <a:cs typeface="Lobster"/>
              <a:sym typeface="Lobster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FF9900"/>
              </a:solidFill>
              <a:highlight>
                <a:srgbClr val="C9DAF8"/>
              </a:highlight>
              <a:latin typeface="Lobster"/>
              <a:ea typeface="Lobster"/>
              <a:cs typeface="Lobster"/>
              <a:sym typeface="Lobster"/>
            </a:endParaRPr>
          </a:p>
          <a:p>
            <a:pPr marL="457200" lvl="0" indent="-330200" algn="just" rtl="0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600"/>
              <a:buFont typeface="Lobster"/>
              <a:buAutoNum type="arabicPeriod"/>
            </a:pPr>
            <a:r>
              <a:rPr lang="uk" sz="1600">
                <a:solidFill>
                  <a:srgbClr val="FF9900"/>
                </a:solidFill>
                <a:highlight>
                  <a:srgbClr val="C9DAF8"/>
                </a:highlight>
                <a:latin typeface="Lobster"/>
                <a:ea typeface="Lobster"/>
                <a:cs typeface="Lobster"/>
                <a:sym typeface="Lobster"/>
              </a:rPr>
              <a:t>Виконайте інтерактивну вправу, перейшовши за посиланням </a:t>
            </a:r>
            <a:r>
              <a:rPr lang="uk" sz="1600" u="sng">
                <a:solidFill>
                  <a:schemeClr val="hlink"/>
                </a:solidFill>
                <a:highlight>
                  <a:srgbClr val="C9DAF8"/>
                </a:highlight>
                <a:latin typeface="Lobster"/>
                <a:ea typeface="Lobster"/>
                <a:cs typeface="Lobster"/>
                <a:sym typeface="Lobster"/>
                <a:hlinkClick r:id="rId6"/>
              </a:rPr>
              <a:t>https://learningapps.org/display?v=pocq7tcdn21</a:t>
            </a:r>
            <a:r>
              <a:rPr lang="uk" sz="1600">
                <a:solidFill>
                  <a:srgbClr val="FF9900"/>
                </a:solidFill>
                <a:highlight>
                  <a:srgbClr val="C9DAF8"/>
                </a:highlight>
                <a:latin typeface="Lobster"/>
                <a:ea typeface="Lobster"/>
                <a:cs typeface="Lobster"/>
                <a:sym typeface="Lobster"/>
              </a:rPr>
              <a:t> </a:t>
            </a:r>
            <a:endParaRPr sz="1600">
              <a:solidFill>
                <a:srgbClr val="FF9900"/>
              </a:solidFill>
              <a:highlight>
                <a:srgbClr val="C9DAF8"/>
              </a:highlight>
              <a:latin typeface="Lobster"/>
              <a:ea typeface="Lobster"/>
              <a:cs typeface="Lobster"/>
              <a:sym typeface="Lobster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FF9900"/>
              </a:solidFill>
              <a:highlight>
                <a:srgbClr val="C9DAF8"/>
              </a:highlight>
              <a:latin typeface="Lobster"/>
              <a:ea typeface="Lobster"/>
              <a:cs typeface="Lobster"/>
              <a:sym typeface="Lobster"/>
            </a:endParaRPr>
          </a:p>
          <a:p>
            <a:pPr marL="457200" lvl="0" indent="-330200" algn="just" rtl="0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600"/>
              <a:buFont typeface="Lobster"/>
              <a:buAutoNum type="arabicPeriod"/>
            </a:pPr>
            <a:r>
              <a:rPr lang="uk" sz="1600">
                <a:solidFill>
                  <a:srgbClr val="FF9900"/>
                </a:solidFill>
                <a:highlight>
                  <a:srgbClr val="C9DAF8"/>
                </a:highlight>
                <a:latin typeface="Lobster"/>
                <a:ea typeface="Lobster"/>
                <a:cs typeface="Lobster"/>
                <a:sym typeface="Lobster"/>
              </a:rPr>
              <a:t>Виконайте тренувальні тести “Широтна зональність та висотна поясність, перейшовши за посиланням </a:t>
            </a:r>
            <a:r>
              <a:rPr lang="uk" sz="1600" u="sng">
                <a:solidFill>
                  <a:schemeClr val="hlink"/>
                </a:solidFill>
                <a:highlight>
                  <a:srgbClr val="C9DAF8"/>
                </a:highlight>
                <a:latin typeface="Lobster"/>
                <a:ea typeface="Lobster"/>
                <a:cs typeface="Lobster"/>
                <a:sym typeface="Lobster"/>
                <a:hlinkClick r:id="rId7"/>
              </a:rPr>
              <a:t>http://merkator.org.ua/testy/shyrotna-zonalnist-i-vertykalna-pojasnist/</a:t>
            </a:r>
            <a:r>
              <a:rPr lang="uk" sz="1600">
                <a:solidFill>
                  <a:srgbClr val="FF9900"/>
                </a:solidFill>
                <a:highlight>
                  <a:srgbClr val="C9DAF8"/>
                </a:highlight>
                <a:latin typeface="Lobster"/>
                <a:ea typeface="Lobster"/>
                <a:cs typeface="Lobster"/>
                <a:sym typeface="Lobster"/>
              </a:rPr>
              <a:t> </a:t>
            </a:r>
            <a:endParaRPr sz="1600">
              <a:solidFill>
                <a:srgbClr val="FF9900"/>
              </a:solidFill>
              <a:highlight>
                <a:srgbClr val="C9DAF8"/>
              </a:highlight>
              <a:latin typeface="Lobster"/>
              <a:ea typeface="Lobster"/>
              <a:cs typeface="Lobster"/>
              <a:sym typeface="Lobster"/>
            </a:endParaRPr>
          </a:p>
        </p:txBody>
      </p:sp>
      <p:pic>
        <p:nvPicPr>
          <p:cNvPr id="243" name="Google Shape;243;p3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806913" y="2282663"/>
            <a:ext cx="514350" cy="57816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3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785424" y="1358324"/>
            <a:ext cx="557325" cy="617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3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flipH="1">
            <a:off x="7785424" y="3219300"/>
            <a:ext cx="557325" cy="555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35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 flipH="1">
            <a:off x="7745472" y="4314591"/>
            <a:ext cx="637252" cy="681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335</Words>
  <Application>Microsoft Office PowerPoint</Application>
  <PresentationFormat>Экран (16:9)</PresentationFormat>
  <Paragraphs>30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3" baseType="lpstr">
      <vt:lpstr>Lobster</vt:lpstr>
      <vt:lpstr>Arial</vt:lpstr>
      <vt:lpstr>Simple Light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Рома</cp:lastModifiedBy>
  <cp:revision>1</cp:revision>
  <dcterms:modified xsi:type="dcterms:W3CDTF">2022-04-26T19:26:55Z</dcterms:modified>
</cp:coreProperties>
</file>