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D196"/>
    <a:srgbClr val="372718"/>
    <a:srgbClr val="C9A093"/>
    <a:srgbClr val="332319"/>
    <a:srgbClr val="173A8D"/>
    <a:srgbClr val="003374"/>
    <a:srgbClr val="F1F1F1"/>
    <a:srgbClr val="385592"/>
    <a:srgbClr val="3A5896"/>
    <a:srgbClr val="1D3C7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144"/>
          <a:stretch/>
        </p:blipFill>
        <p:spPr>
          <a:xfrm>
            <a:off x="0" y="2729752"/>
            <a:ext cx="6067313" cy="412824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2729752"/>
            <a:ext cx="6067313" cy="309282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 rot="5400000">
            <a:off x="2456776" y="3247466"/>
            <a:ext cx="4128250" cy="309282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432205" y="1882867"/>
            <a:ext cx="5336275" cy="788332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4000" b="1" cap="all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Давній рим за царської та республіканської доби</a:t>
            </a:r>
            <a:endParaRPr lang="en-US" sz="4000" b="1" cap="all" dirty="0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168" y="180110"/>
            <a:ext cx="2949178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Природно-географічні умови Апеннінського півострова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Содержимое 5" descr="древний рим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5977" y="-1"/>
            <a:ext cx="5728023" cy="683918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0" y="1801091"/>
            <a:ext cx="3380509" cy="5056909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uk-UA" sz="1900" dirty="0" smtClean="0"/>
              <a:t>Які моря омивають Апеннінський півострів?</a:t>
            </a:r>
          </a:p>
          <a:p>
            <a:pPr marL="342900" indent="-342900">
              <a:buAutoNum type="arabicPeriod"/>
            </a:pPr>
            <a:r>
              <a:rPr lang="uk-UA" sz="1900" dirty="0" smtClean="0"/>
              <a:t>Назвіть острови які оточують півострів.</a:t>
            </a:r>
          </a:p>
          <a:p>
            <a:pPr marL="342900" indent="-342900">
              <a:buAutoNum type="arabicPeriod"/>
            </a:pPr>
            <a:r>
              <a:rPr lang="uk-UA" sz="1900" dirty="0" smtClean="0"/>
              <a:t>Назвіть річки, що протікають на півострові.</a:t>
            </a:r>
          </a:p>
          <a:p>
            <a:pPr marL="342900" indent="-342900">
              <a:buAutoNum type="arabicPeriod"/>
            </a:pPr>
            <a:r>
              <a:rPr lang="uk-UA" sz="1900" dirty="0" smtClean="0"/>
              <a:t>На березі якої річки було засновано місто Рим? В якому році це відбулось?</a:t>
            </a:r>
          </a:p>
          <a:p>
            <a:pPr marL="342900" indent="-342900">
              <a:buAutoNum type="arabicPeriod"/>
            </a:pPr>
            <a:r>
              <a:rPr lang="uk-UA" sz="1900" dirty="0" smtClean="0"/>
              <a:t>Які народи жили на Апеннінському півострові в I тис. до н. е.?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9841" y="207819"/>
            <a:ext cx="7886700" cy="692726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Заснування Рима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29842" y="1316182"/>
            <a:ext cx="3868340" cy="175952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sz="1800" dirty="0" smtClean="0"/>
              <a:t>Історична довідка:</a:t>
            </a:r>
          </a:p>
          <a:p>
            <a:pPr algn="just"/>
            <a:r>
              <a:rPr lang="uk-UA" sz="1800" b="0" dirty="0" smtClean="0"/>
              <a:t>У VIII ст. до н. е. на берегах річки Тибр латиняни заснували поселення, яке назвали Рим. Воно було розташоване на торговому шляху між поселеннями греків та етрусків, із цього й багатіло. Рим було засновано на 7 пагорбах.</a:t>
            </a:r>
          </a:p>
          <a:p>
            <a:endParaRPr lang="uk-UA" sz="1800" dirty="0" smtClean="0"/>
          </a:p>
          <a:p>
            <a:endParaRPr lang="ru-RU" sz="1800" dirty="0"/>
          </a:p>
        </p:txBody>
      </p:sp>
      <p:pic>
        <p:nvPicPr>
          <p:cNvPr id="10" name="Содержимое 9" descr="800px-Seven_Hills_of_Rome-uk.svg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9120" y="2507673"/>
            <a:ext cx="3863264" cy="4111481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29151" y="803565"/>
            <a:ext cx="3887391" cy="271549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/>
              <a:t>Легенда:</a:t>
            </a:r>
          </a:p>
          <a:p>
            <a:pPr algn="just"/>
            <a:r>
              <a:rPr lang="uk-UA" b="0" dirty="0" smtClean="0"/>
              <a:t>Легенда розповідає про братів-близнюків </a:t>
            </a:r>
            <a:r>
              <a:rPr lang="uk-UA" b="0" dirty="0" err="1" smtClean="0"/>
              <a:t>Ромула</a:t>
            </a:r>
            <a:r>
              <a:rPr lang="uk-UA" b="0" dirty="0" smtClean="0"/>
              <a:t> та Рема, які були синами бога Марса. Їх немовлятами залишили на березі річки Тибр. Там братів знайшла та вигодувала вовчиця. Пізніше їх забрала жити до себе та виховала родина пастуха. Коли </a:t>
            </a:r>
            <a:r>
              <a:rPr lang="uk-UA" b="0" dirty="0" err="1" smtClean="0"/>
              <a:t>Ромул</a:t>
            </a:r>
            <a:r>
              <a:rPr lang="uk-UA" b="0" dirty="0" smtClean="0"/>
              <a:t> і Рем виросли, то заснували місто Рим. У 753 р. до н. е. </a:t>
            </a:r>
            <a:r>
              <a:rPr lang="uk-UA" b="0" dirty="0" err="1" smtClean="0"/>
              <a:t>Ромул</a:t>
            </a:r>
            <a:r>
              <a:rPr lang="uk-UA" b="0" dirty="0" smtClean="0"/>
              <a:t> під час сварки вбив Рема та став першим царем Рима. Від цього року римляни починають відлік історії свого міста.</a:t>
            </a:r>
            <a:endParaRPr lang="uk-UA" dirty="0"/>
          </a:p>
        </p:txBody>
      </p:sp>
      <p:pic>
        <p:nvPicPr>
          <p:cNvPr id="11" name="Содержимое 10" descr="She-wolf_suckles_Romulus_and_Remu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72199" y="3455135"/>
            <a:ext cx="4167698" cy="31257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699AC3C-FE44-4341-B799-F20DE8937C2B}"/>
              </a:ext>
            </a:extLst>
          </p:cNvPr>
          <p:cNvSpPr txBox="1"/>
          <p:nvPr/>
        </p:nvSpPr>
        <p:spPr>
          <a:xfrm>
            <a:off x="288349" y="304421"/>
            <a:ext cx="8578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Вся історія Стародавнього Риму прийнято ділити на три</a:t>
            </a:r>
            <a:r>
              <a:rPr kumimoji="0" lang="uk-UA" sz="2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періоди: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10" name="Group 26">
            <a:extLst>
              <a:ext uri="{FF2B5EF4-FFF2-40B4-BE49-F238E27FC236}">
                <a16:creationId xmlns:a16="http://schemas.microsoft.com/office/drawing/2014/main" xmlns="" id="{45CAC6D0-4B2E-4D28-89C1-2FD3607CB28E}"/>
              </a:ext>
            </a:extLst>
          </p:cNvPr>
          <p:cNvGrpSpPr/>
          <p:nvPr/>
        </p:nvGrpSpPr>
        <p:grpSpPr>
          <a:xfrm>
            <a:off x="756607" y="1094957"/>
            <a:ext cx="2166702" cy="2507225"/>
            <a:chOff x="4301450" y="1345460"/>
            <a:chExt cx="3706131" cy="4352482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15D20CA0-A5CF-4B38-926C-853822594E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7576" y="2150644"/>
              <a:ext cx="1805748" cy="3547298"/>
            </a:xfrm>
            <a:custGeom>
              <a:avLst/>
              <a:gdLst>
                <a:gd name="T0" fmla="*/ 503 w 2130"/>
                <a:gd name="T1" fmla="*/ 2507 h 4055"/>
                <a:gd name="T2" fmla="*/ 387 w 2130"/>
                <a:gd name="T3" fmla="*/ 2072 h 4055"/>
                <a:gd name="T4" fmla="*/ 172 w 2130"/>
                <a:gd name="T5" fmla="*/ 1655 h 4055"/>
                <a:gd name="T6" fmla="*/ 35 w 2130"/>
                <a:gd name="T7" fmla="*/ 1291 h 4055"/>
                <a:gd name="T8" fmla="*/ 24 w 2130"/>
                <a:gd name="T9" fmla="*/ 824 h 4055"/>
                <a:gd name="T10" fmla="*/ 81 w 2130"/>
                <a:gd name="T11" fmla="*/ 647 h 4055"/>
                <a:gd name="T12" fmla="*/ 341 w 2130"/>
                <a:gd name="T13" fmla="*/ 262 h 4055"/>
                <a:gd name="T14" fmla="*/ 640 w 2130"/>
                <a:gd name="T15" fmla="*/ 80 h 4055"/>
                <a:gd name="T16" fmla="*/ 1219 w 2130"/>
                <a:gd name="T17" fmla="*/ 12 h 4055"/>
                <a:gd name="T18" fmla="*/ 1728 w 2130"/>
                <a:gd name="T19" fmla="*/ 189 h 4055"/>
                <a:gd name="T20" fmla="*/ 2056 w 2130"/>
                <a:gd name="T21" fmla="*/ 625 h 4055"/>
                <a:gd name="T22" fmla="*/ 2104 w 2130"/>
                <a:gd name="T23" fmla="*/ 1201 h 4055"/>
                <a:gd name="T24" fmla="*/ 1946 w 2130"/>
                <a:gd name="T25" fmla="*/ 1616 h 4055"/>
                <a:gd name="T26" fmla="*/ 1702 w 2130"/>
                <a:gd name="T27" fmla="*/ 2039 h 4055"/>
                <a:gd name="T28" fmla="*/ 1582 w 2130"/>
                <a:gd name="T29" fmla="*/ 2376 h 4055"/>
                <a:gd name="T30" fmla="*/ 1567 w 2130"/>
                <a:gd name="T31" fmla="*/ 3175 h 4055"/>
                <a:gd name="T32" fmla="*/ 1436 w 2130"/>
                <a:gd name="T33" fmla="*/ 3442 h 4055"/>
                <a:gd name="T34" fmla="*/ 1179 w 2130"/>
                <a:gd name="T35" fmla="*/ 3859 h 4055"/>
                <a:gd name="T36" fmla="*/ 979 w 2130"/>
                <a:gd name="T37" fmla="*/ 4016 h 4055"/>
                <a:gd name="T38" fmla="*/ 694 w 2130"/>
                <a:gd name="T39" fmla="*/ 3546 h 4055"/>
                <a:gd name="T40" fmla="*/ 519 w 2130"/>
                <a:gd name="T41" fmla="*/ 3253 h 4055"/>
                <a:gd name="T42" fmla="*/ 505 w 2130"/>
                <a:gd name="T43" fmla="*/ 2850 h 4055"/>
                <a:gd name="T44" fmla="*/ 1035 w 2130"/>
                <a:gd name="T45" fmla="*/ 2418 h 4055"/>
                <a:gd name="T46" fmla="*/ 1434 w 2130"/>
                <a:gd name="T47" fmla="*/ 2385 h 4055"/>
                <a:gd name="T48" fmla="*/ 1571 w 2130"/>
                <a:gd name="T49" fmla="*/ 1968 h 4055"/>
                <a:gd name="T50" fmla="*/ 1843 w 2130"/>
                <a:gd name="T51" fmla="*/ 1492 h 4055"/>
                <a:gd name="T52" fmla="*/ 1969 w 2130"/>
                <a:gd name="T53" fmla="*/ 1118 h 4055"/>
                <a:gd name="T54" fmla="*/ 1788 w 2130"/>
                <a:gd name="T55" fmla="*/ 444 h 4055"/>
                <a:gd name="T56" fmla="*/ 1302 w 2130"/>
                <a:gd name="T57" fmla="*/ 172 h 4055"/>
                <a:gd name="T58" fmla="*/ 719 w 2130"/>
                <a:gd name="T59" fmla="*/ 208 h 4055"/>
                <a:gd name="T60" fmla="*/ 244 w 2130"/>
                <a:gd name="T61" fmla="*/ 633 h 4055"/>
                <a:gd name="T62" fmla="*/ 152 w 2130"/>
                <a:gd name="T63" fmla="*/ 1033 h 4055"/>
                <a:gd name="T64" fmla="*/ 247 w 2130"/>
                <a:gd name="T65" fmla="*/ 1466 h 4055"/>
                <a:gd name="T66" fmla="*/ 480 w 2130"/>
                <a:gd name="T67" fmla="*/ 1917 h 4055"/>
                <a:gd name="T68" fmla="*/ 638 w 2130"/>
                <a:gd name="T69" fmla="*/ 2389 h 4055"/>
                <a:gd name="T70" fmla="*/ 1035 w 2130"/>
                <a:gd name="T71" fmla="*/ 2418 h 4055"/>
                <a:gd name="T72" fmla="*/ 1036 w 2130"/>
                <a:gd name="T73" fmla="*/ 3269 h 4055"/>
                <a:gd name="T74" fmla="*/ 671 w 2130"/>
                <a:gd name="T75" fmla="*/ 3276 h 4055"/>
                <a:gd name="T76" fmla="*/ 714 w 2130"/>
                <a:gd name="T77" fmla="*/ 3355 h 4055"/>
                <a:gd name="T78" fmla="*/ 900 w 2130"/>
                <a:gd name="T79" fmla="*/ 3629 h 4055"/>
                <a:gd name="T80" fmla="*/ 1195 w 2130"/>
                <a:gd name="T81" fmla="*/ 3612 h 4055"/>
                <a:gd name="T82" fmla="*/ 1390 w 2130"/>
                <a:gd name="T83" fmla="*/ 3297 h 4055"/>
                <a:gd name="T84" fmla="*/ 1376 w 2130"/>
                <a:gd name="T85" fmla="*/ 3269 h 4055"/>
                <a:gd name="T86" fmla="*/ 1433 w 2130"/>
                <a:gd name="T87" fmla="*/ 2860 h 4055"/>
                <a:gd name="T88" fmla="*/ 1408 w 2130"/>
                <a:gd name="T89" fmla="*/ 2565 h 4055"/>
                <a:gd name="T90" fmla="*/ 1245 w 2130"/>
                <a:gd name="T91" fmla="*/ 2589 h 4055"/>
                <a:gd name="T92" fmla="*/ 1271 w 2130"/>
                <a:gd name="T93" fmla="*/ 3157 h 4055"/>
                <a:gd name="T94" fmla="*/ 1433 w 2130"/>
                <a:gd name="T95" fmla="*/ 3126 h 4055"/>
                <a:gd name="T96" fmla="*/ 810 w 2130"/>
                <a:gd name="T97" fmla="*/ 2861 h 4055"/>
                <a:gd name="T98" fmla="*/ 788 w 2130"/>
                <a:gd name="T99" fmla="*/ 2566 h 4055"/>
                <a:gd name="T100" fmla="*/ 638 w 2130"/>
                <a:gd name="T101" fmla="*/ 2589 h 4055"/>
                <a:gd name="T102" fmla="*/ 663 w 2130"/>
                <a:gd name="T103" fmla="*/ 3157 h 4055"/>
                <a:gd name="T104" fmla="*/ 810 w 2130"/>
                <a:gd name="T105" fmla="*/ 3125 h 4055"/>
                <a:gd name="T106" fmla="*/ 945 w 2130"/>
                <a:gd name="T107" fmla="*/ 2861 h 4055"/>
                <a:gd name="T108" fmla="*/ 972 w 2130"/>
                <a:gd name="T109" fmla="*/ 3157 h 4055"/>
                <a:gd name="T110" fmla="*/ 1110 w 2130"/>
                <a:gd name="T111" fmla="*/ 3126 h 4055"/>
                <a:gd name="T112" fmla="*/ 1111 w 2130"/>
                <a:gd name="T113" fmla="*/ 2596 h 4055"/>
                <a:gd name="T114" fmla="*/ 970 w 2130"/>
                <a:gd name="T115" fmla="*/ 2565 h 4055"/>
                <a:gd name="T116" fmla="*/ 945 w 2130"/>
                <a:gd name="T117" fmla="*/ 2861 h 4055"/>
                <a:gd name="T118" fmla="*/ 970 w 2130"/>
                <a:gd name="T119" fmla="*/ 3741 h 4055"/>
                <a:gd name="T120" fmla="*/ 1020 w 2130"/>
                <a:gd name="T121" fmla="*/ 3861 h 4055"/>
                <a:gd name="T122" fmla="*/ 1101 w 2130"/>
                <a:gd name="T123" fmla="*/ 3764 h 4055"/>
                <a:gd name="T124" fmla="*/ 1031 w 2130"/>
                <a:gd name="T125" fmla="*/ 3741 h 4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0" h="4055">
                  <a:moveTo>
                    <a:pt x="504" y="2850"/>
                  </a:moveTo>
                  <a:cubicBezTo>
                    <a:pt x="504" y="2736"/>
                    <a:pt x="507" y="2621"/>
                    <a:pt x="503" y="2507"/>
                  </a:cubicBezTo>
                  <a:cubicBezTo>
                    <a:pt x="500" y="2424"/>
                    <a:pt x="485" y="2343"/>
                    <a:pt x="457" y="2264"/>
                  </a:cubicBezTo>
                  <a:cubicBezTo>
                    <a:pt x="434" y="2200"/>
                    <a:pt x="414" y="2134"/>
                    <a:pt x="387" y="2072"/>
                  </a:cubicBezTo>
                  <a:cubicBezTo>
                    <a:pt x="355" y="2000"/>
                    <a:pt x="316" y="1930"/>
                    <a:pt x="280" y="1860"/>
                  </a:cubicBezTo>
                  <a:cubicBezTo>
                    <a:pt x="244" y="1791"/>
                    <a:pt x="206" y="1724"/>
                    <a:pt x="172" y="1655"/>
                  </a:cubicBezTo>
                  <a:cubicBezTo>
                    <a:pt x="140" y="1590"/>
                    <a:pt x="110" y="1524"/>
                    <a:pt x="84" y="1457"/>
                  </a:cubicBezTo>
                  <a:cubicBezTo>
                    <a:pt x="63" y="1403"/>
                    <a:pt x="49" y="1347"/>
                    <a:pt x="35" y="1291"/>
                  </a:cubicBezTo>
                  <a:cubicBezTo>
                    <a:pt x="13" y="1200"/>
                    <a:pt x="0" y="1107"/>
                    <a:pt x="4" y="1012"/>
                  </a:cubicBezTo>
                  <a:cubicBezTo>
                    <a:pt x="7" y="949"/>
                    <a:pt x="14" y="886"/>
                    <a:pt x="24" y="824"/>
                  </a:cubicBezTo>
                  <a:cubicBezTo>
                    <a:pt x="33" y="775"/>
                    <a:pt x="49" y="728"/>
                    <a:pt x="63" y="680"/>
                  </a:cubicBezTo>
                  <a:cubicBezTo>
                    <a:pt x="67" y="668"/>
                    <a:pt x="78" y="659"/>
                    <a:pt x="81" y="647"/>
                  </a:cubicBezTo>
                  <a:cubicBezTo>
                    <a:pt x="103" y="575"/>
                    <a:pt x="138" y="509"/>
                    <a:pt x="179" y="447"/>
                  </a:cubicBezTo>
                  <a:cubicBezTo>
                    <a:pt x="225" y="378"/>
                    <a:pt x="277" y="314"/>
                    <a:pt x="341" y="262"/>
                  </a:cubicBezTo>
                  <a:cubicBezTo>
                    <a:pt x="389" y="222"/>
                    <a:pt x="439" y="184"/>
                    <a:pt x="492" y="152"/>
                  </a:cubicBezTo>
                  <a:cubicBezTo>
                    <a:pt x="538" y="123"/>
                    <a:pt x="589" y="101"/>
                    <a:pt x="640" y="80"/>
                  </a:cubicBezTo>
                  <a:cubicBezTo>
                    <a:pt x="720" y="48"/>
                    <a:pt x="803" y="29"/>
                    <a:pt x="888" y="17"/>
                  </a:cubicBezTo>
                  <a:cubicBezTo>
                    <a:pt x="998" y="0"/>
                    <a:pt x="1109" y="4"/>
                    <a:pt x="1219" y="12"/>
                  </a:cubicBezTo>
                  <a:cubicBezTo>
                    <a:pt x="1290" y="17"/>
                    <a:pt x="1361" y="32"/>
                    <a:pt x="1430" y="51"/>
                  </a:cubicBezTo>
                  <a:cubicBezTo>
                    <a:pt x="1537" y="80"/>
                    <a:pt x="1637" y="125"/>
                    <a:pt x="1728" y="189"/>
                  </a:cubicBezTo>
                  <a:cubicBezTo>
                    <a:pt x="1814" y="249"/>
                    <a:pt x="1886" y="322"/>
                    <a:pt x="1945" y="408"/>
                  </a:cubicBezTo>
                  <a:cubicBezTo>
                    <a:pt x="1991" y="475"/>
                    <a:pt x="2028" y="548"/>
                    <a:pt x="2056" y="625"/>
                  </a:cubicBezTo>
                  <a:cubicBezTo>
                    <a:pt x="2088" y="715"/>
                    <a:pt x="2105" y="807"/>
                    <a:pt x="2117" y="901"/>
                  </a:cubicBezTo>
                  <a:cubicBezTo>
                    <a:pt x="2130" y="1002"/>
                    <a:pt x="2121" y="1102"/>
                    <a:pt x="2104" y="1201"/>
                  </a:cubicBezTo>
                  <a:cubicBezTo>
                    <a:pt x="2093" y="1262"/>
                    <a:pt x="2075" y="1322"/>
                    <a:pt x="2053" y="1379"/>
                  </a:cubicBezTo>
                  <a:cubicBezTo>
                    <a:pt x="2021" y="1459"/>
                    <a:pt x="1986" y="1539"/>
                    <a:pt x="1946" y="1616"/>
                  </a:cubicBezTo>
                  <a:cubicBezTo>
                    <a:pt x="1907" y="1691"/>
                    <a:pt x="1860" y="1762"/>
                    <a:pt x="1818" y="1835"/>
                  </a:cubicBezTo>
                  <a:cubicBezTo>
                    <a:pt x="1779" y="1903"/>
                    <a:pt x="1738" y="1969"/>
                    <a:pt x="1702" y="2039"/>
                  </a:cubicBezTo>
                  <a:cubicBezTo>
                    <a:pt x="1675" y="2091"/>
                    <a:pt x="1653" y="2146"/>
                    <a:pt x="1633" y="2201"/>
                  </a:cubicBezTo>
                  <a:cubicBezTo>
                    <a:pt x="1613" y="2258"/>
                    <a:pt x="1595" y="2317"/>
                    <a:pt x="1582" y="2376"/>
                  </a:cubicBezTo>
                  <a:cubicBezTo>
                    <a:pt x="1572" y="2424"/>
                    <a:pt x="1567" y="2473"/>
                    <a:pt x="1567" y="2521"/>
                  </a:cubicBezTo>
                  <a:cubicBezTo>
                    <a:pt x="1566" y="2739"/>
                    <a:pt x="1565" y="2957"/>
                    <a:pt x="1567" y="3175"/>
                  </a:cubicBezTo>
                  <a:cubicBezTo>
                    <a:pt x="1568" y="3220"/>
                    <a:pt x="1552" y="3256"/>
                    <a:pt x="1529" y="3292"/>
                  </a:cubicBezTo>
                  <a:cubicBezTo>
                    <a:pt x="1498" y="3341"/>
                    <a:pt x="1467" y="3392"/>
                    <a:pt x="1436" y="3442"/>
                  </a:cubicBezTo>
                  <a:cubicBezTo>
                    <a:pt x="1407" y="3490"/>
                    <a:pt x="1377" y="3537"/>
                    <a:pt x="1347" y="3585"/>
                  </a:cubicBezTo>
                  <a:cubicBezTo>
                    <a:pt x="1291" y="3676"/>
                    <a:pt x="1235" y="3768"/>
                    <a:pt x="1179" y="3859"/>
                  </a:cubicBezTo>
                  <a:cubicBezTo>
                    <a:pt x="1146" y="3911"/>
                    <a:pt x="1113" y="3963"/>
                    <a:pt x="1081" y="4015"/>
                  </a:cubicBezTo>
                  <a:cubicBezTo>
                    <a:pt x="1057" y="4054"/>
                    <a:pt x="1003" y="4055"/>
                    <a:pt x="979" y="4016"/>
                  </a:cubicBezTo>
                  <a:cubicBezTo>
                    <a:pt x="927" y="3930"/>
                    <a:pt x="876" y="3844"/>
                    <a:pt x="823" y="3758"/>
                  </a:cubicBezTo>
                  <a:cubicBezTo>
                    <a:pt x="781" y="3687"/>
                    <a:pt x="737" y="3617"/>
                    <a:pt x="694" y="3546"/>
                  </a:cubicBezTo>
                  <a:cubicBezTo>
                    <a:pt x="658" y="3486"/>
                    <a:pt x="623" y="3425"/>
                    <a:pt x="586" y="3365"/>
                  </a:cubicBezTo>
                  <a:cubicBezTo>
                    <a:pt x="564" y="3328"/>
                    <a:pt x="539" y="3292"/>
                    <a:pt x="519" y="3253"/>
                  </a:cubicBezTo>
                  <a:cubicBezTo>
                    <a:pt x="510" y="3237"/>
                    <a:pt x="506" y="3217"/>
                    <a:pt x="505" y="3198"/>
                  </a:cubicBezTo>
                  <a:cubicBezTo>
                    <a:pt x="504" y="3082"/>
                    <a:pt x="505" y="2966"/>
                    <a:pt x="505" y="2850"/>
                  </a:cubicBezTo>
                  <a:cubicBezTo>
                    <a:pt x="505" y="2850"/>
                    <a:pt x="504" y="2850"/>
                    <a:pt x="504" y="2850"/>
                  </a:cubicBezTo>
                  <a:close/>
                  <a:moveTo>
                    <a:pt x="1035" y="2418"/>
                  </a:moveTo>
                  <a:cubicBezTo>
                    <a:pt x="1156" y="2418"/>
                    <a:pt x="1278" y="2418"/>
                    <a:pt x="1399" y="2418"/>
                  </a:cubicBezTo>
                  <a:cubicBezTo>
                    <a:pt x="1432" y="2418"/>
                    <a:pt x="1433" y="2417"/>
                    <a:pt x="1434" y="2385"/>
                  </a:cubicBezTo>
                  <a:cubicBezTo>
                    <a:pt x="1435" y="2305"/>
                    <a:pt x="1453" y="2228"/>
                    <a:pt x="1482" y="2155"/>
                  </a:cubicBezTo>
                  <a:cubicBezTo>
                    <a:pt x="1507" y="2091"/>
                    <a:pt x="1537" y="2028"/>
                    <a:pt x="1571" y="1968"/>
                  </a:cubicBezTo>
                  <a:cubicBezTo>
                    <a:pt x="1624" y="1871"/>
                    <a:pt x="1682" y="1778"/>
                    <a:pt x="1737" y="1682"/>
                  </a:cubicBezTo>
                  <a:cubicBezTo>
                    <a:pt x="1773" y="1619"/>
                    <a:pt x="1811" y="1557"/>
                    <a:pt x="1843" y="1492"/>
                  </a:cubicBezTo>
                  <a:cubicBezTo>
                    <a:pt x="1870" y="1439"/>
                    <a:pt x="1892" y="1383"/>
                    <a:pt x="1915" y="1328"/>
                  </a:cubicBezTo>
                  <a:cubicBezTo>
                    <a:pt x="1943" y="1261"/>
                    <a:pt x="1961" y="1190"/>
                    <a:pt x="1969" y="1118"/>
                  </a:cubicBezTo>
                  <a:cubicBezTo>
                    <a:pt x="1984" y="962"/>
                    <a:pt x="1972" y="809"/>
                    <a:pt x="1914" y="661"/>
                  </a:cubicBezTo>
                  <a:cubicBezTo>
                    <a:pt x="1883" y="582"/>
                    <a:pt x="1842" y="509"/>
                    <a:pt x="1788" y="444"/>
                  </a:cubicBezTo>
                  <a:cubicBezTo>
                    <a:pt x="1725" y="367"/>
                    <a:pt x="1648" y="306"/>
                    <a:pt x="1559" y="260"/>
                  </a:cubicBezTo>
                  <a:cubicBezTo>
                    <a:pt x="1478" y="217"/>
                    <a:pt x="1392" y="189"/>
                    <a:pt x="1302" y="172"/>
                  </a:cubicBezTo>
                  <a:cubicBezTo>
                    <a:pt x="1215" y="156"/>
                    <a:pt x="1127" y="150"/>
                    <a:pt x="1038" y="151"/>
                  </a:cubicBezTo>
                  <a:cubicBezTo>
                    <a:pt x="928" y="154"/>
                    <a:pt x="821" y="171"/>
                    <a:pt x="719" y="208"/>
                  </a:cubicBezTo>
                  <a:cubicBezTo>
                    <a:pt x="633" y="239"/>
                    <a:pt x="554" y="282"/>
                    <a:pt x="482" y="339"/>
                  </a:cubicBezTo>
                  <a:cubicBezTo>
                    <a:pt x="379" y="418"/>
                    <a:pt x="301" y="517"/>
                    <a:pt x="244" y="633"/>
                  </a:cubicBezTo>
                  <a:cubicBezTo>
                    <a:pt x="213" y="696"/>
                    <a:pt x="191" y="762"/>
                    <a:pt x="175" y="831"/>
                  </a:cubicBezTo>
                  <a:cubicBezTo>
                    <a:pt x="158" y="898"/>
                    <a:pt x="152" y="966"/>
                    <a:pt x="152" y="1033"/>
                  </a:cubicBezTo>
                  <a:cubicBezTo>
                    <a:pt x="152" y="1130"/>
                    <a:pt x="163" y="1226"/>
                    <a:pt x="195" y="1318"/>
                  </a:cubicBezTo>
                  <a:cubicBezTo>
                    <a:pt x="212" y="1367"/>
                    <a:pt x="225" y="1419"/>
                    <a:pt x="247" y="1466"/>
                  </a:cubicBezTo>
                  <a:cubicBezTo>
                    <a:pt x="281" y="1545"/>
                    <a:pt x="320" y="1622"/>
                    <a:pt x="359" y="1698"/>
                  </a:cubicBezTo>
                  <a:cubicBezTo>
                    <a:pt x="398" y="1772"/>
                    <a:pt x="440" y="1844"/>
                    <a:pt x="480" y="1917"/>
                  </a:cubicBezTo>
                  <a:cubicBezTo>
                    <a:pt x="525" y="1998"/>
                    <a:pt x="564" y="2082"/>
                    <a:pt x="594" y="2171"/>
                  </a:cubicBezTo>
                  <a:cubicBezTo>
                    <a:pt x="619" y="2242"/>
                    <a:pt x="634" y="2314"/>
                    <a:pt x="638" y="2389"/>
                  </a:cubicBezTo>
                  <a:cubicBezTo>
                    <a:pt x="639" y="2415"/>
                    <a:pt x="642" y="2418"/>
                    <a:pt x="669" y="2418"/>
                  </a:cubicBezTo>
                  <a:cubicBezTo>
                    <a:pt x="791" y="2418"/>
                    <a:pt x="913" y="2418"/>
                    <a:pt x="1035" y="2418"/>
                  </a:cubicBezTo>
                  <a:close/>
                  <a:moveTo>
                    <a:pt x="1036" y="3269"/>
                  </a:moveTo>
                  <a:cubicBezTo>
                    <a:pt x="1036" y="3269"/>
                    <a:pt x="1036" y="3269"/>
                    <a:pt x="1036" y="3269"/>
                  </a:cubicBezTo>
                  <a:cubicBezTo>
                    <a:pt x="921" y="3269"/>
                    <a:pt x="805" y="3269"/>
                    <a:pt x="690" y="3270"/>
                  </a:cubicBezTo>
                  <a:cubicBezTo>
                    <a:pt x="684" y="3270"/>
                    <a:pt x="677" y="3274"/>
                    <a:pt x="671" y="3276"/>
                  </a:cubicBezTo>
                  <a:cubicBezTo>
                    <a:pt x="673" y="3282"/>
                    <a:pt x="674" y="3288"/>
                    <a:pt x="677" y="3294"/>
                  </a:cubicBezTo>
                  <a:cubicBezTo>
                    <a:pt x="689" y="3314"/>
                    <a:pt x="702" y="3335"/>
                    <a:pt x="714" y="3355"/>
                  </a:cubicBezTo>
                  <a:cubicBezTo>
                    <a:pt x="765" y="3441"/>
                    <a:pt x="817" y="3526"/>
                    <a:pt x="869" y="3612"/>
                  </a:cubicBezTo>
                  <a:cubicBezTo>
                    <a:pt x="876" y="3624"/>
                    <a:pt x="885" y="3629"/>
                    <a:pt x="900" y="3629"/>
                  </a:cubicBezTo>
                  <a:cubicBezTo>
                    <a:pt x="988" y="3629"/>
                    <a:pt x="1076" y="3629"/>
                    <a:pt x="1164" y="3629"/>
                  </a:cubicBezTo>
                  <a:cubicBezTo>
                    <a:pt x="1178" y="3629"/>
                    <a:pt x="1187" y="3625"/>
                    <a:pt x="1195" y="3612"/>
                  </a:cubicBezTo>
                  <a:cubicBezTo>
                    <a:pt x="1223" y="3567"/>
                    <a:pt x="1251" y="3521"/>
                    <a:pt x="1280" y="3476"/>
                  </a:cubicBezTo>
                  <a:cubicBezTo>
                    <a:pt x="1317" y="3416"/>
                    <a:pt x="1354" y="3357"/>
                    <a:pt x="1390" y="3297"/>
                  </a:cubicBezTo>
                  <a:cubicBezTo>
                    <a:pt x="1394" y="3290"/>
                    <a:pt x="1396" y="3282"/>
                    <a:pt x="1398" y="3274"/>
                  </a:cubicBezTo>
                  <a:cubicBezTo>
                    <a:pt x="1391" y="3272"/>
                    <a:pt x="1383" y="3269"/>
                    <a:pt x="1376" y="3269"/>
                  </a:cubicBezTo>
                  <a:cubicBezTo>
                    <a:pt x="1263" y="3269"/>
                    <a:pt x="1149" y="3269"/>
                    <a:pt x="1036" y="3269"/>
                  </a:cubicBezTo>
                  <a:close/>
                  <a:moveTo>
                    <a:pt x="1433" y="2860"/>
                  </a:moveTo>
                  <a:cubicBezTo>
                    <a:pt x="1433" y="2771"/>
                    <a:pt x="1433" y="2682"/>
                    <a:pt x="1434" y="2592"/>
                  </a:cubicBezTo>
                  <a:cubicBezTo>
                    <a:pt x="1434" y="2573"/>
                    <a:pt x="1429" y="2565"/>
                    <a:pt x="1408" y="2565"/>
                  </a:cubicBezTo>
                  <a:cubicBezTo>
                    <a:pt x="1362" y="2567"/>
                    <a:pt x="1316" y="2566"/>
                    <a:pt x="1270" y="2566"/>
                  </a:cubicBezTo>
                  <a:cubicBezTo>
                    <a:pt x="1252" y="2565"/>
                    <a:pt x="1245" y="2571"/>
                    <a:pt x="1245" y="2589"/>
                  </a:cubicBezTo>
                  <a:cubicBezTo>
                    <a:pt x="1245" y="2770"/>
                    <a:pt x="1245" y="2950"/>
                    <a:pt x="1245" y="3131"/>
                  </a:cubicBezTo>
                  <a:cubicBezTo>
                    <a:pt x="1245" y="3149"/>
                    <a:pt x="1252" y="3157"/>
                    <a:pt x="1271" y="3157"/>
                  </a:cubicBezTo>
                  <a:cubicBezTo>
                    <a:pt x="1315" y="3156"/>
                    <a:pt x="1359" y="3157"/>
                    <a:pt x="1403" y="3157"/>
                  </a:cubicBezTo>
                  <a:cubicBezTo>
                    <a:pt x="1431" y="3157"/>
                    <a:pt x="1433" y="3154"/>
                    <a:pt x="1433" y="3126"/>
                  </a:cubicBezTo>
                  <a:cubicBezTo>
                    <a:pt x="1434" y="3037"/>
                    <a:pt x="1433" y="2949"/>
                    <a:pt x="1433" y="2860"/>
                  </a:cubicBezTo>
                  <a:close/>
                  <a:moveTo>
                    <a:pt x="810" y="2861"/>
                  </a:moveTo>
                  <a:cubicBezTo>
                    <a:pt x="810" y="2770"/>
                    <a:pt x="810" y="2680"/>
                    <a:pt x="810" y="2589"/>
                  </a:cubicBezTo>
                  <a:cubicBezTo>
                    <a:pt x="810" y="2572"/>
                    <a:pt x="806" y="2565"/>
                    <a:pt x="788" y="2566"/>
                  </a:cubicBezTo>
                  <a:cubicBezTo>
                    <a:pt x="746" y="2567"/>
                    <a:pt x="704" y="2566"/>
                    <a:pt x="662" y="2566"/>
                  </a:cubicBezTo>
                  <a:cubicBezTo>
                    <a:pt x="645" y="2565"/>
                    <a:pt x="638" y="2571"/>
                    <a:pt x="638" y="2589"/>
                  </a:cubicBezTo>
                  <a:cubicBezTo>
                    <a:pt x="638" y="2770"/>
                    <a:pt x="638" y="2951"/>
                    <a:pt x="638" y="3133"/>
                  </a:cubicBezTo>
                  <a:cubicBezTo>
                    <a:pt x="638" y="3151"/>
                    <a:pt x="646" y="3157"/>
                    <a:pt x="663" y="3157"/>
                  </a:cubicBezTo>
                  <a:cubicBezTo>
                    <a:pt x="701" y="3156"/>
                    <a:pt x="739" y="3157"/>
                    <a:pt x="777" y="3157"/>
                  </a:cubicBezTo>
                  <a:cubicBezTo>
                    <a:pt x="810" y="3157"/>
                    <a:pt x="810" y="3157"/>
                    <a:pt x="810" y="3125"/>
                  </a:cubicBezTo>
                  <a:cubicBezTo>
                    <a:pt x="810" y="3037"/>
                    <a:pt x="810" y="2949"/>
                    <a:pt x="810" y="2861"/>
                  </a:cubicBezTo>
                  <a:close/>
                  <a:moveTo>
                    <a:pt x="945" y="2861"/>
                  </a:moveTo>
                  <a:cubicBezTo>
                    <a:pt x="945" y="2951"/>
                    <a:pt x="945" y="3041"/>
                    <a:pt x="946" y="3131"/>
                  </a:cubicBezTo>
                  <a:cubicBezTo>
                    <a:pt x="946" y="3155"/>
                    <a:pt x="947" y="3156"/>
                    <a:pt x="972" y="3157"/>
                  </a:cubicBezTo>
                  <a:cubicBezTo>
                    <a:pt x="1008" y="3157"/>
                    <a:pt x="1044" y="3157"/>
                    <a:pt x="1080" y="3157"/>
                  </a:cubicBezTo>
                  <a:cubicBezTo>
                    <a:pt x="1107" y="3157"/>
                    <a:pt x="1110" y="3154"/>
                    <a:pt x="1110" y="3126"/>
                  </a:cubicBezTo>
                  <a:cubicBezTo>
                    <a:pt x="1111" y="3063"/>
                    <a:pt x="1111" y="3000"/>
                    <a:pt x="1111" y="2938"/>
                  </a:cubicBezTo>
                  <a:cubicBezTo>
                    <a:pt x="1111" y="2824"/>
                    <a:pt x="1111" y="2710"/>
                    <a:pt x="1111" y="2596"/>
                  </a:cubicBezTo>
                  <a:cubicBezTo>
                    <a:pt x="1110" y="2567"/>
                    <a:pt x="1109" y="2566"/>
                    <a:pt x="1080" y="2566"/>
                  </a:cubicBezTo>
                  <a:cubicBezTo>
                    <a:pt x="1043" y="2566"/>
                    <a:pt x="1007" y="2567"/>
                    <a:pt x="970" y="2565"/>
                  </a:cubicBezTo>
                  <a:cubicBezTo>
                    <a:pt x="950" y="2565"/>
                    <a:pt x="945" y="2572"/>
                    <a:pt x="945" y="2591"/>
                  </a:cubicBezTo>
                  <a:cubicBezTo>
                    <a:pt x="946" y="2681"/>
                    <a:pt x="945" y="2771"/>
                    <a:pt x="945" y="2861"/>
                  </a:cubicBezTo>
                  <a:close/>
                  <a:moveTo>
                    <a:pt x="1031" y="3741"/>
                  </a:moveTo>
                  <a:cubicBezTo>
                    <a:pt x="1011" y="3741"/>
                    <a:pt x="990" y="3741"/>
                    <a:pt x="970" y="3741"/>
                  </a:cubicBezTo>
                  <a:cubicBezTo>
                    <a:pt x="960" y="3742"/>
                    <a:pt x="950" y="3745"/>
                    <a:pt x="956" y="3757"/>
                  </a:cubicBezTo>
                  <a:cubicBezTo>
                    <a:pt x="977" y="3792"/>
                    <a:pt x="999" y="3827"/>
                    <a:pt x="1020" y="3861"/>
                  </a:cubicBezTo>
                  <a:cubicBezTo>
                    <a:pt x="1028" y="3873"/>
                    <a:pt x="1036" y="3870"/>
                    <a:pt x="1042" y="3860"/>
                  </a:cubicBezTo>
                  <a:cubicBezTo>
                    <a:pt x="1062" y="3829"/>
                    <a:pt x="1082" y="3797"/>
                    <a:pt x="1101" y="3764"/>
                  </a:cubicBezTo>
                  <a:cubicBezTo>
                    <a:pt x="1110" y="3750"/>
                    <a:pt x="1106" y="3742"/>
                    <a:pt x="1089" y="3741"/>
                  </a:cubicBezTo>
                  <a:cubicBezTo>
                    <a:pt x="1070" y="3741"/>
                    <a:pt x="1051" y="3741"/>
                    <a:pt x="1031" y="374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xmlns="" id="{8AB9D946-5AA1-4354-B33E-5DD44832E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6973" y="3858847"/>
              <a:ext cx="519218" cy="458782"/>
            </a:xfrm>
            <a:custGeom>
              <a:avLst/>
              <a:gdLst>
                <a:gd name="T0" fmla="*/ 529 w 613"/>
                <a:gd name="T1" fmla="*/ 5 h 525"/>
                <a:gd name="T2" fmla="*/ 604 w 613"/>
                <a:gd name="T3" fmla="*/ 62 h 525"/>
                <a:gd name="T4" fmla="*/ 574 w 613"/>
                <a:gd name="T5" fmla="*/ 144 h 525"/>
                <a:gd name="T6" fmla="*/ 393 w 613"/>
                <a:gd name="T7" fmla="*/ 293 h 525"/>
                <a:gd name="T8" fmla="*/ 261 w 613"/>
                <a:gd name="T9" fmla="*/ 400 h 525"/>
                <a:gd name="T10" fmla="*/ 153 w 613"/>
                <a:gd name="T11" fmla="*/ 491 h 525"/>
                <a:gd name="T12" fmla="*/ 47 w 613"/>
                <a:gd name="T13" fmla="*/ 506 h 525"/>
                <a:gd name="T14" fmla="*/ 41 w 613"/>
                <a:gd name="T15" fmla="*/ 380 h 525"/>
                <a:gd name="T16" fmla="*/ 266 w 613"/>
                <a:gd name="T17" fmla="*/ 197 h 525"/>
                <a:gd name="T18" fmla="*/ 471 w 613"/>
                <a:gd name="T19" fmla="*/ 28 h 525"/>
                <a:gd name="T20" fmla="*/ 526 w 613"/>
                <a:gd name="T21" fmla="*/ 0 h 525"/>
                <a:gd name="T22" fmla="*/ 529 w 613"/>
                <a:gd name="T23" fmla="*/ 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3" h="525">
                  <a:moveTo>
                    <a:pt x="529" y="5"/>
                  </a:moveTo>
                  <a:cubicBezTo>
                    <a:pt x="565" y="2"/>
                    <a:pt x="593" y="29"/>
                    <a:pt x="604" y="62"/>
                  </a:cubicBezTo>
                  <a:cubicBezTo>
                    <a:pt x="613" y="88"/>
                    <a:pt x="598" y="125"/>
                    <a:pt x="574" y="144"/>
                  </a:cubicBezTo>
                  <a:cubicBezTo>
                    <a:pt x="513" y="193"/>
                    <a:pt x="453" y="243"/>
                    <a:pt x="393" y="293"/>
                  </a:cubicBezTo>
                  <a:cubicBezTo>
                    <a:pt x="349" y="329"/>
                    <a:pt x="305" y="364"/>
                    <a:pt x="261" y="400"/>
                  </a:cubicBezTo>
                  <a:cubicBezTo>
                    <a:pt x="225" y="430"/>
                    <a:pt x="188" y="460"/>
                    <a:pt x="153" y="491"/>
                  </a:cubicBezTo>
                  <a:cubicBezTo>
                    <a:pt x="118" y="521"/>
                    <a:pt x="76" y="525"/>
                    <a:pt x="47" y="506"/>
                  </a:cubicBezTo>
                  <a:cubicBezTo>
                    <a:pt x="3" y="477"/>
                    <a:pt x="0" y="413"/>
                    <a:pt x="41" y="380"/>
                  </a:cubicBezTo>
                  <a:cubicBezTo>
                    <a:pt x="116" y="319"/>
                    <a:pt x="191" y="258"/>
                    <a:pt x="266" y="197"/>
                  </a:cubicBezTo>
                  <a:cubicBezTo>
                    <a:pt x="335" y="140"/>
                    <a:pt x="402" y="83"/>
                    <a:pt x="471" y="28"/>
                  </a:cubicBezTo>
                  <a:cubicBezTo>
                    <a:pt x="487" y="15"/>
                    <a:pt x="508" y="9"/>
                    <a:pt x="526" y="0"/>
                  </a:cubicBezTo>
                  <a:cubicBezTo>
                    <a:pt x="527" y="2"/>
                    <a:pt x="528" y="3"/>
                    <a:pt x="529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xmlns="" id="{001D5C10-AA1D-4389-A5D2-802608A39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9416" y="1345460"/>
              <a:ext cx="391331" cy="571164"/>
            </a:xfrm>
            <a:custGeom>
              <a:avLst/>
              <a:gdLst>
                <a:gd name="T0" fmla="*/ 370 w 461"/>
                <a:gd name="T1" fmla="*/ 0 h 652"/>
                <a:gd name="T2" fmla="*/ 437 w 461"/>
                <a:gd name="T3" fmla="*/ 106 h 652"/>
                <a:gd name="T4" fmla="*/ 384 w 461"/>
                <a:gd name="T5" fmla="*/ 204 h 652"/>
                <a:gd name="T6" fmla="*/ 289 w 461"/>
                <a:gd name="T7" fmla="*/ 371 h 652"/>
                <a:gd name="T8" fmla="*/ 180 w 461"/>
                <a:gd name="T9" fmla="*/ 556 h 652"/>
                <a:gd name="T10" fmla="*/ 139 w 461"/>
                <a:gd name="T11" fmla="*/ 621 h 652"/>
                <a:gd name="T12" fmla="*/ 41 w 461"/>
                <a:gd name="T13" fmla="*/ 632 h 652"/>
                <a:gd name="T14" fmla="*/ 11 w 461"/>
                <a:gd name="T15" fmla="*/ 547 h 652"/>
                <a:gd name="T16" fmla="*/ 41 w 461"/>
                <a:gd name="T17" fmla="*/ 488 h 652"/>
                <a:gd name="T18" fmla="*/ 156 w 461"/>
                <a:gd name="T19" fmla="*/ 287 h 652"/>
                <a:gd name="T20" fmla="*/ 265 w 461"/>
                <a:gd name="T21" fmla="*/ 100 h 652"/>
                <a:gd name="T22" fmla="*/ 303 w 461"/>
                <a:gd name="T23" fmla="*/ 35 h 652"/>
                <a:gd name="T24" fmla="*/ 370 w 461"/>
                <a:gd name="T25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" h="652">
                  <a:moveTo>
                    <a:pt x="370" y="0"/>
                  </a:moveTo>
                  <a:cubicBezTo>
                    <a:pt x="426" y="2"/>
                    <a:pt x="461" y="55"/>
                    <a:pt x="437" y="106"/>
                  </a:cubicBezTo>
                  <a:cubicBezTo>
                    <a:pt x="422" y="140"/>
                    <a:pt x="402" y="172"/>
                    <a:pt x="384" y="204"/>
                  </a:cubicBezTo>
                  <a:cubicBezTo>
                    <a:pt x="353" y="260"/>
                    <a:pt x="321" y="315"/>
                    <a:pt x="289" y="371"/>
                  </a:cubicBezTo>
                  <a:cubicBezTo>
                    <a:pt x="253" y="433"/>
                    <a:pt x="217" y="494"/>
                    <a:pt x="180" y="556"/>
                  </a:cubicBezTo>
                  <a:cubicBezTo>
                    <a:pt x="167" y="578"/>
                    <a:pt x="156" y="601"/>
                    <a:pt x="139" y="621"/>
                  </a:cubicBezTo>
                  <a:cubicBezTo>
                    <a:pt x="116" y="649"/>
                    <a:pt x="75" y="652"/>
                    <a:pt x="41" y="632"/>
                  </a:cubicBezTo>
                  <a:cubicBezTo>
                    <a:pt x="15" y="617"/>
                    <a:pt x="0" y="578"/>
                    <a:pt x="11" y="547"/>
                  </a:cubicBezTo>
                  <a:cubicBezTo>
                    <a:pt x="19" y="526"/>
                    <a:pt x="30" y="507"/>
                    <a:pt x="41" y="488"/>
                  </a:cubicBezTo>
                  <a:cubicBezTo>
                    <a:pt x="79" y="421"/>
                    <a:pt x="117" y="354"/>
                    <a:pt x="156" y="287"/>
                  </a:cubicBezTo>
                  <a:cubicBezTo>
                    <a:pt x="192" y="224"/>
                    <a:pt x="229" y="162"/>
                    <a:pt x="265" y="100"/>
                  </a:cubicBezTo>
                  <a:cubicBezTo>
                    <a:pt x="277" y="78"/>
                    <a:pt x="289" y="56"/>
                    <a:pt x="303" y="35"/>
                  </a:cubicBezTo>
                  <a:cubicBezTo>
                    <a:pt x="320" y="9"/>
                    <a:pt x="339" y="0"/>
                    <a:pt x="37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xmlns="" id="{75B308AE-556B-4362-A5E9-8C09F14A7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747" y="1378514"/>
              <a:ext cx="370870" cy="576453"/>
            </a:xfrm>
            <a:custGeom>
              <a:avLst/>
              <a:gdLst>
                <a:gd name="T0" fmla="*/ 81 w 438"/>
                <a:gd name="T1" fmla="*/ 4 h 660"/>
                <a:gd name="T2" fmla="*/ 152 w 438"/>
                <a:gd name="T3" fmla="*/ 45 h 660"/>
                <a:gd name="T4" fmla="*/ 285 w 438"/>
                <a:gd name="T5" fmla="*/ 281 h 660"/>
                <a:gd name="T6" fmla="*/ 410 w 438"/>
                <a:gd name="T7" fmla="*/ 509 h 660"/>
                <a:gd name="T8" fmla="*/ 434 w 438"/>
                <a:gd name="T9" fmla="*/ 575 h 660"/>
                <a:gd name="T10" fmla="*/ 379 w 438"/>
                <a:gd name="T11" fmla="*/ 651 h 660"/>
                <a:gd name="T12" fmla="*/ 289 w 438"/>
                <a:gd name="T13" fmla="*/ 610 h 660"/>
                <a:gd name="T14" fmla="*/ 200 w 438"/>
                <a:gd name="T15" fmla="*/ 449 h 660"/>
                <a:gd name="T16" fmla="*/ 108 w 438"/>
                <a:gd name="T17" fmla="*/ 282 h 660"/>
                <a:gd name="T18" fmla="*/ 17 w 438"/>
                <a:gd name="T19" fmla="*/ 122 h 660"/>
                <a:gd name="T20" fmla="*/ 16 w 438"/>
                <a:gd name="T21" fmla="*/ 40 h 660"/>
                <a:gd name="T22" fmla="*/ 81 w 438"/>
                <a:gd name="T23" fmla="*/ 4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8" h="660">
                  <a:moveTo>
                    <a:pt x="81" y="4"/>
                  </a:moveTo>
                  <a:cubicBezTo>
                    <a:pt x="116" y="3"/>
                    <a:pt x="137" y="18"/>
                    <a:pt x="152" y="45"/>
                  </a:cubicBezTo>
                  <a:cubicBezTo>
                    <a:pt x="196" y="123"/>
                    <a:pt x="241" y="202"/>
                    <a:pt x="285" y="281"/>
                  </a:cubicBezTo>
                  <a:cubicBezTo>
                    <a:pt x="327" y="357"/>
                    <a:pt x="369" y="433"/>
                    <a:pt x="410" y="509"/>
                  </a:cubicBezTo>
                  <a:cubicBezTo>
                    <a:pt x="421" y="530"/>
                    <a:pt x="432" y="553"/>
                    <a:pt x="434" y="575"/>
                  </a:cubicBezTo>
                  <a:cubicBezTo>
                    <a:pt x="438" y="612"/>
                    <a:pt x="412" y="642"/>
                    <a:pt x="379" y="651"/>
                  </a:cubicBezTo>
                  <a:cubicBezTo>
                    <a:pt x="346" y="660"/>
                    <a:pt x="306" y="641"/>
                    <a:pt x="289" y="610"/>
                  </a:cubicBezTo>
                  <a:cubicBezTo>
                    <a:pt x="260" y="556"/>
                    <a:pt x="230" y="502"/>
                    <a:pt x="200" y="449"/>
                  </a:cubicBezTo>
                  <a:cubicBezTo>
                    <a:pt x="169" y="393"/>
                    <a:pt x="139" y="337"/>
                    <a:pt x="108" y="282"/>
                  </a:cubicBezTo>
                  <a:cubicBezTo>
                    <a:pt x="78" y="229"/>
                    <a:pt x="47" y="175"/>
                    <a:pt x="17" y="122"/>
                  </a:cubicBezTo>
                  <a:cubicBezTo>
                    <a:pt x="2" y="95"/>
                    <a:pt x="0" y="66"/>
                    <a:pt x="16" y="40"/>
                  </a:cubicBezTo>
                  <a:cubicBezTo>
                    <a:pt x="31" y="15"/>
                    <a:pt x="53" y="0"/>
                    <a:pt x="81" y="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xmlns="" id="{1B74DAA6-E969-49FE-970A-35824B70F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4940" y="3801994"/>
              <a:ext cx="521774" cy="452171"/>
            </a:xfrm>
            <a:custGeom>
              <a:avLst/>
              <a:gdLst>
                <a:gd name="T0" fmla="*/ 528 w 618"/>
                <a:gd name="T1" fmla="*/ 516 h 516"/>
                <a:gd name="T2" fmla="*/ 479 w 618"/>
                <a:gd name="T3" fmla="*/ 493 h 516"/>
                <a:gd name="T4" fmla="*/ 233 w 618"/>
                <a:gd name="T5" fmla="*/ 302 h 516"/>
                <a:gd name="T6" fmla="*/ 70 w 618"/>
                <a:gd name="T7" fmla="*/ 172 h 516"/>
                <a:gd name="T8" fmla="*/ 27 w 618"/>
                <a:gd name="T9" fmla="*/ 136 h 516"/>
                <a:gd name="T10" fmla="*/ 28 w 618"/>
                <a:gd name="T11" fmla="*/ 31 h 516"/>
                <a:gd name="T12" fmla="*/ 131 w 618"/>
                <a:gd name="T13" fmla="*/ 24 h 516"/>
                <a:gd name="T14" fmla="*/ 308 w 618"/>
                <a:gd name="T15" fmla="*/ 163 h 516"/>
                <a:gd name="T16" fmla="*/ 519 w 618"/>
                <a:gd name="T17" fmla="*/ 327 h 516"/>
                <a:gd name="T18" fmla="*/ 581 w 618"/>
                <a:gd name="T19" fmla="*/ 377 h 516"/>
                <a:gd name="T20" fmla="*/ 580 w 618"/>
                <a:gd name="T21" fmla="*/ 495 h 516"/>
                <a:gd name="T22" fmla="*/ 528 w 618"/>
                <a:gd name="T2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8" h="516">
                  <a:moveTo>
                    <a:pt x="528" y="516"/>
                  </a:moveTo>
                  <a:cubicBezTo>
                    <a:pt x="511" y="508"/>
                    <a:pt x="493" y="504"/>
                    <a:pt x="479" y="493"/>
                  </a:cubicBezTo>
                  <a:cubicBezTo>
                    <a:pt x="397" y="430"/>
                    <a:pt x="315" y="366"/>
                    <a:pt x="233" y="302"/>
                  </a:cubicBezTo>
                  <a:cubicBezTo>
                    <a:pt x="179" y="259"/>
                    <a:pt x="125" y="216"/>
                    <a:pt x="70" y="172"/>
                  </a:cubicBezTo>
                  <a:cubicBezTo>
                    <a:pt x="55" y="160"/>
                    <a:pt x="39" y="149"/>
                    <a:pt x="27" y="136"/>
                  </a:cubicBezTo>
                  <a:cubicBezTo>
                    <a:pt x="0" y="106"/>
                    <a:pt x="1" y="60"/>
                    <a:pt x="28" y="31"/>
                  </a:cubicBezTo>
                  <a:cubicBezTo>
                    <a:pt x="54" y="4"/>
                    <a:pt x="100" y="0"/>
                    <a:pt x="131" y="24"/>
                  </a:cubicBezTo>
                  <a:cubicBezTo>
                    <a:pt x="190" y="70"/>
                    <a:pt x="249" y="117"/>
                    <a:pt x="308" y="163"/>
                  </a:cubicBezTo>
                  <a:cubicBezTo>
                    <a:pt x="378" y="217"/>
                    <a:pt x="449" y="272"/>
                    <a:pt x="519" y="327"/>
                  </a:cubicBezTo>
                  <a:cubicBezTo>
                    <a:pt x="540" y="343"/>
                    <a:pt x="560" y="361"/>
                    <a:pt x="581" y="377"/>
                  </a:cubicBezTo>
                  <a:cubicBezTo>
                    <a:pt x="613" y="403"/>
                    <a:pt x="618" y="463"/>
                    <a:pt x="580" y="495"/>
                  </a:cubicBezTo>
                  <a:cubicBezTo>
                    <a:pt x="566" y="506"/>
                    <a:pt x="547" y="509"/>
                    <a:pt x="528" y="51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xmlns="" id="{67FE553E-5115-4116-8AA7-9A6BCF6AC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8845" y="2630579"/>
              <a:ext cx="608736" cy="239308"/>
            </a:xfrm>
            <a:custGeom>
              <a:avLst/>
              <a:gdLst>
                <a:gd name="T0" fmla="*/ 717 w 718"/>
                <a:gd name="T1" fmla="*/ 86 h 273"/>
                <a:gd name="T2" fmla="*/ 666 w 718"/>
                <a:gd name="T3" fmla="*/ 155 h 273"/>
                <a:gd name="T4" fmla="*/ 576 w 718"/>
                <a:gd name="T5" fmla="*/ 175 h 273"/>
                <a:gd name="T6" fmla="*/ 342 w 718"/>
                <a:gd name="T7" fmla="*/ 222 h 273"/>
                <a:gd name="T8" fmla="*/ 174 w 718"/>
                <a:gd name="T9" fmla="*/ 253 h 273"/>
                <a:gd name="T10" fmla="*/ 93 w 718"/>
                <a:gd name="T11" fmla="*/ 268 h 273"/>
                <a:gd name="T12" fmla="*/ 17 w 718"/>
                <a:gd name="T13" fmla="*/ 236 h 273"/>
                <a:gd name="T14" fmla="*/ 14 w 718"/>
                <a:gd name="T15" fmla="*/ 154 h 273"/>
                <a:gd name="T16" fmla="*/ 60 w 718"/>
                <a:gd name="T17" fmla="*/ 120 h 273"/>
                <a:gd name="T18" fmla="*/ 256 w 718"/>
                <a:gd name="T19" fmla="*/ 81 h 273"/>
                <a:gd name="T20" fmla="*/ 488 w 718"/>
                <a:gd name="T21" fmla="*/ 33 h 273"/>
                <a:gd name="T22" fmla="*/ 627 w 718"/>
                <a:gd name="T23" fmla="*/ 9 h 273"/>
                <a:gd name="T24" fmla="*/ 717 w 718"/>
                <a:gd name="T25" fmla="*/ 8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8" h="273">
                  <a:moveTo>
                    <a:pt x="717" y="86"/>
                  </a:moveTo>
                  <a:cubicBezTo>
                    <a:pt x="716" y="117"/>
                    <a:pt x="696" y="147"/>
                    <a:pt x="666" y="155"/>
                  </a:cubicBezTo>
                  <a:cubicBezTo>
                    <a:pt x="637" y="164"/>
                    <a:pt x="606" y="169"/>
                    <a:pt x="576" y="175"/>
                  </a:cubicBezTo>
                  <a:cubicBezTo>
                    <a:pt x="498" y="191"/>
                    <a:pt x="420" y="207"/>
                    <a:pt x="342" y="222"/>
                  </a:cubicBezTo>
                  <a:cubicBezTo>
                    <a:pt x="286" y="233"/>
                    <a:pt x="230" y="243"/>
                    <a:pt x="174" y="253"/>
                  </a:cubicBezTo>
                  <a:cubicBezTo>
                    <a:pt x="147" y="258"/>
                    <a:pt x="120" y="264"/>
                    <a:pt x="93" y="268"/>
                  </a:cubicBezTo>
                  <a:cubicBezTo>
                    <a:pt x="62" y="273"/>
                    <a:pt x="35" y="263"/>
                    <a:pt x="17" y="236"/>
                  </a:cubicBezTo>
                  <a:cubicBezTo>
                    <a:pt x="0" y="210"/>
                    <a:pt x="1" y="180"/>
                    <a:pt x="14" y="154"/>
                  </a:cubicBezTo>
                  <a:cubicBezTo>
                    <a:pt x="23" y="137"/>
                    <a:pt x="39" y="124"/>
                    <a:pt x="60" y="120"/>
                  </a:cubicBezTo>
                  <a:cubicBezTo>
                    <a:pt x="125" y="107"/>
                    <a:pt x="191" y="94"/>
                    <a:pt x="256" y="81"/>
                  </a:cubicBezTo>
                  <a:cubicBezTo>
                    <a:pt x="333" y="65"/>
                    <a:pt x="410" y="49"/>
                    <a:pt x="488" y="33"/>
                  </a:cubicBezTo>
                  <a:cubicBezTo>
                    <a:pt x="534" y="24"/>
                    <a:pt x="581" y="16"/>
                    <a:pt x="627" y="9"/>
                  </a:cubicBezTo>
                  <a:cubicBezTo>
                    <a:pt x="686" y="0"/>
                    <a:pt x="718" y="49"/>
                    <a:pt x="717" y="8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xmlns="" id="{A2FC5CCE-E15D-4C65-A51B-39F2A1F9E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450" y="2692720"/>
              <a:ext cx="618968" cy="211542"/>
            </a:xfrm>
            <a:custGeom>
              <a:avLst/>
              <a:gdLst>
                <a:gd name="T0" fmla="*/ 632 w 728"/>
                <a:gd name="T1" fmla="*/ 242 h 242"/>
                <a:gd name="T2" fmla="*/ 531 w 728"/>
                <a:gd name="T3" fmla="*/ 226 h 242"/>
                <a:gd name="T4" fmla="*/ 466 w 728"/>
                <a:gd name="T5" fmla="*/ 215 h 242"/>
                <a:gd name="T6" fmla="*/ 298 w 728"/>
                <a:gd name="T7" fmla="*/ 192 h 242"/>
                <a:gd name="T8" fmla="*/ 64 w 728"/>
                <a:gd name="T9" fmla="*/ 154 h 242"/>
                <a:gd name="T10" fmla="*/ 4 w 728"/>
                <a:gd name="T11" fmla="*/ 88 h 242"/>
                <a:gd name="T12" fmla="*/ 46 w 728"/>
                <a:gd name="T13" fmla="*/ 11 h 242"/>
                <a:gd name="T14" fmla="*/ 98 w 728"/>
                <a:gd name="T15" fmla="*/ 2 h 242"/>
                <a:gd name="T16" fmla="*/ 346 w 728"/>
                <a:gd name="T17" fmla="*/ 40 h 242"/>
                <a:gd name="T18" fmla="*/ 553 w 728"/>
                <a:gd name="T19" fmla="*/ 74 h 242"/>
                <a:gd name="T20" fmla="*/ 654 w 728"/>
                <a:gd name="T21" fmla="*/ 89 h 242"/>
                <a:gd name="T22" fmla="*/ 716 w 728"/>
                <a:gd name="T23" fmla="*/ 190 h 242"/>
                <a:gd name="T24" fmla="*/ 632 w 728"/>
                <a:gd name="T25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8" h="242">
                  <a:moveTo>
                    <a:pt x="632" y="242"/>
                  </a:moveTo>
                  <a:cubicBezTo>
                    <a:pt x="605" y="238"/>
                    <a:pt x="568" y="232"/>
                    <a:pt x="531" y="226"/>
                  </a:cubicBezTo>
                  <a:cubicBezTo>
                    <a:pt x="509" y="223"/>
                    <a:pt x="487" y="218"/>
                    <a:pt x="466" y="215"/>
                  </a:cubicBezTo>
                  <a:cubicBezTo>
                    <a:pt x="410" y="207"/>
                    <a:pt x="354" y="200"/>
                    <a:pt x="298" y="192"/>
                  </a:cubicBezTo>
                  <a:cubicBezTo>
                    <a:pt x="220" y="180"/>
                    <a:pt x="142" y="167"/>
                    <a:pt x="64" y="154"/>
                  </a:cubicBezTo>
                  <a:cubicBezTo>
                    <a:pt x="37" y="149"/>
                    <a:pt x="9" y="118"/>
                    <a:pt x="4" y="88"/>
                  </a:cubicBezTo>
                  <a:cubicBezTo>
                    <a:pt x="0" y="59"/>
                    <a:pt x="18" y="22"/>
                    <a:pt x="46" y="11"/>
                  </a:cubicBezTo>
                  <a:cubicBezTo>
                    <a:pt x="62" y="4"/>
                    <a:pt x="81" y="0"/>
                    <a:pt x="98" y="2"/>
                  </a:cubicBezTo>
                  <a:cubicBezTo>
                    <a:pt x="181" y="14"/>
                    <a:pt x="263" y="27"/>
                    <a:pt x="346" y="40"/>
                  </a:cubicBezTo>
                  <a:cubicBezTo>
                    <a:pt x="415" y="51"/>
                    <a:pt x="484" y="63"/>
                    <a:pt x="553" y="74"/>
                  </a:cubicBezTo>
                  <a:cubicBezTo>
                    <a:pt x="586" y="80"/>
                    <a:pt x="620" y="85"/>
                    <a:pt x="654" y="89"/>
                  </a:cubicBezTo>
                  <a:cubicBezTo>
                    <a:pt x="707" y="97"/>
                    <a:pt x="728" y="145"/>
                    <a:pt x="716" y="190"/>
                  </a:cubicBezTo>
                  <a:cubicBezTo>
                    <a:pt x="707" y="222"/>
                    <a:pt x="679" y="242"/>
                    <a:pt x="632" y="24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xmlns="" id="{265BB47C-24B7-4135-87C4-643A28ED5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59" y="2597526"/>
              <a:ext cx="363196" cy="879223"/>
            </a:xfrm>
            <a:custGeom>
              <a:avLst/>
              <a:gdLst>
                <a:gd name="T0" fmla="*/ 0 w 431"/>
                <a:gd name="T1" fmla="*/ 579 h 1005"/>
                <a:gd name="T2" fmla="*/ 45 w 431"/>
                <a:gd name="T3" fmla="*/ 334 h 1005"/>
                <a:gd name="T4" fmla="*/ 210 w 431"/>
                <a:gd name="T5" fmla="*/ 93 h 1005"/>
                <a:gd name="T6" fmla="*/ 338 w 431"/>
                <a:gd name="T7" fmla="*/ 13 h 1005"/>
                <a:gd name="T8" fmla="*/ 420 w 431"/>
                <a:gd name="T9" fmla="*/ 52 h 1005"/>
                <a:gd name="T10" fmla="*/ 385 w 431"/>
                <a:gd name="T11" fmla="*/ 128 h 1005"/>
                <a:gd name="T12" fmla="*/ 244 w 431"/>
                <a:gd name="T13" fmla="*/ 238 h 1005"/>
                <a:gd name="T14" fmla="*/ 153 w 431"/>
                <a:gd name="T15" fmla="*/ 399 h 1005"/>
                <a:gd name="T16" fmla="*/ 139 w 431"/>
                <a:gd name="T17" fmla="*/ 686 h 1005"/>
                <a:gd name="T18" fmla="*/ 259 w 431"/>
                <a:gd name="T19" fmla="*/ 895 h 1005"/>
                <a:gd name="T20" fmla="*/ 258 w 431"/>
                <a:gd name="T21" fmla="*/ 979 h 1005"/>
                <a:gd name="T22" fmla="*/ 170 w 431"/>
                <a:gd name="T23" fmla="*/ 982 h 1005"/>
                <a:gd name="T24" fmla="*/ 42 w 431"/>
                <a:gd name="T25" fmla="*/ 784 h 1005"/>
                <a:gd name="T26" fmla="*/ 0 w 431"/>
                <a:gd name="T27" fmla="*/ 579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1" h="1005">
                  <a:moveTo>
                    <a:pt x="0" y="579"/>
                  </a:moveTo>
                  <a:cubicBezTo>
                    <a:pt x="1" y="484"/>
                    <a:pt x="16" y="408"/>
                    <a:pt x="45" y="334"/>
                  </a:cubicBezTo>
                  <a:cubicBezTo>
                    <a:pt x="82" y="241"/>
                    <a:pt x="136" y="160"/>
                    <a:pt x="210" y="93"/>
                  </a:cubicBezTo>
                  <a:cubicBezTo>
                    <a:pt x="247" y="58"/>
                    <a:pt x="290" y="31"/>
                    <a:pt x="338" y="13"/>
                  </a:cubicBezTo>
                  <a:cubicBezTo>
                    <a:pt x="373" y="0"/>
                    <a:pt x="402" y="14"/>
                    <a:pt x="420" y="52"/>
                  </a:cubicBezTo>
                  <a:cubicBezTo>
                    <a:pt x="431" y="76"/>
                    <a:pt x="417" y="114"/>
                    <a:pt x="385" y="128"/>
                  </a:cubicBezTo>
                  <a:cubicBezTo>
                    <a:pt x="328" y="152"/>
                    <a:pt x="284" y="190"/>
                    <a:pt x="244" y="238"/>
                  </a:cubicBezTo>
                  <a:cubicBezTo>
                    <a:pt x="204" y="287"/>
                    <a:pt x="174" y="340"/>
                    <a:pt x="153" y="399"/>
                  </a:cubicBezTo>
                  <a:cubicBezTo>
                    <a:pt x="118" y="493"/>
                    <a:pt x="114" y="589"/>
                    <a:pt x="139" y="686"/>
                  </a:cubicBezTo>
                  <a:cubicBezTo>
                    <a:pt x="159" y="766"/>
                    <a:pt x="202" y="835"/>
                    <a:pt x="259" y="895"/>
                  </a:cubicBezTo>
                  <a:cubicBezTo>
                    <a:pt x="279" y="916"/>
                    <a:pt x="279" y="959"/>
                    <a:pt x="258" y="979"/>
                  </a:cubicBezTo>
                  <a:cubicBezTo>
                    <a:pt x="233" y="1004"/>
                    <a:pt x="192" y="1005"/>
                    <a:pt x="170" y="982"/>
                  </a:cubicBezTo>
                  <a:cubicBezTo>
                    <a:pt x="115" y="924"/>
                    <a:pt x="72" y="858"/>
                    <a:pt x="42" y="784"/>
                  </a:cubicBezTo>
                  <a:cubicBezTo>
                    <a:pt x="13" y="713"/>
                    <a:pt x="1" y="639"/>
                    <a:pt x="0" y="57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Rectangle 1">
            <a:extLst>
              <a:ext uri="{FF2B5EF4-FFF2-40B4-BE49-F238E27FC236}">
                <a16:creationId xmlns:a16="http://schemas.microsoft.com/office/drawing/2014/main" xmlns="" id="{572A260B-E44B-4442-935B-1A05EC22A3EF}"/>
              </a:ext>
            </a:extLst>
          </p:cNvPr>
          <p:cNvSpPr/>
          <p:nvPr/>
        </p:nvSpPr>
        <p:spPr>
          <a:xfrm>
            <a:off x="3543665" y="1659940"/>
            <a:ext cx="5600335" cy="952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xmlns="" id="{39B62B21-15F0-49E4-9C0A-46E2135E470B}"/>
              </a:ext>
            </a:extLst>
          </p:cNvPr>
          <p:cNvSpPr/>
          <p:nvPr/>
        </p:nvSpPr>
        <p:spPr>
          <a:xfrm>
            <a:off x="3543665" y="2758266"/>
            <a:ext cx="5600335" cy="9525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xmlns="" id="{4CB51B94-506F-4380-A597-06AB89D66D77}"/>
              </a:ext>
            </a:extLst>
          </p:cNvPr>
          <p:cNvSpPr/>
          <p:nvPr/>
        </p:nvSpPr>
        <p:spPr>
          <a:xfrm>
            <a:off x="3543665" y="3898155"/>
            <a:ext cx="5600335" cy="952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9CEC0D7-DE8B-498C-B626-42C96E041667}"/>
              </a:ext>
            </a:extLst>
          </p:cNvPr>
          <p:cNvSpPr txBox="1"/>
          <p:nvPr/>
        </p:nvSpPr>
        <p:spPr>
          <a:xfrm>
            <a:off x="3540967" y="1619125"/>
            <a:ext cx="1177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01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10F1FA9-DFA5-44DD-ACE2-E0B67BEBD639}"/>
              </a:ext>
            </a:extLst>
          </p:cNvPr>
          <p:cNvSpPr txBox="1"/>
          <p:nvPr/>
        </p:nvSpPr>
        <p:spPr>
          <a:xfrm>
            <a:off x="3540967" y="2736385"/>
            <a:ext cx="1177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02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4972E19-7853-4F29-A477-B3FC2B9801F4}"/>
              </a:ext>
            </a:extLst>
          </p:cNvPr>
          <p:cNvSpPr txBox="1"/>
          <p:nvPr/>
        </p:nvSpPr>
        <p:spPr>
          <a:xfrm>
            <a:off x="3540967" y="3864437"/>
            <a:ext cx="1177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03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CF5E8D6-2132-4973-98AF-E170110635BC}"/>
              </a:ext>
            </a:extLst>
          </p:cNvPr>
          <p:cNvSpPr txBox="1"/>
          <p:nvPr/>
        </p:nvSpPr>
        <p:spPr>
          <a:xfrm>
            <a:off x="4729820" y="1797767"/>
            <a:ext cx="402688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754-510 рр. до н.е.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dirty="0" smtClean="0">
                <a:solidFill>
                  <a:srgbClr val="FFFFFF"/>
                </a:solidFill>
                <a:latin typeface="Noto Sans" panose="020B0502040504020204" pitchFamily="34"/>
              </a:rPr>
              <a:t>ЦАРСЬКИЙ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FE0ADF0-60ED-427C-8750-80ACC702B290}"/>
              </a:ext>
            </a:extLst>
          </p:cNvPr>
          <p:cNvSpPr txBox="1"/>
          <p:nvPr/>
        </p:nvSpPr>
        <p:spPr>
          <a:xfrm>
            <a:off x="4724400" y="2928882"/>
            <a:ext cx="412928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509-28 </a:t>
            </a:r>
            <a:r>
              <a:rPr kumimoji="0" lang="uk-UA" sz="13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рр. до н.е.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noProof="0" dirty="0" smtClean="0">
                <a:solidFill>
                  <a:srgbClr val="FFFFFF"/>
                </a:solidFill>
                <a:latin typeface="Noto Sans" panose="020B0502040504020204" pitchFamily="34"/>
              </a:rPr>
              <a:t>РЕСПУБЛІКАНСЬКИЙ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28E29FF-87BE-45A8-882B-B961681B3697}"/>
              </a:ext>
            </a:extLst>
          </p:cNvPr>
          <p:cNvSpPr txBox="1"/>
          <p:nvPr/>
        </p:nvSpPr>
        <p:spPr>
          <a:xfrm>
            <a:off x="4724400" y="4135832"/>
            <a:ext cx="417085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27 р.</a:t>
            </a:r>
            <a:r>
              <a:rPr kumimoji="0" lang="uk-UA" sz="13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до н.е. – 476 р. н.е.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baseline="0" dirty="0" smtClean="0">
                <a:solidFill>
                  <a:srgbClr val="FFFFFF"/>
                </a:solidFill>
                <a:latin typeface="Noto Sans" panose="020B0502040504020204" pitchFamily="34"/>
              </a:rPr>
              <a:t>ІМПЕРАТОРСЬКИЙ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604" y="221673"/>
            <a:ext cx="2958486" cy="67887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Суспільний устрій Рима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71055" y="831273"/>
            <a:ext cx="4364181" cy="5430981"/>
          </a:xfrm>
        </p:spPr>
        <p:txBody>
          <a:bodyPr>
            <a:noAutofit/>
          </a:bodyPr>
          <a:lstStyle/>
          <a:p>
            <a:pPr algn="just"/>
            <a:r>
              <a:rPr lang="uk-UA" sz="2000" dirty="0" smtClean="0"/>
              <a:t> На початку існування в Римі правили </a:t>
            </a:r>
            <a:r>
              <a:rPr lang="uk-UA" sz="2000" b="1" dirty="0" smtClean="0"/>
              <a:t>царі. </a:t>
            </a:r>
            <a:r>
              <a:rPr lang="uk-UA" sz="2000" dirty="0" smtClean="0"/>
              <a:t>Усього за історію їх було </a:t>
            </a:r>
            <a:r>
              <a:rPr lang="uk-UA" sz="2000" b="1" dirty="0" smtClean="0"/>
              <a:t>сім</a:t>
            </a:r>
            <a:r>
              <a:rPr lang="uk-UA" sz="2000" dirty="0" smtClean="0"/>
              <a:t> (разом із </a:t>
            </a:r>
            <a:r>
              <a:rPr lang="uk-UA" sz="2000" dirty="0" err="1" smtClean="0"/>
              <a:t>Ромулом</a:t>
            </a:r>
            <a:r>
              <a:rPr lang="uk-UA" sz="2000" dirty="0" smtClean="0"/>
              <a:t>). Цар був верховним суддею та жерцем, видавав накази та командував армією. Проте царська влада не була спадковою.</a:t>
            </a:r>
          </a:p>
          <a:p>
            <a:pPr algn="just"/>
            <a:r>
              <a:rPr lang="uk-UA" sz="2000" b="1" dirty="0" smtClean="0"/>
              <a:t>Населення</a:t>
            </a:r>
            <a:r>
              <a:rPr lang="uk-UA" sz="2000" dirty="0" smtClean="0"/>
              <a:t> Рима </a:t>
            </a:r>
            <a:r>
              <a:rPr lang="uk-UA" sz="2000" b="1" dirty="0" smtClean="0"/>
              <a:t>складалося з 300 родів</a:t>
            </a:r>
            <a:r>
              <a:rPr lang="uk-UA" sz="2000" dirty="0" smtClean="0"/>
              <a:t>, кожен із яких володів частиною земель міста. Кожні десять родів об’єднувалися в </a:t>
            </a:r>
            <a:r>
              <a:rPr lang="uk-UA" sz="2000" b="1" dirty="0" smtClean="0"/>
              <a:t>курію</a:t>
            </a:r>
            <a:r>
              <a:rPr lang="uk-UA" sz="2000" dirty="0" smtClean="0"/>
              <a:t>, а кожні десять курій — у </a:t>
            </a:r>
            <a:r>
              <a:rPr lang="uk-UA" sz="2000" b="1" dirty="0" smtClean="0"/>
              <a:t>трибу</a:t>
            </a:r>
            <a:r>
              <a:rPr lang="uk-UA" sz="2000" dirty="0" smtClean="0"/>
              <a:t>.</a:t>
            </a:r>
          </a:p>
          <a:p>
            <a:pPr algn="just"/>
            <a:r>
              <a:rPr lang="uk-UA" sz="2000" dirty="0" smtClean="0"/>
              <a:t>Родом керував </a:t>
            </a:r>
            <a:r>
              <a:rPr lang="uk-UA" sz="2000" b="1" dirty="0" smtClean="0"/>
              <a:t>старійшина</a:t>
            </a:r>
            <a:r>
              <a:rPr lang="uk-UA" sz="2000" dirty="0" smtClean="0"/>
              <a:t>. Зібрання старійшин цих родів називали </a:t>
            </a:r>
            <a:r>
              <a:rPr lang="uk-UA" sz="2000" b="1" dirty="0" smtClean="0"/>
              <a:t>Сенатом</a:t>
            </a:r>
            <a:r>
              <a:rPr lang="uk-UA" sz="2000" dirty="0" smtClean="0"/>
              <a:t>. Сенат обирав царя, створював закони, які мали ухвалити Народні збори. Також вони оголошували війну. У Народних зборах брали участь усі громадяни Рима.</a:t>
            </a:r>
          </a:p>
          <a:p>
            <a:pPr algn="just"/>
            <a:endParaRPr lang="uk-UA" sz="2000" dirty="0"/>
          </a:p>
        </p:txBody>
      </p:sp>
      <p:pic>
        <p:nvPicPr>
          <p:cNvPr id="10" name="Содержимое 9" descr="групи населенн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74134" y="270364"/>
            <a:ext cx="3798811" cy="63111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8CB4FCAD-F47C-440D-90B3-22ECF4A338EA}"/>
              </a:ext>
            </a:extLst>
          </p:cNvPr>
          <p:cNvSpPr/>
          <p:nvPr/>
        </p:nvSpPr>
        <p:spPr>
          <a:xfrm>
            <a:off x="1085994" y="1835062"/>
            <a:ext cx="2557751" cy="13866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87C3632B-E302-4C07-9F51-4FFC2D8F7238}"/>
              </a:ext>
            </a:extLst>
          </p:cNvPr>
          <p:cNvSpPr/>
          <p:nvPr/>
        </p:nvSpPr>
        <p:spPr>
          <a:xfrm>
            <a:off x="1085994" y="3864983"/>
            <a:ext cx="4774479" cy="13866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0" name="Oval 1">
            <a:extLst>
              <a:ext uri="{FF2B5EF4-FFF2-40B4-BE49-F238E27FC236}">
                <a16:creationId xmlns:a16="http://schemas.microsoft.com/office/drawing/2014/main" xmlns="" id="{B3602F55-82B4-43A8-9ED9-F6D3562C2175}"/>
              </a:ext>
            </a:extLst>
          </p:cNvPr>
          <p:cNvSpPr/>
          <p:nvPr/>
        </p:nvSpPr>
        <p:spPr>
          <a:xfrm>
            <a:off x="303531" y="3857960"/>
            <a:ext cx="1403541" cy="139365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xmlns="" id="{BE1AF821-4427-42AE-9E2D-939128E2ECDA}"/>
              </a:ext>
            </a:extLst>
          </p:cNvPr>
          <p:cNvSpPr/>
          <p:nvPr/>
        </p:nvSpPr>
        <p:spPr>
          <a:xfrm>
            <a:off x="303531" y="1832106"/>
            <a:ext cx="1403541" cy="1393652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D786E66-2221-4FDD-91B4-273D66EC063F}"/>
              </a:ext>
            </a:extLst>
          </p:cNvPr>
          <p:cNvSpPr txBox="1"/>
          <p:nvPr/>
        </p:nvSpPr>
        <p:spPr>
          <a:xfrm>
            <a:off x="595257" y="2063203"/>
            <a:ext cx="8159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532CC8F-487D-4141-8C30-D133A79E5DB4}"/>
              </a:ext>
            </a:extLst>
          </p:cNvPr>
          <p:cNvSpPr txBox="1"/>
          <p:nvPr/>
        </p:nvSpPr>
        <p:spPr>
          <a:xfrm>
            <a:off x="520949" y="4118093"/>
            <a:ext cx="9302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B400D2D-8592-48C2-B4AB-1C7F88669B46}"/>
              </a:ext>
            </a:extLst>
          </p:cNvPr>
          <p:cNvSpPr txBox="1"/>
          <p:nvPr/>
        </p:nvSpPr>
        <p:spPr>
          <a:xfrm>
            <a:off x="1427017" y="2117709"/>
            <a:ext cx="2424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Патриції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44D119C-4B28-4530-9DC3-487238529869}"/>
              </a:ext>
            </a:extLst>
          </p:cNvPr>
          <p:cNvSpPr txBox="1"/>
          <p:nvPr/>
        </p:nvSpPr>
        <p:spPr>
          <a:xfrm>
            <a:off x="1524001" y="4113557"/>
            <a:ext cx="2743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Плебеї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3E278C9-33B9-415E-9D35-433FFEC6BD04}"/>
              </a:ext>
            </a:extLst>
          </p:cNvPr>
          <p:cNvSpPr txBox="1"/>
          <p:nvPr/>
        </p:nvSpPr>
        <p:spPr>
          <a:xfrm>
            <a:off x="6771273" y="2139268"/>
            <a:ext cx="2077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uk-UA" b="1" dirty="0" smtClean="0"/>
              <a:t>Нащадки родів, які заснували Рим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1D3FB3F-62AF-44A2-8560-665B833664E5}"/>
              </a:ext>
            </a:extLst>
          </p:cNvPr>
          <p:cNvSpPr txBox="1"/>
          <p:nvPr/>
        </p:nvSpPr>
        <p:spPr>
          <a:xfrm>
            <a:off x="6812837" y="3896982"/>
            <a:ext cx="2077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uk-UA" b="1" dirty="0" smtClean="0"/>
              <a:t>Це люди, які приїхали до Рима після його заснування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8EDF18E-AA0D-499D-8435-75D7E45CE2CE}"/>
              </a:ext>
            </a:extLst>
          </p:cNvPr>
          <p:cNvSpPr txBox="1"/>
          <p:nvPr/>
        </p:nvSpPr>
        <p:spPr>
          <a:xfrm>
            <a:off x="316058" y="207439"/>
            <a:ext cx="8523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Римське суспільство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8EDF18E-AA0D-499D-8435-75D7E45CE2CE}"/>
              </a:ext>
            </a:extLst>
          </p:cNvPr>
          <p:cNvSpPr txBox="1"/>
          <p:nvPr/>
        </p:nvSpPr>
        <p:spPr>
          <a:xfrm>
            <a:off x="371476" y="761621"/>
            <a:ext cx="8523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Все вільне населення поділялось на: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99AC3C-FE44-4341-B799-F20DE8937C2B}"/>
              </a:ext>
            </a:extLst>
          </p:cNvPr>
          <p:cNvSpPr txBox="1"/>
          <p:nvPr/>
        </p:nvSpPr>
        <p:spPr>
          <a:xfrm>
            <a:off x="725713" y="235148"/>
            <a:ext cx="804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Патриції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5" name="Group 88">
            <a:extLst>
              <a:ext uri="{FF2B5EF4-FFF2-40B4-BE49-F238E27FC236}">
                <a16:creationId xmlns:a16="http://schemas.microsoft.com/office/drawing/2014/main" xmlns="" id="{35DC11B7-F433-4562-BE10-C33B7DF1F6BD}"/>
              </a:ext>
            </a:extLst>
          </p:cNvPr>
          <p:cNvGrpSpPr/>
          <p:nvPr/>
        </p:nvGrpSpPr>
        <p:grpSpPr>
          <a:xfrm>
            <a:off x="233264" y="4080797"/>
            <a:ext cx="8605936" cy="1797532"/>
            <a:chOff x="1885601" y="3961065"/>
            <a:chExt cx="8605936" cy="1797532"/>
          </a:xfrm>
        </p:grpSpPr>
        <p:grpSp>
          <p:nvGrpSpPr>
            <p:cNvPr id="6" name="Group 39">
              <a:extLst>
                <a:ext uri="{FF2B5EF4-FFF2-40B4-BE49-F238E27FC236}">
                  <a16:creationId xmlns:a16="http://schemas.microsoft.com/office/drawing/2014/main" xmlns="" id="{E9BF8D6A-FDE3-4B71-8AF4-159CD7D5E0FD}"/>
                </a:ext>
              </a:extLst>
            </p:cNvPr>
            <p:cNvGrpSpPr/>
            <p:nvPr/>
          </p:nvGrpSpPr>
          <p:grpSpPr>
            <a:xfrm>
              <a:off x="6418609" y="3961065"/>
              <a:ext cx="1361075" cy="1566906"/>
              <a:chOff x="5709865" y="3492501"/>
              <a:chExt cx="383352" cy="441325"/>
            </a:xfrm>
            <a:solidFill>
              <a:schemeClr val="accent3"/>
            </a:solidFill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xmlns="" id="{216D2B88-AA3E-4CE7-84E7-4A6CE2556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xmlns="" id="{5D705830-2F15-4A5D-BEBD-6E962E4A9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28">
              <a:extLst>
                <a:ext uri="{FF2B5EF4-FFF2-40B4-BE49-F238E27FC236}">
                  <a16:creationId xmlns:a16="http://schemas.microsoft.com/office/drawing/2014/main" xmlns="" id="{22328194-3E95-4A8E-B99E-23800F951999}"/>
                </a:ext>
              </a:extLst>
            </p:cNvPr>
            <p:cNvGrpSpPr/>
            <p:nvPr/>
          </p:nvGrpSpPr>
          <p:grpSpPr>
            <a:xfrm>
              <a:off x="4597454" y="3961065"/>
              <a:ext cx="1361075" cy="1566906"/>
              <a:chOff x="5709865" y="3492501"/>
              <a:chExt cx="383352" cy="441325"/>
            </a:xfrm>
            <a:solidFill>
              <a:schemeClr val="accent5"/>
            </a:solidFill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xmlns="" id="{57D16B63-CC0D-4346-84A6-7CFBB2DB7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xmlns="" id="{79FA8731-C42E-43B6-B6C2-474BB6C7E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22">
              <a:extLst>
                <a:ext uri="{FF2B5EF4-FFF2-40B4-BE49-F238E27FC236}">
                  <a16:creationId xmlns:a16="http://schemas.microsoft.com/office/drawing/2014/main" xmlns="" id="{107438B6-C4DD-4687-899A-9033EE26FDAF}"/>
                </a:ext>
              </a:extLst>
            </p:cNvPr>
            <p:cNvGrpSpPr/>
            <p:nvPr/>
          </p:nvGrpSpPr>
          <p:grpSpPr>
            <a:xfrm>
              <a:off x="2800155" y="3961065"/>
              <a:ext cx="1361075" cy="1566906"/>
              <a:chOff x="5709865" y="3492501"/>
              <a:chExt cx="383352" cy="441325"/>
            </a:xfrm>
            <a:solidFill>
              <a:schemeClr val="accent4"/>
            </a:solidFill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xmlns="" id="{46DE49EC-8099-4706-88D4-BE58EBDA5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xmlns="" id="{B4A704E7-BD59-4938-9384-F99FC5AAF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xmlns="" id="{51D15DE0-4B7A-46C6-BA99-3137CBCD64B5}"/>
                </a:ext>
              </a:extLst>
            </p:cNvPr>
            <p:cNvGrpSpPr/>
            <p:nvPr/>
          </p:nvGrpSpPr>
          <p:grpSpPr>
            <a:xfrm>
              <a:off x="1885601" y="4191691"/>
              <a:ext cx="1361075" cy="1566906"/>
              <a:chOff x="5709865" y="3492501"/>
              <a:chExt cx="383352" cy="441325"/>
            </a:xfrm>
            <a:solidFill>
              <a:schemeClr val="accent1"/>
            </a:solidFill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xmlns="" id="{3E3B1F59-109F-4147-BA85-00722E8D1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xmlns="" id="{6AB6C93C-C3D7-4210-BEB9-360DE3DA6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xmlns="" id="{34CD943F-7AE9-4358-BAF5-3FF790CA3ED3}"/>
                </a:ext>
              </a:extLst>
            </p:cNvPr>
            <p:cNvGrpSpPr/>
            <p:nvPr/>
          </p:nvGrpSpPr>
          <p:grpSpPr>
            <a:xfrm>
              <a:off x="3698804" y="4191691"/>
              <a:ext cx="1361075" cy="1566906"/>
              <a:chOff x="5709865" y="3492501"/>
              <a:chExt cx="383352" cy="441325"/>
            </a:xfrm>
            <a:solidFill>
              <a:schemeClr val="accent2"/>
            </a:solidFill>
          </p:grpSpPr>
          <p:sp>
            <p:nvSpPr>
              <p:cNvPr id="23" name="Freeform 5">
                <a:extLst>
                  <a:ext uri="{FF2B5EF4-FFF2-40B4-BE49-F238E27FC236}">
                    <a16:creationId xmlns:a16="http://schemas.microsoft.com/office/drawing/2014/main" xmlns="" id="{65FF092B-4F4C-42B5-92CA-F4154B880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xmlns="" id="{0BA4B6CA-674F-4F44-A1B3-367753DBF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31">
              <a:extLst>
                <a:ext uri="{FF2B5EF4-FFF2-40B4-BE49-F238E27FC236}">
                  <a16:creationId xmlns:a16="http://schemas.microsoft.com/office/drawing/2014/main" xmlns="" id="{8A4F6EF9-82C9-4614-8000-469602A683F3}"/>
                </a:ext>
              </a:extLst>
            </p:cNvPr>
            <p:cNvGrpSpPr/>
            <p:nvPr/>
          </p:nvGrpSpPr>
          <p:grpSpPr>
            <a:xfrm>
              <a:off x="5512008" y="4191691"/>
              <a:ext cx="1361075" cy="1566906"/>
              <a:chOff x="5709865" y="3492501"/>
              <a:chExt cx="383352" cy="441325"/>
            </a:xfrm>
            <a:solidFill>
              <a:schemeClr val="accent6"/>
            </a:solidFill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xmlns="" id="{4C51B05A-84E3-43C7-9315-F2CE11891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xmlns="" id="{87B48997-A91E-40F2-BE3A-CC941C15D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34">
              <a:extLst>
                <a:ext uri="{FF2B5EF4-FFF2-40B4-BE49-F238E27FC236}">
                  <a16:creationId xmlns:a16="http://schemas.microsoft.com/office/drawing/2014/main" xmlns="" id="{3AF6E96E-8755-477A-9BCF-E8CF79A707B0}"/>
                </a:ext>
              </a:extLst>
            </p:cNvPr>
            <p:cNvGrpSpPr/>
            <p:nvPr/>
          </p:nvGrpSpPr>
          <p:grpSpPr>
            <a:xfrm>
              <a:off x="8215908" y="3961065"/>
              <a:ext cx="1361075" cy="1566906"/>
              <a:chOff x="5709865" y="3492501"/>
              <a:chExt cx="383352" cy="441325"/>
            </a:xfrm>
            <a:solidFill>
              <a:schemeClr val="accent4"/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xmlns="" id="{AD163451-22AA-4DAD-8817-46CC118BC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C2076129-1D81-494E-A6DA-FF665863C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45">
              <a:extLst>
                <a:ext uri="{FF2B5EF4-FFF2-40B4-BE49-F238E27FC236}">
                  <a16:creationId xmlns:a16="http://schemas.microsoft.com/office/drawing/2014/main" xmlns="" id="{9C9138C1-3CEC-41E6-A14E-B2DE9479C1FD}"/>
                </a:ext>
              </a:extLst>
            </p:cNvPr>
            <p:cNvGrpSpPr/>
            <p:nvPr/>
          </p:nvGrpSpPr>
          <p:grpSpPr>
            <a:xfrm>
              <a:off x="7317259" y="4191691"/>
              <a:ext cx="1361075" cy="1566906"/>
              <a:chOff x="5709865" y="3492501"/>
              <a:chExt cx="383352" cy="441325"/>
            </a:xfrm>
            <a:solidFill>
              <a:schemeClr val="accent1"/>
            </a:solidFill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xmlns="" id="{6D88E0DD-68EC-46E1-A05F-C2C8AD639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xmlns="" id="{97722891-19AD-4EA6-B7CA-9E39CE722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48">
              <a:extLst>
                <a:ext uri="{FF2B5EF4-FFF2-40B4-BE49-F238E27FC236}">
                  <a16:creationId xmlns:a16="http://schemas.microsoft.com/office/drawing/2014/main" xmlns="" id="{A661C2C4-164B-4039-8CC4-C4856CE67150}"/>
                </a:ext>
              </a:extLst>
            </p:cNvPr>
            <p:cNvGrpSpPr/>
            <p:nvPr/>
          </p:nvGrpSpPr>
          <p:grpSpPr>
            <a:xfrm>
              <a:off x="9130462" y="4191691"/>
              <a:ext cx="1361075" cy="1566906"/>
              <a:chOff x="5709865" y="3492501"/>
              <a:chExt cx="383352" cy="441325"/>
            </a:xfrm>
            <a:solidFill>
              <a:schemeClr val="accent2"/>
            </a:solidFill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xmlns="" id="{89AA300C-68E3-4A4B-B8C2-275FC36F50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xmlns="" id="{1D960232-D4B0-498B-B134-EF9634048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Speech Bubble: Oval 90">
            <a:extLst>
              <a:ext uri="{FF2B5EF4-FFF2-40B4-BE49-F238E27FC236}">
                <a16:creationId xmlns:a16="http://schemas.microsoft.com/office/drawing/2014/main" xmlns="" id="{1AA4AE42-E2ED-4F97-8EF5-B5C602DED5D6}"/>
              </a:ext>
            </a:extLst>
          </p:cNvPr>
          <p:cNvSpPr/>
          <p:nvPr/>
        </p:nvSpPr>
        <p:spPr>
          <a:xfrm>
            <a:off x="0" y="1840125"/>
            <a:ext cx="2356482" cy="1261014"/>
          </a:xfrm>
          <a:prstGeom prst="wedgeEllipseCallout">
            <a:avLst>
              <a:gd name="adj1" fmla="val 33637"/>
              <a:gd name="adj2" fmla="val 790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peech Bubble: Oval 92">
            <a:extLst>
              <a:ext uri="{FF2B5EF4-FFF2-40B4-BE49-F238E27FC236}">
                <a16:creationId xmlns:a16="http://schemas.microsoft.com/office/drawing/2014/main" xmlns="" id="{32AABE1D-0415-408B-B1B0-695E082207DE}"/>
              </a:ext>
            </a:extLst>
          </p:cNvPr>
          <p:cNvSpPr/>
          <p:nvPr/>
        </p:nvSpPr>
        <p:spPr>
          <a:xfrm>
            <a:off x="6825058" y="1264444"/>
            <a:ext cx="2117096" cy="1261014"/>
          </a:xfrm>
          <a:prstGeom prst="wedgeEllipseCallout">
            <a:avLst>
              <a:gd name="adj1" fmla="val -499"/>
              <a:gd name="adj2" fmla="val 15997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peech Bubble: Oval 93">
            <a:extLst>
              <a:ext uri="{FF2B5EF4-FFF2-40B4-BE49-F238E27FC236}">
                <a16:creationId xmlns:a16="http://schemas.microsoft.com/office/drawing/2014/main" xmlns="" id="{68E05376-FD7D-4C13-8033-1893006E060D}"/>
              </a:ext>
            </a:extLst>
          </p:cNvPr>
          <p:cNvSpPr/>
          <p:nvPr/>
        </p:nvSpPr>
        <p:spPr>
          <a:xfrm>
            <a:off x="2334138" y="1135557"/>
            <a:ext cx="2709561" cy="1613906"/>
          </a:xfrm>
          <a:prstGeom prst="wedgeEllipseCallout">
            <a:avLst>
              <a:gd name="adj1" fmla="val -12933"/>
              <a:gd name="adj2" fmla="val 9515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peech Bubble: Oval 94">
            <a:extLst>
              <a:ext uri="{FF2B5EF4-FFF2-40B4-BE49-F238E27FC236}">
                <a16:creationId xmlns:a16="http://schemas.microsoft.com/office/drawing/2014/main" xmlns="" id="{88EAF773-E9FE-4D91-B685-584DCC2C6372}"/>
              </a:ext>
            </a:extLst>
          </p:cNvPr>
          <p:cNvSpPr/>
          <p:nvPr/>
        </p:nvSpPr>
        <p:spPr>
          <a:xfrm>
            <a:off x="4669338" y="2110418"/>
            <a:ext cx="2590443" cy="1447658"/>
          </a:xfrm>
          <a:prstGeom prst="wedgeEllipseCallout">
            <a:avLst>
              <a:gd name="adj1" fmla="val -12933"/>
              <a:gd name="adj2" fmla="val 9515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1130D55-7AA5-4A0A-9134-A73E73AF40A3}"/>
              </a:ext>
            </a:extLst>
          </p:cNvPr>
          <p:cNvSpPr txBox="1"/>
          <p:nvPr/>
        </p:nvSpPr>
        <p:spPr>
          <a:xfrm>
            <a:off x="7252627" y="1376788"/>
            <a:ext cx="14014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200" b="1" dirty="0" smtClean="0">
                <a:solidFill>
                  <a:schemeClr val="bg1"/>
                </a:solidFill>
                <a:latin typeface="Noto Sans" panose="020B0502040504020204"/>
              </a:rPr>
              <a:t>б</a:t>
            </a:r>
            <a:r>
              <a:rPr kumimoji="0" lang="uk-UA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/>
              </a:rPr>
              <a:t>ули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/>
              </a:rPr>
              <a:t> багаті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59F9D14-B0A5-45AE-AF49-092C87ADFD66}"/>
              </a:ext>
            </a:extLst>
          </p:cNvPr>
          <p:cNvSpPr txBox="1"/>
          <p:nvPr/>
        </p:nvSpPr>
        <p:spPr>
          <a:xfrm>
            <a:off x="2501402" y="1476908"/>
            <a:ext cx="24304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500" b="1" dirty="0" smtClean="0">
                <a:solidFill>
                  <a:schemeClr val="bg1"/>
                </a:solidFill>
                <a:latin typeface="Noto Sans" panose="020B0502040504020204"/>
              </a:rPr>
              <a:t>е</a:t>
            </a:r>
            <a:r>
              <a:rPr kumimoji="0" lang="uk-UA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/>
              </a:rPr>
              <a:t>літа суспільства</a:t>
            </a:r>
            <a:endParaRPr kumimoji="0" lang="en-GB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2B37416-E1FA-4C42-B3A0-8B5C739B7D44}"/>
              </a:ext>
            </a:extLst>
          </p:cNvPr>
          <p:cNvSpPr txBox="1"/>
          <p:nvPr/>
        </p:nvSpPr>
        <p:spPr>
          <a:xfrm>
            <a:off x="220059" y="1917699"/>
            <a:ext cx="17749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sz="2000" b="1" dirty="0" smtClean="0">
                <a:solidFill>
                  <a:schemeClr val="bg1"/>
                </a:solidFill>
              </a:rPr>
              <a:t>мали великі земельні володіння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E376693-0AD7-46A4-846D-0032F134CD9D}"/>
              </a:ext>
            </a:extLst>
          </p:cNvPr>
          <p:cNvSpPr txBox="1"/>
          <p:nvPr/>
        </p:nvSpPr>
        <p:spPr>
          <a:xfrm>
            <a:off x="5056909" y="2269512"/>
            <a:ext cx="1814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b="1" dirty="0" smtClean="0">
                <a:solidFill>
                  <a:schemeClr val="bg1"/>
                </a:solidFill>
              </a:rPr>
              <a:t>могли брати участь в управлінні містом</a:t>
            </a:r>
            <a:endParaRPr kumimoji="0" lang="uk-UA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99AC3C-FE44-4341-B799-F20DE8937C2B}"/>
              </a:ext>
            </a:extLst>
          </p:cNvPr>
          <p:cNvSpPr txBox="1"/>
          <p:nvPr/>
        </p:nvSpPr>
        <p:spPr>
          <a:xfrm>
            <a:off x="725713" y="235148"/>
            <a:ext cx="804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Плебеї (плебс)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2" name="Group 88">
            <a:extLst>
              <a:ext uri="{FF2B5EF4-FFF2-40B4-BE49-F238E27FC236}">
                <a16:creationId xmlns:a16="http://schemas.microsoft.com/office/drawing/2014/main" xmlns="" id="{35DC11B7-F433-4562-BE10-C33B7DF1F6BD}"/>
              </a:ext>
            </a:extLst>
          </p:cNvPr>
          <p:cNvGrpSpPr/>
          <p:nvPr/>
        </p:nvGrpSpPr>
        <p:grpSpPr>
          <a:xfrm>
            <a:off x="233264" y="4080797"/>
            <a:ext cx="8605936" cy="1797532"/>
            <a:chOff x="1885601" y="3961065"/>
            <a:chExt cx="8605936" cy="1797532"/>
          </a:xfrm>
        </p:grpSpPr>
        <p:grpSp>
          <p:nvGrpSpPr>
            <p:cNvPr id="3" name="Group 39">
              <a:extLst>
                <a:ext uri="{FF2B5EF4-FFF2-40B4-BE49-F238E27FC236}">
                  <a16:creationId xmlns:a16="http://schemas.microsoft.com/office/drawing/2014/main" xmlns="" id="{E9BF8D6A-FDE3-4B71-8AF4-159CD7D5E0FD}"/>
                </a:ext>
              </a:extLst>
            </p:cNvPr>
            <p:cNvGrpSpPr/>
            <p:nvPr/>
          </p:nvGrpSpPr>
          <p:grpSpPr>
            <a:xfrm>
              <a:off x="6418609" y="3961065"/>
              <a:ext cx="1361075" cy="1566906"/>
              <a:chOff x="5709865" y="3492501"/>
              <a:chExt cx="383352" cy="441325"/>
            </a:xfrm>
            <a:solidFill>
              <a:schemeClr val="accent3"/>
            </a:solidFill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xmlns="" id="{216D2B88-AA3E-4CE7-84E7-4A6CE2556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xmlns="" id="{5D705830-2F15-4A5D-BEBD-6E962E4A9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28">
              <a:extLst>
                <a:ext uri="{FF2B5EF4-FFF2-40B4-BE49-F238E27FC236}">
                  <a16:creationId xmlns:a16="http://schemas.microsoft.com/office/drawing/2014/main" xmlns="" id="{22328194-3E95-4A8E-B99E-23800F951999}"/>
                </a:ext>
              </a:extLst>
            </p:cNvPr>
            <p:cNvGrpSpPr/>
            <p:nvPr/>
          </p:nvGrpSpPr>
          <p:grpSpPr>
            <a:xfrm>
              <a:off x="4597454" y="3961065"/>
              <a:ext cx="1361075" cy="1566906"/>
              <a:chOff x="5709865" y="3492501"/>
              <a:chExt cx="383352" cy="441325"/>
            </a:xfrm>
            <a:solidFill>
              <a:schemeClr val="accent5"/>
            </a:solidFill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xmlns="" id="{57D16B63-CC0D-4346-84A6-7CFBB2DB7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xmlns="" id="{79FA8731-C42E-43B6-B6C2-474BB6C7E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22">
              <a:extLst>
                <a:ext uri="{FF2B5EF4-FFF2-40B4-BE49-F238E27FC236}">
                  <a16:creationId xmlns:a16="http://schemas.microsoft.com/office/drawing/2014/main" xmlns="" id="{107438B6-C4DD-4687-899A-9033EE26FDAF}"/>
                </a:ext>
              </a:extLst>
            </p:cNvPr>
            <p:cNvGrpSpPr/>
            <p:nvPr/>
          </p:nvGrpSpPr>
          <p:grpSpPr>
            <a:xfrm>
              <a:off x="2800155" y="3961065"/>
              <a:ext cx="1361075" cy="1566906"/>
              <a:chOff x="5709865" y="3492501"/>
              <a:chExt cx="383352" cy="441325"/>
            </a:xfrm>
            <a:solidFill>
              <a:schemeClr val="accent4"/>
            </a:solidFill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xmlns="" id="{46DE49EC-8099-4706-88D4-BE58EBDA5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xmlns="" id="{B4A704E7-BD59-4938-9384-F99FC5AAF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xmlns="" id="{51D15DE0-4B7A-46C6-BA99-3137CBCD64B5}"/>
                </a:ext>
              </a:extLst>
            </p:cNvPr>
            <p:cNvGrpSpPr/>
            <p:nvPr/>
          </p:nvGrpSpPr>
          <p:grpSpPr>
            <a:xfrm>
              <a:off x="1885601" y="4191691"/>
              <a:ext cx="1361075" cy="1566906"/>
              <a:chOff x="5709865" y="3492501"/>
              <a:chExt cx="383352" cy="441325"/>
            </a:xfrm>
            <a:solidFill>
              <a:schemeClr val="accent1"/>
            </a:solidFill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xmlns="" id="{3E3B1F59-109F-4147-BA85-00722E8D1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xmlns="" id="{6AB6C93C-C3D7-4210-BEB9-360DE3DA6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25">
              <a:extLst>
                <a:ext uri="{FF2B5EF4-FFF2-40B4-BE49-F238E27FC236}">
                  <a16:creationId xmlns:a16="http://schemas.microsoft.com/office/drawing/2014/main" xmlns="" id="{34CD943F-7AE9-4358-BAF5-3FF790CA3ED3}"/>
                </a:ext>
              </a:extLst>
            </p:cNvPr>
            <p:cNvGrpSpPr/>
            <p:nvPr/>
          </p:nvGrpSpPr>
          <p:grpSpPr>
            <a:xfrm>
              <a:off x="3698804" y="4191691"/>
              <a:ext cx="1361075" cy="1566906"/>
              <a:chOff x="5709865" y="3492501"/>
              <a:chExt cx="383352" cy="441325"/>
            </a:xfrm>
            <a:solidFill>
              <a:schemeClr val="accent2"/>
            </a:solidFill>
          </p:grpSpPr>
          <p:sp>
            <p:nvSpPr>
              <p:cNvPr id="23" name="Freeform 5">
                <a:extLst>
                  <a:ext uri="{FF2B5EF4-FFF2-40B4-BE49-F238E27FC236}">
                    <a16:creationId xmlns:a16="http://schemas.microsoft.com/office/drawing/2014/main" xmlns="" id="{65FF092B-4F4C-42B5-92CA-F4154B880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xmlns="" id="{0BA4B6CA-674F-4F44-A1B3-367753DBF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31">
              <a:extLst>
                <a:ext uri="{FF2B5EF4-FFF2-40B4-BE49-F238E27FC236}">
                  <a16:creationId xmlns:a16="http://schemas.microsoft.com/office/drawing/2014/main" xmlns="" id="{8A4F6EF9-82C9-4614-8000-469602A683F3}"/>
                </a:ext>
              </a:extLst>
            </p:cNvPr>
            <p:cNvGrpSpPr/>
            <p:nvPr/>
          </p:nvGrpSpPr>
          <p:grpSpPr>
            <a:xfrm>
              <a:off x="5512008" y="4191691"/>
              <a:ext cx="1361075" cy="1566906"/>
              <a:chOff x="5709865" y="3492501"/>
              <a:chExt cx="383352" cy="441325"/>
            </a:xfrm>
            <a:solidFill>
              <a:schemeClr val="accent6"/>
            </a:solidFill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xmlns="" id="{4C51B05A-84E3-43C7-9315-F2CE11891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xmlns="" id="{87B48997-A91E-40F2-BE3A-CC941C15D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34">
              <a:extLst>
                <a:ext uri="{FF2B5EF4-FFF2-40B4-BE49-F238E27FC236}">
                  <a16:creationId xmlns:a16="http://schemas.microsoft.com/office/drawing/2014/main" xmlns="" id="{3AF6E96E-8755-477A-9BCF-E8CF79A707B0}"/>
                </a:ext>
              </a:extLst>
            </p:cNvPr>
            <p:cNvGrpSpPr/>
            <p:nvPr/>
          </p:nvGrpSpPr>
          <p:grpSpPr>
            <a:xfrm>
              <a:off x="8215908" y="3961065"/>
              <a:ext cx="1361075" cy="1566906"/>
              <a:chOff x="5709865" y="3492501"/>
              <a:chExt cx="383352" cy="441325"/>
            </a:xfrm>
            <a:solidFill>
              <a:schemeClr val="accent4"/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xmlns="" id="{AD163451-22AA-4DAD-8817-46CC118BC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C2076129-1D81-494E-A6DA-FF665863C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xmlns="" id="{9C9138C1-3CEC-41E6-A14E-B2DE9479C1FD}"/>
                </a:ext>
              </a:extLst>
            </p:cNvPr>
            <p:cNvGrpSpPr/>
            <p:nvPr/>
          </p:nvGrpSpPr>
          <p:grpSpPr>
            <a:xfrm>
              <a:off x="7317259" y="4191691"/>
              <a:ext cx="1361075" cy="1566906"/>
              <a:chOff x="5709865" y="3492501"/>
              <a:chExt cx="383352" cy="441325"/>
            </a:xfrm>
            <a:solidFill>
              <a:schemeClr val="accent1"/>
            </a:solidFill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xmlns="" id="{6D88E0DD-68EC-46E1-A05F-C2C8AD639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xmlns="" id="{97722891-19AD-4EA6-B7CA-9E39CE722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48">
              <a:extLst>
                <a:ext uri="{FF2B5EF4-FFF2-40B4-BE49-F238E27FC236}">
                  <a16:creationId xmlns:a16="http://schemas.microsoft.com/office/drawing/2014/main" xmlns="" id="{A661C2C4-164B-4039-8CC4-C4856CE67150}"/>
                </a:ext>
              </a:extLst>
            </p:cNvPr>
            <p:cNvGrpSpPr/>
            <p:nvPr/>
          </p:nvGrpSpPr>
          <p:grpSpPr>
            <a:xfrm>
              <a:off x="9130462" y="4191691"/>
              <a:ext cx="1361075" cy="1566906"/>
              <a:chOff x="5709865" y="3492501"/>
              <a:chExt cx="383352" cy="441325"/>
            </a:xfrm>
            <a:solidFill>
              <a:schemeClr val="accent2"/>
            </a:solidFill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xmlns="" id="{89AA300C-68E3-4A4B-B8C2-275FC36F50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xmlns="" id="{1D960232-D4B0-498B-B134-EF9634048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Speech Bubble: Oval 90">
            <a:extLst>
              <a:ext uri="{FF2B5EF4-FFF2-40B4-BE49-F238E27FC236}">
                <a16:creationId xmlns:a16="http://schemas.microsoft.com/office/drawing/2014/main" xmlns="" id="{1AA4AE42-E2ED-4F97-8EF5-B5C602DED5D6}"/>
              </a:ext>
            </a:extLst>
          </p:cNvPr>
          <p:cNvSpPr/>
          <p:nvPr/>
        </p:nvSpPr>
        <p:spPr>
          <a:xfrm>
            <a:off x="387927" y="2574416"/>
            <a:ext cx="2356482" cy="1261014"/>
          </a:xfrm>
          <a:prstGeom prst="wedgeEllipseCallout">
            <a:avLst>
              <a:gd name="adj1" fmla="val 33637"/>
              <a:gd name="adj2" fmla="val 790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peech Bubble: Oval 92">
            <a:extLst>
              <a:ext uri="{FF2B5EF4-FFF2-40B4-BE49-F238E27FC236}">
                <a16:creationId xmlns:a16="http://schemas.microsoft.com/office/drawing/2014/main" xmlns="" id="{32AABE1D-0415-408B-B1B0-695E082207DE}"/>
              </a:ext>
            </a:extLst>
          </p:cNvPr>
          <p:cNvSpPr/>
          <p:nvPr/>
        </p:nvSpPr>
        <p:spPr>
          <a:xfrm>
            <a:off x="6769640" y="1652372"/>
            <a:ext cx="2117096" cy="1261014"/>
          </a:xfrm>
          <a:prstGeom prst="wedgeEllipseCallout">
            <a:avLst>
              <a:gd name="adj1" fmla="val -3117"/>
              <a:gd name="adj2" fmla="val 13470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peech Bubble: Oval 93">
            <a:extLst>
              <a:ext uri="{FF2B5EF4-FFF2-40B4-BE49-F238E27FC236}">
                <a16:creationId xmlns:a16="http://schemas.microsoft.com/office/drawing/2014/main" xmlns="" id="{68E05376-FD7D-4C13-8033-1893006E060D}"/>
              </a:ext>
            </a:extLst>
          </p:cNvPr>
          <p:cNvSpPr/>
          <p:nvPr/>
        </p:nvSpPr>
        <p:spPr>
          <a:xfrm>
            <a:off x="1655267" y="1038576"/>
            <a:ext cx="2709561" cy="1613906"/>
          </a:xfrm>
          <a:prstGeom prst="wedgeEllipseCallout">
            <a:avLst>
              <a:gd name="adj1" fmla="val 21837"/>
              <a:gd name="adj2" fmla="val 11747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peech Bubble: Oval 94">
            <a:extLst>
              <a:ext uri="{FF2B5EF4-FFF2-40B4-BE49-F238E27FC236}">
                <a16:creationId xmlns:a16="http://schemas.microsoft.com/office/drawing/2014/main" xmlns="" id="{88EAF773-E9FE-4D91-B685-584DCC2C6372}"/>
              </a:ext>
            </a:extLst>
          </p:cNvPr>
          <p:cNvSpPr/>
          <p:nvPr/>
        </p:nvSpPr>
        <p:spPr>
          <a:xfrm>
            <a:off x="5251228" y="2881745"/>
            <a:ext cx="2036263" cy="1244367"/>
          </a:xfrm>
          <a:prstGeom prst="wedgeEllipseCallout">
            <a:avLst>
              <a:gd name="adj1" fmla="val -15072"/>
              <a:gd name="adj2" fmla="val 6740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1130D55-7AA5-4A0A-9134-A73E73AF40A3}"/>
              </a:ext>
            </a:extLst>
          </p:cNvPr>
          <p:cNvSpPr txBox="1"/>
          <p:nvPr/>
        </p:nvSpPr>
        <p:spPr>
          <a:xfrm>
            <a:off x="7079673" y="1806279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200" b="1" dirty="0" smtClean="0">
                <a:solidFill>
                  <a:schemeClr val="bg1"/>
                </a:solidFill>
                <a:latin typeface="Noto Sans" panose="020B0502040504020204"/>
              </a:rPr>
              <a:t>були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/>
              </a:rPr>
              <a:t> бідні або багаті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59F9D14-B0A5-45AE-AF49-092C87ADFD66}"/>
              </a:ext>
            </a:extLst>
          </p:cNvPr>
          <p:cNvSpPr txBox="1"/>
          <p:nvPr/>
        </p:nvSpPr>
        <p:spPr>
          <a:xfrm>
            <a:off x="1794819" y="1421489"/>
            <a:ext cx="24304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500" b="1" dirty="0" smtClean="0">
                <a:solidFill>
                  <a:schemeClr val="bg1"/>
                </a:solidFill>
                <a:latin typeface="Noto Sans" panose="020B0502040504020204"/>
              </a:rPr>
              <a:t>простий народ</a:t>
            </a:r>
            <a:endParaRPr kumimoji="0" lang="en-GB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2B37416-E1FA-4C42-B3A0-8B5C739B7D44}"/>
              </a:ext>
            </a:extLst>
          </p:cNvPr>
          <p:cNvSpPr txBox="1"/>
          <p:nvPr/>
        </p:nvSpPr>
        <p:spPr>
          <a:xfrm>
            <a:off x="663405" y="2804390"/>
            <a:ext cx="1774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sz="2000" b="1" dirty="0" smtClean="0">
                <a:solidFill>
                  <a:schemeClr val="bg1"/>
                </a:solidFill>
              </a:rPr>
              <a:t>не управляли Римом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E376693-0AD7-46A4-846D-0032F134CD9D}"/>
              </a:ext>
            </a:extLst>
          </p:cNvPr>
          <p:cNvSpPr txBox="1"/>
          <p:nvPr/>
        </p:nvSpPr>
        <p:spPr>
          <a:xfrm>
            <a:off x="5306292" y="3308603"/>
            <a:ext cx="202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b="1" dirty="0" smtClean="0">
                <a:solidFill>
                  <a:schemeClr val="bg1"/>
                </a:solidFill>
              </a:rPr>
              <a:t>о</a:t>
            </a:r>
            <a:r>
              <a:rPr lang="uk-UA" b="1" dirty="0" smtClean="0">
                <a:solidFill>
                  <a:schemeClr val="bg1"/>
                </a:solidFill>
              </a:rPr>
              <a:t>бмежені права</a:t>
            </a:r>
            <a:endParaRPr kumimoji="0" lang="uk-UA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1" name="Speech Bubble: Oval 94">
            <a:extLst>
              <a:ext uri="{FF2B5EF4-FFF2-40B4-BE49-F238E27FC236}">
                <a16:creationId xmlns:a16="http://schemas.microsoft.com/office/drawing/2014/main" xmlns="" id="{88EAF773-E9FE-4D91-B685-584DCC2C6372}"/>
              </a:ext>
            </a:extLst>
          </p:cNvPr>
          <p:cNvSpPr/>
          <p:nvPr/>
        </p:nvSpPr>
        <p:spPr>
          <a:xfrm>
            <a:off x="4295266" y="1676398"/>
            <a:ext cx="2271790" cy="1285931"/>
          </a:xfrm>
          <a:prstGeom prst="wedgeEllipseCallout">
            <a:avLst>
              <a:gd name="adj1" fmla="val -48353"/>
              <a:gd name="adj2" fmla="val 1086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1130D55-7AA5-4A0A-9134-A73E73AF40A3}"/>
              </a:ext>
            </a:extLst>
          </p:cNvPr>
          <p:cNvSpPr txBox="1"/>
          <p:nvPr/>
        </p:nvSpPr>
        <p:spPr>
          <a:xfrm>
            <a:off x="4655128" y="1750861"/>
            <a:ext cx="167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200" b="1" dirty="0" smtClean="0">
                <a:solidFill>
                  <a:schemeClr val="bg1"/>
                </a:solidFill>
                <a:latin typeface="Noto Sans" panose="020B0502040504020204"/>
              </a:rPr>
              <a:t>Не мали право на землю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99AC3C-FE44-4341-B799-F20DE8937C2B}"/>
              </a:ext>
            </a:extLst>
          </p:cNvPr>
          <p:cNvSpPr txBox="1"/>
          <p:nvPr/>
        </p:nvSpPr>
        <p:spPr>
          <a:xfrm>
            <a:off x="725713" y="235148"/>
            <a:ext cx="804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Раби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2" name="Group 88">
            <a:extLst>
              <a:ext uri="{FF2B5EF4-FFF2-40B4-BE49-F238E27FC236}">
                <a16:creationId xmlns:a16="http://schemas.microsoft.com/office/drawing/2014/main" xmlns="" id="{35DC11B7-F433-4562-BE10-C33B7DF1F6BD}"/>
              </a:ext>
            </a:extLst>
          </p:cNvPr>
          <p:cNvGrpSpPr/>
          <p:nvPr/>
        </p:nvGrpSpPr>
        <p:grpSpPr>
          <a:xfrm>
            <a:off x="233264" y="4080797"/>
            <a:ext cx="8605936" cy="1797532"/>
            <a:chOff x="1885601" y="3961065"/>
            <a:chExt cx="8605936" cy="1797532"/>
          </a:xfrm>
        </p:grpSpPr>
        <p:grpSp>
          <p:nvGrpSpPr>
            <p:cNvPr id="3" name="Group 39">
              <a:extLst>
                <a:ext uri="{FF2B5EF4-FFF2-40B4-BE49-F238E27FC236}">
                  <a16:creationId xmlns:a16="http://schemas.microsoft.com/office/drawing/2014/main" xmlns="" id="{E9BF8D6A-FDE3-4B71-8AF4-159CD7D5E0FD}"/>
                </a:ext>
              </a:extLst>
            </p:cNvPr>
            <p:cNvGrpSpPr/>
            <p:nvPr/>
          </p:nvGrpSpPr>
          <p:grpSpPr>
            <a:xfrm>
              <a:off x="6418609" y="3961065"/>
              <a:ext cx="1361075" cy="1566906"/>
              <a:chOff x="5709865" y="3492501"/>
              <a:chExt cx="383352" cy="441325"/>
            </a:xfrm>
            <a:solidFill>
              <a:schemeClr val="accent3"/>
            </a:solidFill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xmlns="" id="{216D2B88-AA3E-4CE7-84E7-4A6CE2556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xmlns="" id="{5D705830-2F15-4A5D-BEBD-6E962E4A9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28">
              <a:extLst>
                <a:ext uri="{FF2B5EF4-FFF2-40B4-BE49-F238E27FC236}">
                  <a16:creationId xmlns:a16="http://schemas.microsoft.com/office/drawing/2014/main" xmlns="" id="{22328194-3E95-4A8E-B99E-23800F951999}"/>
                </a:ext>
              </a:extLst>
            </p:cNvPr>
            <p:cNvGrpSpPr/>
            <p:nvPr/>
          </p:nvGrpSpPr>
          <p:grpSpPr>
            <a:xfrm>
              <a:off x="4597454" y="3961065"/>
              <a:ext cx="1361075" cy="1566906"/>
              <a:chOff x="5709865" y="3492501"/>
              <a:chExt cx="383352" cy="441325"/>
            </a:xfrm>
            <a:solidFill>
              <a:schemeClr val="accent5"/>
            </a:solidFill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xmlns="" id="{57D16B63-CC0D-4346-84A6-7CFBB2DB7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xmlns="" id="{79FA8731-C42E-43B6-B6C2-474BB6C7E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22">
              <a:extLst>
                <a:ext uri="{FF2B5EF4-FFF2-40B4-BE49-F238E27FC236}">
                  <a16:creationId xmlns:a16="http://schemas.microsoft.com/office/drawing/2014/main" xmlns="" id="{107438B6-C4DD-4687-899A-9033EE26FDAF}"/>
                </a:ext>
              </a:extLst>
            </p:cNvPr>
            <p:cNvGrpSpPr/>
            <p:nvPr/>
          </p:nvGrpSpPr>
          <p:grpSpPr>
            <a:xfrm>
              <a:off x="2800155" y="3961065"/>
              <a:ext cx="1361075" cy="1566906"/>
              <a:chOff x="5709865" y="3492501"/>
              <a:chExt cx="383352" cy="441325"/>
            </a:xfrm>
            <a:solidFill>
              <a:schemeClr val="accent4"/>
            </a:solidFill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xmlns="" id="{46DE49EC-8099-4706-88D4-BE58EBDA5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xmlns="" id="{B4A704E7-BD59-4938-9384-F99FC5AAF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xmlns="" id="{51D15DE0-4B7A-46C6-BA99-3137CBCD64B5}"/>
                </a:ext>
              </a:extLst>
            </p:cNvPr>
            <p:cNvGrpSpPr/>
            <p:nvPr/>
          </p:nvGrpSpPr>
          <p:grpSpPr>
            <a:xfrm>
              <a:off x="1885601" y="4191691"/>
              <a:ext cx="1361075" cy="1566906"/>
              <a:chOff x="5709865" y="3492501"/>
              <a:chExt cx="383352" cy="441325"/>
            </a:xfrm>
            <a:solidFill>
              <a:schemeClr val="accent1"/>
            </a:solidFill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xmlns="" id="{3E3B1F59-109F-4147-BA85-00722E8D1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xmlns="" id="{6AB6C93C-C3D7-4210-BEB9-360DE3DA6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25">
              <a:extLst>
                <a:ext uri="{FF2B5EF4-FFF2-40B4-BE49-F238E27FC236}">
                  <a16:creationId xmlns:a16="http://schemas.microsoft.com/office/drawing/2014/main" xmlns="" id="{34CD943F-7AE9-4358-BAF5-3FF790CA3ED3}"/>
                </a:ext>
              </a:extLst>
            </p:cNvPr>
            <p:cNvGrpSpPr/>
            <p:nvPr/>
          </p:nvGrpSpPr>
          <p:grpSpPr>
            <a:xfrm>
              <a:off x="3698804" y="4191691"/>
              <a:ext cx="1361075" cy="1566906"/>
              <a:chOff x="5709865" y="3492501"/>
              <a:chExt cx="383352" cy="441325"/>
            </a:xfrm>
            <a:solidFill>
              <a:schemeClr val="accent2"/>
            </a:solidFill>
          </p:grpSpPr>
          <p:sp>
            <p:nvSpPr>
              <p:cNvPr id="23" name="Freeform 5">
                <a:extLst>
                  <a:ext uri="{FF2B5EF4-FFF2-40B4-BE49-F238E27FC236}">
                    <a16:creationId xmlns:a16="http://schemas.microsoft.com/office/drawing/2014/main" xmlns="" id="{65FF092B-4F4C-42B5-92CA-F4154B880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xmlns="" id="{0BA4B6CA-674F-4F44-A1B3-367753DBF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31">
              <a:extLst>
                <a:ext uri="{FF2B5EF4-FFF2-40B4-BE49-F238E27FC236}">
                  <a16:creationId xmlns:a16="http://schemas.microsoft.com/office/drawing/2014/main" xmlns="" id="{8A4F6EF9-82C9-4614-8000-469602A683F3}"/>
                </a:ext>
              </a:extLst>
            </p:cNvPr>
            <p:cNvGrpSpPr/>
            <p:nvPr/>
          </p:nvGrpSpPr>
          <p:grpSpPr>
            <a:xfrm>
              <a:off x="5512008" y="4191691"/>
              <a:ext cx="1361075" cy="1566906"/>
              <a:chOff x="5709865" y="3492501"/>
              <a:chExt cx="383352" cy="441325"/>
            </a:xfrm>
            <a:solidFill>
              <a:schemeClr val="accent6"/>
            </a:solidFill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xmlns="" id="{4C51B05A-84E3-43C7-9315-F2CE11891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xmlns="" id="{87B48997-A91E-40F2-BE3A-CC941C15D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34">
              <a:extLst>
                <a:ext uri="{FF2B5EF4-FFF2-40B4-BE49-F238E27FC236}">
                  <a16:creationId xmlns:a16="http://schemas.microsoft.com/office/drawing/2014/main" xmlns="" id="{3AF6E96E-8755-477A-9BCF-E8CF79A707B0}"/>
                </a:ext>
              </a:extLst>
            </p:cNvPr>
            <p:cNvGrpSpPr/>
            <p:nvPr/>
          </p:nvGrpSpPr>
          <p:grpSpPr>
            <a:xfrm>
              <a:off x="8215908" y="3961065"/>
              <a:ext cx="1361075" cy="1566906"/>
              <a:chOff x="5709865" y="3492501"/>
              <a:chExt cx="383352" cy="441325"/>
            </a:xfrm>
            <a:solidFill>
              <a:schemeClr val="accent4"/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xmlns="" id="{AD163451-22AA-4DAD-8817-46CC118BC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C2076129-1D81-494E-A6DA-FF665863C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xmlns="" id="{9C9138C1-3CEC-41E6-A14E-B2DE9479C1FD}"/>
                </a:ext>
              </a:extLst>
            </p:cNvPr>
            <p:cNvGrpSpPr/>
            <p:nvPr/>
          </p:nvGrpSpPr>
          <p:grpSpPr>
            <a:xfrm>
              <a:off x="7317259" y="4191691"/>
              <a:ext cx="1361075" cy="1566906"/>
              <a:chOff x="5709865" y="3492501"/>
              <a:chExt cx="383352" cy="441325"/>
            </a:xfrm>
            <a:solidFill>
              <a:schemeClr val="accent1"/>
            </a:solidFill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xmlns="" id="{6D88E0DD-68EC-46E1-A05F-C2C8AD639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xmlns="" id="{97722891-19AD-4EA6-B7CA-9E39CE722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48">
              <a:extLst>
                <a:ext uri="{FF2B5EF4-FFF2-40B4-BE49-F238E27FC236}">
                  <a16:creationId xmlns:a16="http://schemas.microsoft.com/office/drawing/2014/main" xmlns="" id="{A661C2C4-164B-4039-8CC4-C4856CE67150}"/>
                </a:ext>
              </a:extLst>
            </p:cNvPr>
            <p:cNvGrpSpPr/>
            <p:nvPr/>
          </p:nvGrpSpPr>
          <p:grpSpPr>
            <a:xfrm>
              <a:off x="9130462" y="4191691"/>
              <a:ext cx="1361075" cy="1566906"/>
              <a:chOff x="5709865" y="3492501"/>
              <a:chExt cx="383352" cy="441325"/>
            </a:xfrm>
            <a:solidFill>
              <a:schemeClr val="accent2"/>
            </a:solidFill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xmlns="" id="{89AA300C-68E3-4A4B-B8C2-275FC36F50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865" y="3732213"/>
                <a:ext cx="383352" cy="201613"/>
              </a:xfrm>
              <a:custGeom>
                <a:avLst/>
                <a:gdLst>
                  <a:gd name="T0" fmla="*/ 0 w 270"/>
                  <a:gd name="T1" fmla="*/ 143 h 143"/>
                  <a:gd name="T2" fmla="*/ 61 w 270"/>
                  <a:gd name="T3" fmla="*/ 31 h 143"/>
                  <a:gd name="T4" fmla="*/ 206 w 270"/>
                  <a:gd name="T5" fmla="*/ 30 h 143"/>
                  <a:gd name="T6" fmla="*/ 270 w 270"/>
                  <a:gd name="T7" fmla="*/ 143 h 143"/>
                  <a:gd name="T8" fmla="*/ 0 w 270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143">
                    <a:moveTo>
                      <a:pt x="0" y="143"/>
                    </a:moveTo>
                    <a:cubicBezTo>
                      <a:pt x="2" y="96"/>
                      <a:pt x="21" y="57"/>
                      <a:pt x="61" y="31"/>
                    </a:cubicBezTo>
                    <a:cubicBezTo>
                      <a:pt x="108" y="1"/>
                      <a:pt x="158" y="0"/>
                      <a:pt x="206" y="30"/>
                    </a:cubicBezTo>
                    <a:cubicBezTo>
                      <a:pt x="248" y="55"/>
                      <a:pt x="268" y="94"/>
                      <a:pt x="270" y="143"/>
                    </a:cubicBezTo>
                    <a:cubicBezTo>
                      <a:pt x="180" y="143"/>
                      <a:pt x="90" y="143"/>
                      <a:pt x="0" y="1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xmlns="" id="{1D960232-D4B0-498B-B134-EF9634048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536" y="3492501"/>
                <a:ext cx="226818" cy="220663"/>
              </a:xfrm>
              <a:custGeom>
                <a:avLst/>
                <a:gdLst>
                  <a:gd name="T0" fmla="*/ 79 w 158"/>
                  <a:gd name="T1" fmla="*/ 157 h 157"/>
                  <a:gd name="T2" fmla="*/ 0 w 158"/>
                  <a:gd name="T3" fmla="*/ 78 h 157"/>
                  <a:gd name="T4" fmla="*/ 79 w 158"/>
                  <a:gd name="T5" fmla="*/ 0 h 157"/>
                  <a:gd name="T6" fmla="*/ 157 w 158"/>
                  <a:gd name="T7" fmla="*/ 79 h 157"/>
                  <a:gd name="T8" fmla="*/ 79 w 15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7">
                    <a:moveTo>
                      <a:pt x="79" y="157"/>
                    </a:moveTo>
                    <a:cubicBezTo>
                      <a:pt x="36" y="157"/>
                      <a:pt x="0" y="122"/>
                      <a:pt x="0" y="78"/>
                    </a:cubicBezTo>
                    <a:cubicBezTo>
                      <a:pt x="1" y="35"/>
                      <a:pt x="35" y="0"/>
                      <a:pt x="79" y="0"/>
                    </a:cubicBezTo>
                    <a:cubicBezTo>
                      <a:pt x="123" y="0"/>
                      <a:pt x="158" y="35"/>
                      <a:pt x="157" y="79"/>
                    </a:cubicBezTo>
                    <a:cubicBezTo>
                      <a:pt x="157" y="122"/>
                      <a:pt x="122" y="157"/>
                      <a:pt x="79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Speech Bubble: Oval 90">
            <a:extLst>
              <a:ext uri="{FF2B5EF4-FFF2-40B4-BE49-F238E27FC236}">
                <a16:creationId xmlns:a16="http://schemas.microsoft.com/office/drawing/2014/main" xmlns="" id="{1AA4AE42-E2ED-4F97-8EF5-B5C602DED5D6}"/>
              </a:ext>
            </a:extLst>
          </p:cNvPr>
          <p:cNvSpPr/>
          <p:nvPr/>
        </p:nvSpPr>
        <p:spPr>
          <a:xfrm>
            <a:off x="387927" y="2574416"/>
            <a:ext cx="2521528" cy="1261014"/>
          </a:xfrm>
          <a:prstGeom prst="wedgeEllipseCallout">
            <a:avLst>
              <a:gd name="adj1" fmla="val 33637"/>
              <a:gd name="adj2" fmla="val 790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peech Bubble: Oval 92">
            <a:extLst>
              <a:ext uri="{FF2B5EF4-FFF2-40B4-BE49-F238E27FC236}">
                <a16:creationId xmlns:a16="http://schemas.microsoft.com/office/drawing/2014/main" xmlns="" id="{32AABE1D-0415-408B-B1B0-695E082207DE}"/>
              </a:ext>
            </a:extLst>
          </p:cNvPr>
          <p:cNvSpPr/>
          <p:nvPr/>
        </p:nvSpPr>
        <p:spPr>
          <a:xfrm>
            <a:off x="6769640" y="1652372"/>
            <a:ext cx="2117096" cy="1261014"/>
          </a:xfrm>
          <a:prstGeom prst="wedgeEllipseCallout">
            <a:avLst>
              <a:gd name="adj1" fmla="val -3117"/>
              <a:gd name="adj2" fmla="val 13470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peech Bubble: Oval 93">
            <a:extLst>
              <a:ext uri="{FF2B5EF4-FFF2-40B4-BE49-F238E27FC236}">
                <a16:creationId xmlns:a16="http://schemas.microsoft.com/office/drawing/2014/main" xmlns="" id="{68E05376-FD7D-4C13-8033-1893006E060D}"/>
              </a:ext>
            </a:extLst>
          </p:cNvPr>
          <p:cNvSpPr/>
          <p:nvPr/>
        </p:nvSpPr>
        <p:spPr>
          <a:xfrm>
            <a:off x="1655267" y="1038576"/>
            <a:ext cx="2709561" cy="1613906"/>
          </a:xfrm>
          <a:prstGeom prst="wedgeEllipseCallout">
            <a:avLst>
              <a:gd name="adj1" fmla="val 21837"/>
              <a:gd name="adj2" fmla="val 11747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peech Bubble: Oval 94">
            <a:extLst>
              <a:ext uri="{FF2B5EF4-FFF2-40B4-BE49-F238E27FC236}">
                <a16:creationId xmlns:a16="http://schemas.microsoft.com/office/drawing/2014/main" xmlns="" id="{88EAF773-E9FE-4D91-B685-584DCC2C6372}"/>
              </a:ext>
            </a:extLst>
          </p:cNvPr>
          <p:cNvSpPr/>
          <p:nvPr/>
        </p:nvSpPr>
        <p:spPr>
          <a:xfrm>
            <a:off x="5486755" y="540326"/>
            <a:ext cx="2036263" cy="1244367"/>
          </a:xfrm>
          <a:prstGeom prst="wedgeEllipseCallout">
            <a:avLst>
              <a:gd name="adj1" fmla="val -43648"/>
              <a:gd name="adj2" fmla="val 852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1130D55-7AA5-4A0A-9134-A73E73AF40A3}"/>
              </a:ext>
            </a:extLst>
          </p:cNvPr>
          <p:cNvSpPr txBox="1"/>
          <p:nvPr/>
        </p:nvSpPr>
        <p:spPr>
          <a:xfrm>
            <a:off x="6788727" y="1806279"/>
            <a:ext cx="19673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200" b="1" dirty="0" smtClean="0">
                <a:solidFill>
                  <a:schemeClr val="bg1"/>
                </a:solidFill>
                <a:latin typeface="Noto Sans" panose="020B0502040504020204"/>
              </a:rPr>
              <a:t>Не мали політичних прав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59F9D14-B0A5-45AE-AF49-092C87ADFD66}"/>
              </a:ext>
            </a:extLst>
          </p:cNvPr>
          <p:cNvSpPr txBox="1"/>
          <p:nvPr/>
        </p:nvSpPr>
        <p:spPr>
          <a:xfrm>
            <a:off x="1794819" y="1421489"/>
            <a:ext cx="2430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 smtClean="0">
                <a:solidFill>
                  <a:schemeClr val="bg1"/>
                </a:solidFill>
                <a:latin typeface="Noto Sans" panose="020B0502040504020204"/>
              </a:rPr>
              <a:t>Були частиною сім'ї власника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2B37416-E1FA-4C42-B3A0-8B5C739B7D44}"/>
              </a:ext>
            </a:extLst>
          </p:cNvPr>
          <p:cNvSpPr txBox="1"/>
          <p:nvPr/>
        </p:nvSpPr>
        <p:spPr>
          <a:xfrm>
            <a:off x="471054" y="2873662"/>
            <a:ext cx="2369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sz="2000" b="1" dirty="0" smtClean="0">
                <a:solidFill>
                  <a:schemeClr val="bg1"/>
                </a:solidFill>
              </a:rPr>
              <a:t>Військовополонені,  або боржники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E376693-0AD7-46A4-846D-0032F134CD9D}"/>
              </a:ext>
            </a:extLst>
          </p:cNvPr>
          <p:cNvSpPr txBox="1"/>
          <p:nvPr/>
        </p:nvSpPr>
        <p:spPr>
          <a:xfrm>
            <a:off x="5458692" y="1008749"/>
            <a:ext cx="202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b="1" dirty="0" smtClean="0">
                <a:solidFill>
                  <a:schemeClr val="bg1"/>
                </a:solidFill>
              </a:rPr>
              <a:t>Вільновідпущені</a:t>
            </a:r>
            <a:endParaRPr kumimoji="0" lang="uk-UA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1" name="Speech Bubble: Oval 94">
            <a:extLst>
              <a:ext uri="{FF2B5EF4-FFF2-40B4-BE49-F238E27FC236}">
                <a16:creationId xmlns:a16="http://schemas.microsoft.com/office/drawing/2014/main" xmlns="" id="{88EAF773-E9FE-4D91-B685-584DCC2C6372}"/>
              </a:ext>
            </a:extLst>
          </p:cNvPr>
          <p:cNvSpPr/>
          <p:nvPr/>
        </p:nvSpPr>
        <p:spPr>
          <a:xfrm>
            <a:off x="4419957" y="2202871"/>
            <a:ext cx="2271790" cy="1285931"/>
          </a:xfrm>
          <a:prstGeom prst="wedgeEllipseCallout">
            <a:avLst>
              <a:gd name="adj1" fmla="val -48353"/>
              <a:gd name="adj2" fmla="val 1086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1130D55-7AA5-4A0A-9134-A73E73AF40A3}"/>
              </a:ext>
            </a:extLst>
          </p:cNvPr>
          <p:cNvSpPr txBox="1"/>
          <p:nvPr/>
        </p:nvSpPr>
        <p:spPr>
          <a:xfrm>
            <a:off x="4655128" y="2313709"/>
            <a:ext cx="167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/>
                <a:ea typeface="Noto Sans" panose="020B0502040504020204" pitchFamily="34"/>
                <a:cs typeface="Noto Sans" panose="020B0502040504020204" pitchFamily="34"/>
              </a:rPr>
              <a:t>Могли</a:t>
            </a:r>
            <a:r>
              <a:rPr kumimoji="0" lang="uk-UA" sz="2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/>
                <a:ea typeface="Noto Sans" panose="020B0502040504020204" pitchFamily="34"/>
                <a:cs typeface="Noto Sans" panose="020B0502040504020204" pitchFamily="34"/>
              </a:rPr>
              <a:t> стати вільними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0">
            <a:extLst>
              <a:ext uri="{FF2B5EF4-FFF2-40B4-BE49-F238E27FC236}">
                <a16:creationId xmlns:a16="http://schemas.microsoft.com/office/drawing/2014/main" xmlns="" id="{081ED8F9-FA35-46E4-A111-6E26EEF77E2D}"/>
              </a:ext>
            </a:extLst>
          </p:cNvPr>
          <p:cNvSpPr/>
          <p:nvPr/>
        </p:nvSpPr>
        <p:spPr>
          <a:xfrm>
            <a:off x="180994" y="4068598"/>
            <a:ext cx="2437515" cy="2108130"/>
          </a:xfrm>
          <a:prstGeom prst="rect">
            <a:avLst/>
          </a:prstGeom>
          <a:solidFill>
            <a:schemeClr val="accent5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1">
            <a:extLst>
              <a:ext uri="{FF2B5EF4-FFF2-40B4-BE49-F238E27FC236}">
                <a16:creationId xmlns:a16="http://schemas.microsoft.com/office/drawing/2014/main" xmlns="" id="{B6A30D08-554D-46D9-ACD6-6FF2C85BBB60}"/>
              </a:ext>
            </a:extLst>
          </p:cNvPr>
          <p:cNvGrpSpPr/>
          <p:nvPr/>
        </p:nvGrpSpPr>
        <p:grpSpPr>
          <a:xfrm>
            <a:off x="2890211" y="1801091"/>
            <a:ext cx="3335866" cy="2204424"/>
            <a:chOff x="5511800" y="3492501"/>
            <a:chExt cx="776289" cy="441325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xmlns="" id="{483D707F-AF49-4F71-A816-1008D5145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865" y="3732213"/>
              <a:ext cx="383352" cy="201613"/>
            </a:xfrm>
            <a:custGeom>
              <a:avLst/>
              <a:gdLst>
                <a:gd name="T0" fmla="*/ 0 w 270"/>
                <a:gd name="T1" fmla="*/ 143 h 143"/>
                <a:gd name="T2" fmla="*/ 61 w 270"/>
                <a:gd name="T3" fmla="*/ 31 h 143"/>
                <a:gd name="T4" fmla="*/ 206 w 270"/>
                <a:gd name="T5" fmla="*/ 30 h 143"/>
                <a:gd name="T6" fmla="*/ 270 w 270"/>
                <a:gd name="T7" fmla="*/ 143 h 143"/>
                <a:gd name="T8" fmla="*/ 0 w 270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43">
                  <a:moveTo>
                    <a:pt x="0" y="143"/>
                  </a:moveTo>
                  <a:cubicBezTo>
                    <a:pt x="2" y="96"/>
                    <a:pt x="21" y="57"/>
                    <a:pt x="61" y="31"/>
                  </a:cubicBezTo>
                  <a:cubicBezTo>
                    <a:pt x="108" y="1"/>
                    <a:pt x="158" y="0"/>
                    <a:pt x="206" y="30"/>
                  </a:cubicBezTo>
                  <a:cubicBezTo>
                    <a:pt x="248" y="55"/>
                    <a:pt x="268" y="94"/>
                    <a:pt x="270" y="143"/>
                  </a:cubicBezTo>
                  <a:cubicBezTo>
                    <a:pt x="180" y="143"/>
                    <a:pt x="90" y="143"/>
                    <a:pt x="0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xmlns="" id="{AEE2F063-84A0-48F6-9D4D-A0E4ECAAE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536" y="3492501"/>
              <a:ext cx="226818" cy="220663"/>
            </a:xfrm>
            <a:custGeom>
              <a:avLst/>
              <a:gdLst>
                <a:gd name="T0" fmla="*/ 79 w 158"/>
                <a:gd name="T1" fmla="*/ 157 h 157"/>
                <a:gd name="T2" fmla="*/ 0 w 158"/>
                <a:gd name="T3" fmla="*/ 78 h 157"/>
                <a:gd name="T4" fmla="*/ 79 w 158"/>
                <a:gd name="T5" fmla="*/ 0 h 157"/>
                <a:gd name="T6" fmla="*/ 157 w 158"/>
                <a:gd name="T7" fmla="*/ 79 h 157"/>
                <a:gd name="T8" fmla="*/ 79 w 158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7">
                  <a:moveTo>
                    <a:pt x="79" y="157"/>
                  </a:moveTo>
                  <a:cubicBezTo>
                    <a:pt x="36" y="157"/>
                    <a:pt x="0" y="122"/>
                    <a:pt x="0" y="78"/>
                  </a:cubicBezTo>
                  <a:cubicBezTo>
                    <a:pt x="1" y="35"/>
                    <a:pt x="35" y="0"/>
                    <a:pt x="79" y="0"/>
                  </a:cubicBezTo>
                  <a:cubicBezTo>
                    <a:pt x="123" y="0"/>
                    <a:pt x="158" y="35"/>
                    <a:pt x="157" y="79"/>
                  </a:cubicBezTo>
                  <a:cubicBezTo>
                    <a:pt x="157" y="122"/>
                    <a:pt x="122" y="157"/>
                    <a:pt x="79" y="1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xmlns="" id="{2CB61DF6-D1C9-4F09-B15A-8C7236196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692" y="3556001"/>
              <a:ext cx="191676" cy="188913"/>
            </a:xfrm>
            <a:custGeom>
              <a:avLst/>
              <a:gdLst>
                <a:gd name="T0" fmla="*/ 134 w 135"/>
                <a:gd name="T1" fmla="*/ 67 h 135"/>
                <a:gd name="T2" fmla="*/ 68 w 135"/>
                <a:gd name="T3" fmla="*/ 134 h 135"/>
                <a:gd name="T4" fmla="*/ 0 w 135"/>
                <a:gd name="T5" fmla="*/ 67 h 135"/>
                <a:gd name="T6" fmla="*/ 67 w 135"/>
                <a:gd name="T7" fmla="*/ 0 h 135"/>
                <a:gd name="T8" fmla="*/ 134 w 135"/>
                <a:gd name="T9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5">
                  <a:moveTo>
                    <a:pt x="134" y="67"/>
                  </a:moveTo>
                  <a:cubicBezTo>
                    <a:pt x="135" y="104"/>
                    <a:pt x="104" y="134"/>
                    <a:pt x="68" y="134"/>
                  </a:cubicBezTo>
                  <a:cubicBezTo>
                    <a:pt x="31" y="135"/>
                    <a:pt x="0" y="105"/>
                    <a:pt x="0" y="67"/>
                  </a:cubicBezTo>
                  <a:cubicBezTo>
                    <a:pt x="0" y="30"/>
                    <a:pt x="29" y="0"/>
                    <a:pt x="67" y="0"/>
                  </a:cubicBezTo>
                  <a:cubicBezTo>
                    <a:pt x="104" y="0"/>
                    <a:pt x="135" y="31"/>
                    <a:pt x="134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xmlns="" id="{A9284572-1819-42A4-ACD1-056DE3269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21" y="3556001"/>
              <a:ext cx="191676" cy="188913"/>
            </a:xfrm>
            <a:custGeom>
              <a:avLst/>
              <a:gdLst>
                <a:gd name="T0" fmla="*/ 1 w 135"/>
                <a:gd name="T1" fmla="*/ 67 h 134"/>
                <a:gd name="T2" fmla="*/ 68 w 135"/>
                <a:gd name="T3" fmla="*/ 0 h 134"/>
                <a:gd name="T4" fmla="*/ 135 w 135"/>
                <a:gd name="T5" fmla="*/ 67 h 134"/>
                <a:gd name="T6" fmla="*/ 68 w 135"/>
                <a:gd name="T7" fmla="*/ 134 h 134"/>
                <a:gd name="T8" fmla="*/ 1 w 135"/>
                <a:gd name="T9" fmla="*/ 6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4">
                  <a:moveTo>
                    <a:pt x="1" y="67"/>
                  </a:moveTo>
                  <a:cubicBezTo>
                    <a:pt x="0" y="31"/>
                    <a:pt x="30" y="0"/>
                    <a:pt x="68" y="0"/>
                  </a:cubicBezTo>
                  <a:cubicBezTo>
                    <a:pt x="105" y="0"/>
                    <a:pt x="135" y="30"/>
                    <a:pt x="135" y="67"/>
                  </a:cubicBezTo>
                  <a:cubicBezTo>
                    <a:pt x="135" y="105"/>
                    <a:pt x="104" y="134"/>
                    <a:pt x="68" y="134"/>
                  </a:cubicBezTo>
                  <a:cubicBezTo>
                    <a:pt x="31" y="134"/>
                    <a:pt x="0" y="104"/>
                    <a:pt x="1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xmlns="" id="{8FC38E3E-38AB-4809-A48F-C5BE7AF95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271" y="3754438"/>
              <a:ext cx="226818" cy="179388"/>
            </a:xfrm>
            <a:custGeom>
              <a:avLst/>
              <a:gdLst>
                <a:gd name="T0" fmla="*/ 155 w 161"/>
                <a:gd name="T1" fmla="*/ 128 h 128"/>
                <a:gd name="T2" fmla="*/ 45 w 161"/>
                <a:gd name="T3" fmla="*/ 128 h 128"/>
                <a:gd name="T4" fmla="*/ 0 w 161"/>
                <a:gd name="T5" fmla="*/ 18 h 128"/>
                <a:gd name="T6" fmla="*/ 103 w 161"/>
                <a:gd name="T7" fmla="*/ 20 h 128"/>
                <a:gd name="T8" fmla="*/ 155 w 1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28">
                  <a:moveTo>
                    <a:pt x="155" y="128"/>
                  </a:moveTo>
                  <a:cubicBezTo>
                    <a:pt x="119" y="128"/>
                    <a:pt x="82" y="128"/>
                    <a:pt x="45" y="128"/>
                  </a:cubicBezTo>
                  <a:cubicBezTo>
                    <a:pt x="44" y="86"/>
                    <a:pt x="29" y="49"/>
                    <a:pt x="0" y="18"/>
                  </a:cubicBezTo>
                  <a:cubicBezTo>
                    <a:pt x="25" y="3"/>
                    <a:pt x="69" y="0"/>
                    <a:pt x="103" y="20"/>
                  </a:cubicBezTo>
                  <a:cubicBezTo>
                    <a:pt x="144" y="45"/>
                    <a:pt x="161" y="89"/>
                    <a:pt x="155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xmlns="" id="{2B30E97C-D917-4201-A641-32B05BB7D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800" y="3754438"/>
              <a:ext cx="226818" cy="179388"/>
            </a:xfrm>
            <a:custGeom>
              <a:avLst/>
              <a:gdLst>
                <a:gd name="T0" fmla="*/ 6 w 161"/>
                <a:gd name="T1" fmla="*/ 128 h 128"/>
                <a:gd name="T2" fmla="*/ 116 w 161"/>
                <a:gd name="T3" fmla="*/ 128 h 128"/>
                <a:gd name="T4" fmla="*/ 161 w 161"/>
                <a:gd name="T5" fmla="*/ 18 h 128"/>
                <a:gd name="T6" fmla="*/ 58 w 161"/>
                <a:gd name="T7" fmla="*/ 20 h 128"/>
                <a:gd name="T8" fmla="*/ 6 w 1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28">
                  <a:moveTo>
                    <a:pt x="6" y="128"/>
                  </a:moveTo>
                  <a:cubicBezTo>
                    <a:pt x="42" y="128"/>
                    <a:pt x="79" y="128"/>
                    <a:pt x="116" y="128"/>
                  </a:cubicBezTo>
                  <a:cubicBezTo>
                    <a:pt x="117" y="86"/>
                    <a:pt x="132" y="49"/>
                    <a:pt x="161" y="18"/>
                  </a:cubicBezTo>
                  <a:cubicBezTo>
                    <a:pt x="136" y="3"/>
                    <a:pt x="92" y="0"/>
                    <a:pt x="58" y="20"/>
                  </a:cubicBezTo>
                  <a:cubicBezTo>
                    <a:pt x="17" y="45"/>
                    <a:pt x="0" y="89"/>
                    <a:pt x="6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66288A5-37A7-479D-9050-4535FE30645D}"/>
              </a:ext>
            </a:extLst>
          </p:cNvPr>
          <p:cNvSpPr txBox="1"/>
          <p:nvPr/>
        </p:nvSpPr>
        <p:spPr>
          <a:xfrm>
            <a:off x="779522" y="377951"/>
            <a:ext cx="801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Римське </a:t>
            </a:r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суспільство </a:t>
            </a:r>
          </a:p>
          <a:p>
            <a:pPr lvl="0" algn="ctr">
              <a:defRPr/>
            </a:pPr>
            <a:r>
              <a:rPr lang="uk-UA" sz="3600" b="1" dirty="0" smtClean="0">
                <a:solidFill>
                  <a:schemeClr val="accent5">
                    <a:lumMod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(за доходами)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11" name="Group 30">
            <a:extLst>
              <a:ext uri="{FF2B5EF4-FFF2-40B4-BE49-F238E27FC236}">
                <a16:creationId xmlns:a16="http://schemas.microsoft.com/office/drawing/2014/main" xmlns="" id="{BFB9D2FA-38FF-4883-841E-43BB4275FD8A}"/>
              </a:ext>
            </a:extLst>
          </p:cNvPr>
          <p:cNvGrpSpPr/>
          <p:nvPr/>
        </p:nvGrpSpPr>
        <p:grpSpPr>
          <a:xfrm>
            <a:off x="6492003" y="2623304"/>
            <a:ext cx="2400868" cy="1364908"/>
            <a:chOff x="5511800" y="3492501"/>
            <a:chExt cx="776289" cy="441325"/>
          </a:xfrm>
          <a:solidFill>
            <a:schemeClr val="accent2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7DA1C184-6326-4F3F-B954-543FB602F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865" y="3732213"/>
              <a:ext cx="383352" cy="201613"/>
            </a:xfrm>
            <a:custGeom>
              <a:avLst/>
              <a:gdLst>
                <a:gd name="T0" fmla="*/ 0 w 270"/>
                <a:gd name="T1" fmla="*/ 143 h 143"/>
                <a:gd name="T2" fmla="*/ 61 w 270"/>
                <a:gd name="T3" fmla="*/ 31 h 143"/>
                <a:gd name="T4" fmla="*/ 206 w 270"/>
                <a:gd name="T5" fmla="*/ 30 h 143"/>
                <a:gd name="T6" fmla="*/ 270 w 270"/>
                <a:gd name="T7" fmla="*/ 143 h 143"/>
                <a:gd name="T8" fmla="*/ 0 w 270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43">
                  <a:moveTo>
                    <a:pt x="0" y="143"/>
                  </a:moveTo>
                  <a:cubicBezTo>
                    <a:pt x="2" y="96"/>
                    <a:pt x="21" y="57"/>
                    <a:pt x="61" y="31"/>
                  </a:cubicBezTo>
                  <a:cubicBezTo>
                    <a:pt x="108" y="1"/>
                    <a:pt x="158" y="0"/>
                    <a:pt x="206" y="30"/>
                  </a:cubicBezTo>
                  <a:cubicBezTo>
                    <a:pt x="248" y="55"/>
                    <a:pt x="268" y="94"/>
                    <a:pt x="270" y="143"/>
                  </a:cubicBezTo>
                  <a:cubicBezTo>
                    <a:pt x="180" y="143"/>
                    <a:pt x="90" y="143"/>
                    <a:pt x="0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74475373-23BF-4493-8FF5-0B72CBACE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536" y="3492501"/>
              <a:ext cx="226818" cy="220663"/>
            </a:xfrm>
            <a:custGeom>
              <a:avLst/>
              <a:gdLst>
                <a:gd name="T0" fmla="*/ 79 w 158"/>
                <a:gd name="T1" fmla="*/ 157 h 157"/>
                <a:gd name="T2" fmla="*/ 0 w 158"/>
                <a:gd name="T3" fmla="*/ 78 h 157"/>
                <a:gd name="T4" fmla="*/ 79 w 158"/>
                <a:gd name="T5" fmla="*/ 0 h 157"/>
                <a:gd name="T6" fmla="*/ 157 w 158"/>
                <a:gd name="T7" fmla="*/ 79 h 157"/>
                <a:gd name="T8" fmla="*/ 79 w 158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7">
                  <a:moveTo>
                    <a:pt x="79" y="157"/>
                  </a:moveTo>
                  <a:cubicBezTo>
                    <a:pt x="36" y="157"/>
                    <a:pt x="0" y="122"/>
                    <a:pt x="0" y="78"/>
                  </a:cubicBezTo>
                  <a:cubicBezTo>
                    <a:pt x="1" y="35"/>
                    <a:pt x="35" y="0"/>
                    <a:pt x="79" y="0"/>
                  </a:cubicBezTo>
                  <a:cubicBezTo>
                    <a:pt x="123" y="0"/>
                    <a:pt x="158" y="35"/>
                    <a:pt x="157" y="79"/>
                  </a:cubicBezTo>
                  <a:cubicBezTo>
                    <a:pt x="157" y="122"/>
                    <a:pt x="122" y="157"/>
                    <a:pt x="79" y="1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A77DF5BD-20D9-48CC-A487-A93D1829E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692" y="3556001"/>
              <a:ext cx="191676" cy="188913"/>
            </a:xfrm>
            <a:custGeom>
              <a:avLst/>
              <a:gdLst>
                <a:gd name="T0" fmla="*/ 134 w 135"/>
                <a:gd name="T1" fmla="*/ 67 h 135"/>
                <a:gd name="T2" fmla="*/ 68 w 135"/>
                <a:gd name="T3" fmla="*/ 134 h 135"/>
                <a:gd name="T4" fmla="*/ 0 w 135"/>
                <a:gd name="T5" fmla="*/ 67 h 135"/>
                <a:gd name="T6" fmla="*/ 67 w 135"/>
                <a:gd name="T7" fmla="*/ 0 h 135"/>
                <a:gd name="T8" fmla="*/ 134 w 135"/>
                <a:gd name="T9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5">
                  <a:moveTo>
                    <a:pt x="134" y="67"/>
                  </a:moveTo>
                  <a:cubicBezTo>
                    <a:pt x="135" y="104"/>
                    <a:pt x="104" y="134"/>
                    <a:pt x="68" y="134"/>
                  </a:cubicBezTo>
                  <a:cubicBezTo>
                    <a:pt x="31" y="135"/>
                    <a:pt x="0" y="105"/>
                    <a:pt x="0" y="67"/>
                  </a:cubicBezTo>
                  <a:cubicBezTo>
                    <a:pt x="0" y="30"/>
                    <a:pt x="29" y="0"/>
                    <a:pt x="67" y="0"/>
                  </a:cubicBezTo>
                  <a:cubicBezTo>
                    <a:pt x="104" y="0"/>
                    <a:pt x="135" y="31"/>
                    <a:pt x="134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xmlns="" id="{B129D3B1-8171-4159-AE96-8D568FA8C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21" y="3556001"/>
              <a:ext cx="191676" cy="188913"/>
            </a:xfrm>
            <a:custGeom>
              <a:avLst/>
              <a:gdLst>
                <a:gd name="T0" fmla="*/ 1 w 135"/>
                <a:gd name="T1" fmla="*/ 67 h 134"/>
                <a:gd name="T2" fmla="*/ 68 w 135"/>
                <a:gd name="T3" fmla="*/ 0 h 134"/>
                <a:gd name="T4" fmla="*/ 135 w 135"/>
                <a:gd name="T5" fmla="*/ 67 h 134"/>
                <a:gd name="T6" fmla="*/ 68 w 135"/>
                <a:gd name="T7" fmla="*/ 134 h 134"/>
                <a:gd name="T8" fmla="*/ 1 w 135"/>
                <a:gd name="T9" fmla="*/ 6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4">
                  <a:moveTo>
                    <a:pt x="1" y="67"/>
                  </a:moveTo>
                  <a:cubicBezTo>
                    <a:pt x="0" y="31"/>
                    <a:pt x="30" y="0"/>
                    <a:pt x="68" y="0"/>
                  </a:cubicBezTo>
                  <a:cubicBezTo>
                    <a:pt x="105" y="0"/>
                    <a:pt x="135" y="30"/>
                    <a:pt x="135" y="67"/>
                  </a:cubicBezTo>
                  <a:cubicBezTo>
                    <a:pt x="135" y="105"/>
                    <a:pt x="104" y="134"/>
                    <a:pt x="68" y="134"/>
                  </a:cubicBezTo>
                  <a:cubicBezTo>
                    <a:pt x="31" y="134"/>
                    <a:pt x="0" y="104"/>
                    <a:pt x="1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0A7534BE-BC59-4D9F-B0FC-0BF993F2A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271" y="3754438"/>
              <a:ext cx="226818" cy="179388"/>
            </a:xfrm>
            <a:custGeom>
              <a:avLst/>
              <a:gdLst>
                <a:gd name="T0" fmla="*/ 155 w 161"/>
                <a:gd name="T1" fmla="*/ 128 h 128"/>
                <a:gd name="T2" fmla="*/ 45 w 161"/>
                <a:gd name="T3" fmla="*/ 128 h 128"/>
                <a:gd name="T4" fmla="*/ 0 w 161"/>
                <a:gd name="T5" fmla="*/ 18 h 128"/>
                <a:gd name="T6" fmla="*/ 103 w 161"/>
                <a:gd name="T7" fmla="*/ 20 h 128"/>
                <a:gd name="T8" fmla="*/ 155 w 1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28">
                  <a:moveTo>
                    <a:pt x="155" y="128"/>
                  </a:moveTo>
                  <a:cubicBezTo>
                    <a:pt x="119" y="128"/>
                    <a:pt x="82" y="128"/>
                    <a:pt x="45" y="128"/>
                  </a:cubicBezTo>
                  <a:cubicBezTo>
                    <a:pt x="44" y="86"/>
                    <a:pt x="29" y="49"/>
                    <a:pt x="0" y="18"/>
                  </a:cubicBezTo>
                  <a:cubicBezTo>
                    <a:pt x="25" y="3"/>
                    <a:pt x="69" y="0"/>
                    <a:pt x="103" y="20"/>
                  </a:cubicBezTo>
                  <a:cubicBezTo>
                    <a:pt x="144" y="45"/>
                    <a:pt x="161" y="89"/>
                    <a:pt x="155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B16309DF-F3D2-4676-A9EA-B2709B0E4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800" y="3754438"/>
              <a:ext cx="226818" cy="179388"/>
            </a:xfrm>
            <a:custGeom>
              <a:avLst/>
              <a:gdLst>
                <a:gd name="T0" fmla="*/ 6 w 161"/>
                <a:gd name="T1" fmla="*/ 128 h 128"/>
                <a:gd name="T2" fmla="*/ 116 w 161"/>
                <a:gd name="T3" fmla="*/ 128 h 128"/>
                <a:gd name="T4" fmla="*/ 161 w 161"/>
                <a:gd name="T5" fmla="*/ 18 h 128"/>
                <a:gd name="T6" fmla="*/ 58 w 161"/>
                <a:gd name="T7" fmla="*/ 20 h 128"/>
                <a:gd name="T8" fmla="*/ 6 w 1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28">
                  <a:moveTo>
                    <a:pt x="6" y="128"/>
                  </a:moveTo>
                  <a:cubicBezTo>
                    <a:pt x="42" y="128"/>
                    <a:pt x="79" y="128"/>
                    <a:pt x="116" y="128"/>
                  </a:cubicBezTo>
                  <a:cubicBezTo>
                    <a:pt x="117" y="86"/>
                    <a:pt x="132" y="49"/>
                    <a:pt x="161" y="18"/>
                  </a:cubicBezTo>
                  <a:cubicBezTo>
                    <a:pt x="136" y="3"/>
                    <a:pt x="92" y="0"/>
                    <a:pt x="58" y="20"/>
                  </a:cubicBezTo>
                  <a:cubicBezTo>
                    <a:pt x="17" y="45"/>
                    <a:pt x="0" y="89"/>
                    <a:pt x="6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62E3419-C206-4079-9AA5-799CD00C1D70}"/>
              </a:ext>
            </a:extLst>
          </p:cNvPr>
          <p:cNvSpPr txBox="1"/>
          <p:nvPr/>
        </p:nvSpPr>
        <p:spPr>
          <a:xfrm>
            <a:off x="295903" y="4900825"/>
            <a:ext cx="22132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uk-UA" sz="1600" b="1" dirty="0" smtClean="0"/>
              <a:t>Інші заможні сім’ї, загальне майно яких становило понад 200 тис. сестерціїв (срібна монета)</a:t>
            </a:r>
            <a:endParaRPr kumimoji="0" lang="uk-UA" sz="15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xmlns="" id="{AB10E3E3-BD8F-40FF-8E28-66FEC53D2FE3}"/>
              </a:ext>
            </a:extLst>
          </p:cNvPr>
          <p:cNvSpPr/>
          <p:nvPr/>
        </p:nvSpPr>
        <p:spPr>
          <a:xfrm>
            <a:off x="180995" y="6195271"/>
            <a:ext cx="2409805" cy="1085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53">
            <a:extLst>
              <a:ext uri="{FF2B5EF4-FFF2-40B4-BE49-F238E27FC236}">
                <a16:creationId xmlns:a16="http://schemas.microsoft.com/office/drawing/2014/main" xmlns="" id="{722012A4-BA80-42DF-912C-9859B36B2532}"/>
              </a:ext>
            </a:extLst>
          </p:cNvPr>
          <p:cNvGrpSpPr/>
          <p:nvPr/>
        </p:nvGrpSpPr>
        <p:grpSpPr>
          <a:xfrm>
            <a:off x="204425" y="2369127"/>
            <a:ext cx="2400868" cy="1619085"/>
            <a:chOff x="5511800" y="3492501"/>
            <a:chExt cx="776289" cy="441325"/>
          </a:xfrm>
          <a:solidFill>
            <a:schemeClr val="accent5"/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xmlns="" id="{4595AE6F-2AE9-4744-A9B6-F5FB287EC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865" y="3732213"/>
              <a:ext cx="383352" cy="201613"/>
            </a:xfrm>
            <a:custGeom>
              <a:avLst/>
              <a:gdLst>
                <a:gd name="T0" fmla="*/ 0 w 270"/>
                <a:gd name="T1" fmla="*/ 143 h 143"/>
                <a:gd name="T2" fmla="*/ 61 w 270"/>
                <a:gd name="T3" fmla="*/ 31 h 143"/>
                <a:gd name="T4" fmla="*/ 206 w 270"/>
                <a:gd name="T5" fmla="*/ 30 h 143"/>
                <a:gd name="T6" fmla="*/ 270 w 270"/>
                <a:gd name="T7" fmla="*/ 143 h 143"/>
                <a:gd name="T8" fmla="*/ 0 w 270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43">
                  <a:moveTo>
                    <a:pt x="0" y="143"/>
                  </a:moveTo>
                  <a:cubicBezTo>
                    <a:pt x="2" y="96"/>
                    <a:pt x="21" y="57"/>
                    <a:pt x="61" y="31"/>
                  </a:cubicBezTo>
                  <a:cubicBezTo>
                    <a:pt x="108" y="1"/>
                    <a:pt x="158" y="0"/>
                    <a:pt x="206" y="30"/>
                  </a:cubicBezTo>
                  <a:cubicBezTo>
                    <a:pt x="248" y="55"/>
                    <a:pt x="268" y="94"/>
                    <a:pt x="270" y="143"/>
                  </a:cubicBezTo>
                  <a:cubicBezTo>
                    <a:pt x="180" y="143"/>
                    <a:pt x="90" y="143"/>
                    <a:pt x="0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xmlns="" id="{67EA044E-7ADB-4A16-9DA5-F167C0592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536" y="3492501"/>
              <a:ext cx="226818" cy="220663"/>
            </a:xfrm>
            <a:custGeom>
              <a:avLst/>
              <a:gdLst>
                <a:gd name="T0" fmla="*/ 79 w 158"/>
                <a:gd name="T1" fmla="*/ 157 h 157"/>
                <a:gd name="T2" fmla="*/ 0 w 158"/>
                <a:gd name="T3" fmla="*/ 78 h 157"/>
                <a:gd name="T4" fmla="*/ 79 w 158"/>
                <a:gd name="T5" fmla="*/ 0 h 157"/>
                <a:gd name="T6" fmla="*/ 157 w 158"/>
                <a:gd name="T7" fmla="*/ 79 h 157"/>
                <a:gd name="T8" fmla="*/ 79 w 158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7">
                  <a:moveTo>
                    <a:pt x="79" y="157"/>
                  </a:moveTo>
                  <a:cubicBezTo>
                    <a:pt x="36" y="157"/>
                    <a:pt x="0" y="122"/>
                    <a:pt x="0" y="78"/>
                  </a:cubicBezTo>
                  <a:cubicBezTo>
                    <a:pt x="1" y="35"/>
                    <a:pt x="35" y="0"/>
                    <a:pt x="79" y="0"/>
                  </a:cubicBezTo>
                  <a:cubicBezTo>
                    <a:pt x="123" y="0"/>
                    <a:pt x="158" y="35"/>
                    <a:pt x="157" y="79"/>
                  </a:cubicBezTo>
                  <a:cubicBezTo>
                    <a:pt x="157" y="122"/>
                    <a:pt x="122" y="157"/>
                    <a:pt x="79" y="1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xmlns="" id="{959E32CF-6EF3-40B0-9C34-49D75821A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692" y="3556001"/>
              <a:ext cx="191676" cy="188913"/>
            </a:xfrm>
            <a:custGeom>
              <a:avLst/>
              <a:gdLst>
                <a:gd name="T0" fmla="*/ 134 w 135"/>
                <a:gd name="T1" fmla="*/ 67 h 135"/>
                <a:gd name="T2" fmla="*/ 68 w 135"/>
                <a:gd name="T3" fmla="*/ 134 h 135"/>
                <a:gd name="T4" fmla="*/ 0 w 135"/>
                <a:gd name="T5" fmla="*/ 67 h 135"/>
                <a:gd name="T6" fmla="*/ 67 w 135"/>
                <a:gd name="T7" fmla="*/ 0 h 135"/>
                <a:gd name="T8" fmla="*/ 134 w 135"/>
                <a:gd name="T9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5">
                  <a:moveTo>
                    <a:pt x="134" y="67"/>
                  </a:moveTo>
                  <a:cubicBezTo>
                    <a:pt x="135" y="104"/>
                    <a:pt x="104" y="134"/>
                    <a:pt x="68" y="134"/>
                  </a:cubicBezTo>
                  <a:cubicBezTo>
                    <a:pt x="31" y="135"/>
                    <a:pt x="0" y="105"/>
                    <a:pt x="0" y="67"/>
                  </a:cubicBezTo>
                  <a:cubicBezTo>
                    <a:pt x="0" y="30"/>
                    <a:pt x="29" y="0"/>
                    <a:pt x="67" y="0"/>
                  </a:cubicBezTo>
                  <a:cubicBezTo>
                    <a:pt x="104" y="0"/>
                    <a:pt x="135" y="31"/>
                    <a:pt x="134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xmlns="" id="{41092457-9092-404D-B8E8-7F49E5863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21" y="3556001"/>
              <a:ext cx="191676" cy="188913"/>
            </a:xfrm>
            <a:custGeom>
              <a:avLst/>
              <a:gdLst>
                <a:gd name="T0" fmla="*/ 1 w 135"/>
                <a:gd name="T1" fmla="*/ 67 h 134"/>
                <a:gd name="T2" fmla="*/ 68 w 135"/>
                <a:gd name="T3" fmla="*/ 0 h 134"/>
                <a:gd name="T4" fmla="*/ 135 w 135"/>
                <a:gd name="T5" fmla="*/ 67 h 134"/>
                <a:gd name="T6" fmla="*/ 68 w 135"/>
                <a:gd name="T7" fmla="*/ 134 h 134"/>
                <a:gd name="T8" fmla="*/ 1 w 135"/>
                <a:gd name="T9" fmla="*/ 6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4">
                  <a:moveTo>
                    <a:pt x="1" y="67"/>
                  </a:moveTo>
                  <a:cubicBezTo>
                    <a:pt x="0" y="31"/>
                    <a:pt x="30" y="0"/>
                    <a:pt x="68" y="0"/>
                  </a:cubicBezTo>
                  <a:cubicBezTo>
                    <a:pt x="105" y="0"/>
                    <a:pt x="135" y="30"/>
                    <a:pt x="135" y="67"/>
                  </a:cubicBezTo>
                  <a:cubicBezTo>
                    <a:pt x="135" y="105"/>
                    <a:pt x="104" y="134"/>
                    <a:pt x="68" y="134"/>
                  </a:cubicBezTo>
                  <a:cubicBezTo>
                    <a:pt x="31" y="134"/>
                    <a:pt x="0" y="104"/>
                    <a:pt x="1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xmlns="" id="{0C7C1729-E346-46EC-8995-8F5729265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271" y="3754438"/>
              <a:ext cx="226818" cy="179388"/>
            </a:xfrm>
            <a:custGeom>
              <a:avLst/>
              <a:gdLst>
                <a:gd name="T0" fmla="*/ 155 w 161"/>
                <a:gd name="T1" fmla="*/ 128 h 128"/>
                <a:gd name="T2" fmla="*/ 45 w 161"/>
                <a:gd name="T3" fmla="*/ 128 h 128"/>
                <a:gd name="T4" fmla="*/ 0 w 161"/>
                <a:gd name="T5" fmla="*/ 18 h 128"/>
                <a:gd name="T6" fmla="*/ 103 w 161"/>
                <a:gd name="T7" fmla="*/ 20 h 128"/>
                <a:gd name="T8" fmla="*/ 155 w 1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28">
                  <a:moveTo>
                    <a:pt x="155" y="128"/>
                  </a:moveTo>
                  <a:cubicBezTo>
                    <a:pt x="119" y="128"/>
                    <a:pt x="82" y="128"/>
                    <a:pt x="45" y="128"/>
                  </a:cubicBezTo>
                  <a:cubicBezTo>
                    <a:pt x="44" y="86"/>
                    <a:pt x="29" y="49"/>
                    <a:pt x="0" y="18"/>
                  </a:cubicBezTo>
                  <a:cubicBezTo>
                    <a:pt x="25" y="3"/>
                    <a:pt x="69" y="0"/>
                    <a:pt x="103" y="20"/>
                  </a:cubicBezTo>
                  <a:cubicBezTo>
                    <a:pt x="144" y="45"/>
                    <a:pt x="161" y="89"/>
                    <a:pt x="155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xmlns="" id="{EABD7D09-3100-4E13-A257-88B9DE79F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800" y="3754438"/>
              <a:ext cx="226818" cy="179388"/>
            </a:xfrm>
            <a:custGeom>
              <a:avLst/>
              <a:gdLst>
                <a:gd name="T0" fmla="*/ 6 w 161"/>
                <a:gd name="T1" fmla="*/ 128 h 128"/>
                <a:gd name="T2" fmla="*/ 116 w 161"/>
                <a:gd name="T3" fmla="*/ 128 h 128"/>
                <a:gd name="T4" fmla="*/ 161 w 161"/>
                <a:gd name="T5" fmla="*/ 18 h 128"/>
                <a:gd name="T6" fmla="*/ 58 w 161"/>
                <a:gd name="T7" fmla="*/ 20 h 128"/>
                <a:gd name="T8" fmla="*/ 6 w 1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28">
                  <a:moveTo>
                    <a:pt x="6" y="128"/>
                  </a:moveTo>
                  <a:cubicBezTo>
                    <a:pt x="42" y="128"/>
                    <a:pt x="79" y="128"/>
                    <a:pt x="116" y="128"/>
                  </a:cubicBezTo>
                  <a:cubicBezTo>
                    <a:pt x="117" y="86"/>
                    <a:pt x="132" y="49"/>
                    <a:pt x="161" y="18"/>
                  </a:cubicBezTo>
                  <a:cubicBezTo>
                    <a:pt x="136" y="3"/>
                    <a:pt x="92" y="0"/>
                    <a:pt x="58" y="20"/>
                  </a:cubicBezTo>
                  <a:cubicBezTo>
                    <a:pt x="17" y="45"/>
                    <a:pt x="0" y="89"/>
                    <a:pt x="6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Rectangle 61">
            <a:extLst>
              <a:ext uri="{FF2B5EF4-FFF2-40B4-BE49-F238E27FC236}">
                <a16:creationId xmlns:a16="http://schemas.microsoft.com/office/drawing/2014/main" xmlns="" id="{87210F91-94DD-45E7-B551-F12A6A500EBA}"/>
              </a:ext>
            </a:extLst>
          </p:cNvPr>
          <p:cNvSpPr/>
          <p:nvPr/>
        </p:nvSpPr>
        <p:spPr>
          <a:xfrm>
            <a:off x="2918938" y="4082452"/>
            <a:ext cx="3320995" cy="210813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48923B-EAEA-4E61-B955-870AB6AF7FD5}"/>
              </a:ext>
            </a:extLst>
          </p:cNvPr>
          <p:cNvSpPr txBox="1"/>
          <p:nvPr/>
        </p:nvSpPr>
        <p:spPr>
          <a:xfrm>
            <a:off x="2964575" y="4890655"/>
            <a:ext cx="2942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uk-UA" sz="2400" dirty="0" smtClean="0"/>
              <a:t>Найзаможніша верхівка патриціїв </a:t>
            </a:r>
          </a:p>
          <a:p>
            <a:pPr lvl="0" algn="just">
              <a:defRPr/>
            </a:pPr>
            <a:r>
              <a:rPr lang="uk-UA" sz="2400" dirty="0" smtClean="0"/>
              <a:t>та плебеїв</a:t>
            </a:r>
            <a:endParaRPr kumimoji="0" lang="uk-UA" sz="24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9" name="Rectangle 63">
            <a:extLst>
              <a:ext uri="{FF2B5EF4-FFF2-40B4-BE49-F238E27FC236}">
                <a16:creationId xmlns:a16="http://schemas.microsoft.com/office/drawing/2014/main" xmlns="" id="{88C069E6-A4D4-4420-9161-D0167DC96E62}"/>
              </a:ext>
            </a:extLst>
          </p:cNvPr>
          <p:cNvSpPr/>
          <p:nvPr/>
        </p:nvSpPr>
        <p:spPr>
          <a:xfrm>
            <a:off x="2918938" y="6195270"/>
            <a:ext cx="3320995" cy="1639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64">
            <a:extLst>
              <a:ext uri="{FF2B5EF4-FFF2-40B4-BE49-F238E27FC236}">
                <a16:creationId xmlns:a16="http://schemas.microsoft.com/office/drawing/2014/main" xmlns="" id="{F60785E1-920B-4EE8-9BC6-3746616CC910}"/>
              </a:ext>
            </a:extLst>
          </p:cNvPr>
          <p:cNvSpPr/>
          <p:nvPr/>
        </p:nvSpPr>
        <p:spPr>
          <a:xfrm>
            <a:off x="6562343" y="4096307"/>
            <a:ext cx="2387693" cy="2108130"/>
          </a:xfrm>
          <a:prstGeom prst="rect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CBB3AEA-D880-4943-A29B-CF20AFBF92E2}"/>
              </a:ext>
            </a:extLst>
          </p:cNvPr>
          <p:cNvSpPr txBox="1"/>
          <p:nvPr/>
        </p:nvSpPr>
        <p:spPr>
          <a:xfrm>
            <a:off x="6635820" y="4914680"/>
            <a:ext cx="2213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uk-UA" sz="1600" b="1" dirty="0" smtClean="0"/>
              <a:t>Решта вільного населення Рима</a:t>
            </a:r>
            <a:endParaRPr kumimoji="0" lang="uk-UA" sz="16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2" name="Rectangle 66">
            <a:extLst>
              <a:ext uri="{FF2B5EF4-FFF2-40B4-BE49-F238E27FC236}">
                <a16:creationId xmlns:a16="http://schemas.microsoft.com/office/drawing/2014/main" xmlns="" id="{D8DC2590-32A9-4AC3-A758-CB767519188D}"/>
              </a:ext>
            </a:extLst>
          </p:cNvPr>
          <p:cNvSpPr/>
          <p:nvPr/>
        </p:nvSpPr>
        <p:spPr>
          <a:xfrm>
            <a:off x="6562343" y="6167561"/>
            <a:ext cx="2387693" cy="1224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1CF5874-398A-4847-AF9F-9A212DF9BCA1}"/>
              </a:ext>
            </a:extLst>
          </p:cNvPr>
          <p:cNvSpPr txBox="1"/>
          <p:nvPr/>
        </p:nvSpPr>
        <p:spPr>
          <a:xfrm>
            <a:off x="2998899" y="4236310"/>
            <a:ext cx="3201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Нобілітет</a:t>
            </a:r>
            <a:endParaRPr lang="en-GB" sz="3600" b="1" dirty="0">
              <a:solidFill>
                <a:schemeClr val="accent5">
                  <a:lumMod val="50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E6A26AFA-2726-49BD-9D9E-FE3183459762}"/>
              </a:ext>
            </a:extLst>
          </p:cNvPr>
          <p:cNvSpPr txBox="1"/>
          <p:nvPr/>
        </p:nvSpPr>
        <p:spPr>
          <a:xfrm>
            <a:off x="209518" y="4165221"/>
            <a:ext cx="2519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Вершники</a:t>
            </a:r>
            <a:endParaRPr lang="en-GB" sz="3600" b="1" dirty="0">
              <a:solidFill>
                <a:schemeClr val="accent5">
                  <a:lumMod val="50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747E29B-55AD-4C46-BF41-631FCBACFD3D}"/>
              </a:ext>
            </a:extLst>
          </p:cNvPr>
          <p:cNvSpPr txBox="1"/>
          <p:nvPr/>
        </p:nvSpPr>
        <p:spPr>
          <a:xfrm>
            <a:off x="6507952" y="4139328"/>
            <a:ext cx="2428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Плебс</a:t>
            </a:r>
            <a:endParaRPr lang="en-GB" sz="3600" b="1" dirty="0">
              <a:solidFill>
                <a:schemeClr val="accent5">
                  <a:lumMod val="50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DF9411-EA7D-4D4E-A03E-C99257532632}"/>
              </a:ext>
            </a:extLst>
          </p:cNvPr>
          <p:cNvSpPr txBox="1"/>
          <p:nvPr/>
        </p:nvSpPr>
        <p:spPr>
          <a:xfrm>
            <a:off x="329447" y="832702"/>
            <a:ext cx="8191098" cy="578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uk-UA" sz="66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509 р. до н. е. </a:t>
            </a:r>
          </a:p>
          <a:p>
            <a:pPr lvl="0">
              <a:lnSpc>
                <a:spcPct val="80000"/>
              </a:lnSpc>
              <a:defRPr/>
            </a:pPr>
            <a:endParaRPr lang="uk-UA" sz="6600" b="1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lvl="0">
              <a:lnSpc>
                <a:spcPct val="80000"/>
              </a:lnSpc>
              <a:defRPr/>
            </a:pPr>
            <a:r>
              <a:rPr lang="uk-UA" sz="6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у результаті народного повстання </a:t>
            </a:r>
            <a:r>
              <a:rPr lang="uk-UA" sz="6600" b="1" dirty="0" smtClean="0">
                <a:solidFill>
                  <a:schemeClr val="accent5">
                    <a:lumMod val="75000"/>
                  </a:schemeClr>
                </a:solidFill>
              </a:rPr>
              <a:t>Рим перетворився на</a:t>
            </a:r>
          </a:p>
          <a:p>
            <a:pPr lvl="0">
              <a:lnSpc>
                <a:spcPct val="80000"/>
              </a:lnSpc>
              <a:defRPr/>
            </a:pPr>
            <a:endParaRPr lang="uk-UA" sz="6600" b="1" dirty="0" smtClean="0"/>
          </a:p>
          <a:p>
            <a:pPr lvl="0">
              <a:lnSpc>
                <a:spcPct val="80000"/>
              </a:lnSpc>
              <a:defRPr/>
            </a:pPr>
            <a:r>
              <a:rPr lang="uk-UA" sz="6600" b="1" dirty="0" smtClean="0"/>
              <a:t> </a:t>
            </a:r>
            <a:r>
              <a:rPr lang="uk-UA" sz="6600" b="1" dirty="0" smtClean="0">
                <a:solidFill>
                  <a:schemeClr val="accent5">
                    <a:lumMod val="50000"/>
                  </a:schemeClr>
                </a:solidFill>
              </a:rPr>
              <a:t>РЕСПУБЛІКУ</a:t>
            </a:r>
            <a:endParaRPr kumimoji="0" lang="uk-UA" sz="6600" b="1" i="0" u="none" strike="noStrike" kern="1200" cap="none" spc="0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oto Sans Disp SemCond SemBd" panose="020B0702040504020204" pitchFamily="34"/>
              <a:ea typeface="Noto Sans Disp SemCond SemBd" panose="020B0702040504020204" pitchFamily="34"/>
              <a:cs typeface="Noto Sans Disp SemCond SemBd" panose="020B0702040504020204" pitchFamily="34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9F4C6FAE-F26E-4E16-A872-4299131ECDB5}"/>
              </a:ext>
            </a:extLst>
          </p:cNvPr>
          <p:cNvSpPr/>
          <p:nvPr/>
        </p:nvSpPr>
        <p:spPr>
          <a:xfrm rot="19061577">
            <a:off x="8003703" y="-602055"/>
            <a:ext cx="534921" cy="3240728"/>
          </a:xfrm>
          <a:custGeom>
            <a:avLst/>
            <a:gdLst>
              <a:gd name="connsiteX0" fmla="*/ 0 w 539015"/>
              <a:gd name="connsiteY0" fmla="*/ 0 h 5903259"/>
              <a:gd name="connsiteX1" fmla="*/ 539015 w 539015"/>
              <a:gd name="connsiteY1" fmla="*/ 0 h 5903259"/>
              <a:gd name="connsiteX2" fmla="*/ 539015 w 539015"/>
              <a:gd name="connsiteY2" fmla="*/ 5903259 h 5903259"/>
              <a:gd name="connsiteX3" fmla="*/ 0 w 539015"/>
              <a:gd name="connsiteY3" fmla="*/ 5903259 h 5903259"/>
              <a:gd name="connsiteX4" fmla="*/ 0 w 539015"/>
              <a:gd name="connsiteY4" fmla="*/ 0 h 5903259"/>
              <a:gd name="connsiteX0" fmla="*/ 0 w 548554"/>
              <a:gd name="connsiteY0" fmla="*/ 0 h 6392775"/>
              <a:gd name="connsiteX1" fmla="*/ 548554 w 548554"/>
              <a:gd name="connsiteY1" fmla="*/ 489516 h 6392775"/>
              <a:gd name="connsiteX2" fmla="*/ 548554 w 548554"/>
              <a:gd name="connsiteY2" fmla="*/ 6392775 h 6392775"/>
              <a:gd name="connsiteX3" fmla="*/ 9539 w 548554"/>
              <a:gd name="connsiteY3" fmla="*/ 6392775 h 6392775"/>
              <a:gd name="connsiteX4" fmla="*/ 0 w 548554"/>
              <a:gd name="connsiteY4" fmla="*/ 0 h 6392775"/>
              <a:gd name="connsiteX0" fmla="*/ 0 w 548554"/>
              <a:gd name="connsiteY0" fmla="*/ 0 h 6392775"/>
              <a:gd name="connsiteX1" fmla="*/ 548554 w 548554"/>
              <a:gd name="connsiteY1" fmla="*/ 489516 h 6392775"/>
              <a:gd name="connsiteX2" fmla="*/ 540729 w 548554"/>
              <a:gd name="connsiteY2" fmla="*/ 4792891 h 6392775"/>
              <a:gd name="connsiteX3" fmla="*/ 9539 w 548554"/>
              <a:gd name="connsiteY3" fmla="*/ 6392775 h 6392775"/>
              <a:gd name="connsiteX4" fmla="*/ 0 w 548554"/>
              <a:gd name="connsiteY4" fmla="*/ 0 h 6392775"/>
              <a:gd name="connsiteX0" fmla="*/ 0 w 548554"/>
              <a:gd name="connsiteY0" fmla="*/ 0 h 5370184"/>
              <a:gd name="connsiteX1" fmla="*/ 548554 w 548554"/>
              <a:gd name="connsiteY1" fmla="*/ 489516 h 5370184"/>
              <a:gd name="connsiteX2" fmla="*/ 540729 w 548554"/>
              <a:gd name="connsiteY2" fmla="*/ 4792891 h 5370184"/>
              <a:gd name="connsiteX3" fmla="*/ 8639 w 548554"/>
              <a:gd name="connsiteY3" fmla="*/ 5370184 h 5370184"/>
              <a:gd name="connsiteX4" fmla="*/ 0 w 548554"/>
              <a:gd name="connsiteY4" fmla="*/ 0 h 537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554" h="5370184">
                <a:moveTo>
                  <a:pt x="0" y="0"/>
                </a:moveTo>
                <a:lnTo>
                  <a:pt x="548554" y="489516"/>
                </a:lnTo>
                <a:cubicBezTo>
                  <a:pt x="545946" y="1923974"/>
                  <a:pt x="543337" y="3358433"/>
                  <a:pt x="540729" y="4792891"/>
                </a:cubicBezTo>
                <a:lnTo>
                  <a:pt x="8639" y="5370184"/>
                </a:lnTo>
                <a:cubicBezTo>
                  <a:pt x="5459" y="3239259"/>
                  <a:pt x="3180" y="2130925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17E95EB1-1005-49A4-B60F-E441AEC9B9F1}"/>
              </a:ext>
            </a:extLst>
          </p:cNvPr>
          <p:cNvSpPr/>
          <p:nvPr/>
        </p:nvSpPr>
        <p:spPr>
          <a:xfrm rot="19061577">
            <a:off x="8451321" y="-464378"/>
            <a:ext cx="530340" cy="1927272"/>
          </a:xfrm>
          <a:custGeom>
            <a:avLst/>
            <a:gdLst>
              <a:gd name="connsiteX0" fmla="*/ 0 w 539015"/>
              <a:gd name="connsiteY0" fmla="*/ 0 h 5903259"/>
              <a:gd name="connsiteX1" fmla="*/ 539015 w 539015"/>
              <a:gd name="connsiteY1" fmla="*/ 0 h 5903259"/>
              <a:gd name="connsiteX2" fmla="*/ 539015 w 539015"/>
              <a:gd name="connsiteY2" fmla="*/ 5903259 h 5903259"/>
              <a:gd name="connsiteX3" fmla="*/ 0 w 539015"/>
              <a:gd name="connsiteY3" fmla="*/ 5903259 h 5903259"/>
              <a:gd name="connsiteX4" fmla="*/ 0 w 539015"/>
              <a:gd name="connsiteY4" fmla="*/ 0 h 5903259"/>
              <a:gd name="connsiteX0" fmla="*/ 14223 w 539015"/>
              <a:gd name="connsiteY0" fmla="*/ 0 h 6365424"/>
              <a:gd name="connsiteX1" fmla="*/ 539015 w 539015"/>
              <a:gd name="connsiteY1" fmla="*/ 462165 h 6365424"/>
              <a:gd name="connsiteX2" fmla="*/ 539015 w 539015"/>
              <a:gd name="connsiteY2" fmla="*/ 6365424 h 6365424"/>
              <a:gd name="connsiteX3" fmla="*/ 0 w 539015"/>
              <a:gd name="connsiteY3" fmla="*/ 6365424 h 6365424"/>
              <a:gd name="connsiteX4" fmla="*/ 14223 w 539015"/>
              <a:gd name="connsiteY4" fmla="*/ 0 h 6365424"/>
              <a:gd name="connsiteX0" fmla="*/ 20423 w 539015"/>
              <a:gd name="connsiteY0" fmla="*/ 0 h 6376953"/>
              <a:gd name="connsiteX1" fmla="*/ 539015 w 539015"/>
              <a:gd name="connsiteY1" fmla="*/ 473694 h 6376953"/>
              <a:gd name="connsiteX2" fmla="*/ 539015 w 539015"/>
              <a:gd name="connsiteY2" fmla="*/ 6376953 h 6376953"/>
              <a:gd name="connsiteX3" fmla="*/ 0 w 539015"/>
              <a:gd name="connsiteY3" fmla="*/ 6376953 h 6376953"/>
              <a:gd name="connsiteX4" fmla="*/ 20423 w 539015"/>
              <a:gd name="connsiteY4" fmla="*/ 0 h 6376953"/>
              <a:gd name="connsiteX0" fmla="*/ 11748 w 530340"/>
              <a:gd name="connsiteY0" fmla="*/ 0 h 6376953"/>
              <a:gd name="connsiteX1" fmla="*/ 530340 w 530340"/>
              <a:gd name="connsiteY1" fmla="*/ 473694 h 6376953"/>
              <a:gd name="connsiteX2" fmla="*/ 530340 w 530340"/>
              <a:gd name="connsiteY2" fmla="*/ 6376953 h 6376953"/>
              <a:gd name="connsiteX3" fmla="*/ 0 w 530340"/>
              <a:gd name="connsiteY3" fmla="*/ 4315546 h 6376953"/>
              <a:gd name="connsiteX4" fmla="*/ 11748 w 530340"/>
              <a:gd name="connsiteY4" fmla="*/ 0 h 6376953"/>
              <a:gd name="connsiteX0" fmla="*/ 11748 w 530340"/>
              <a:gd name="connsiteY0" fmla="*/ 0 h 4315546"/>
              <a:gd name="connsiteX1" fmla="*/ 530340 w 530340"/>
              <a:gd name="connsiteY1" fmla="*/ 473694 h 4315546"/>
              <a:gd name="connsiteX2" fmla="*/ 524835 w 530340"/>
              <a:gd name="connsiteY2" fmla="*/ 3727355 h 4315546"/>
              <a:gd name="connsiteX3" fmla="*/ 0 w 530340"/>
              <a:gd name="connsiteY3" fmla="*/ 4315546 h 4315546"/>
              <a:gd name="connsiteX4" fmla="*/ 11748 w 530340"/>
              <a:gd name="connsiteY4" fmla="*/ 0 h 43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340" h="4315546">
                <a:moveTo>
                  <a:pt x="11748" y="0"/>
                </a:moveTo>
                <a:lnTo>
                  <a:pt x="530340" y="473694"/>
                </a:lnTo>
                <a:lnTo>
                  <a:pt x="524835" y="3727355"/>
                </a:lnTo>
                <a:lnTo>
                  <a:pt x="0" y="4315546"/>
                </a:lnTo>
                <a:cubicBezTo>
                  <a:pt x="6808" y="2189895"/>
                  <a:pt x="4940" y="2125651"/>
                  <a:pt x="117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E7B9B140-1DB1-4E5F-B3AB-58AB69C3E5F2}"/>
              </a:ext>
            </a:extLst>
          </p:cNvPr>
          <p:cNvSpPr/>
          <p:nvPr/>
        </p:nvSpPr>
        <p:spPr>
          <a:xfrm rot="19061577">
            <a:off x="7501226" y="-785552"/>
            <a:ext cx="556134" cy="4733575"/>
          </a:xfrm>
          <a:custGeom>
            <a:avLst/>
            <a:gdLst>
              <a:gd name="connsiteX0" fmla="*/ 0 w 539015"/>
              <a:gd name="connsiteY0" fmla="*/ 0 h 9625038"/>
              <a:gd name="connsiteX1" fmla="*/ 539015 w 539015"/>
              <a:gd name="connsiteY1" fmla="*/ 0 h 9625038"/>
              <a:gd name="connsiteX2" fmla="*/ 539015 w 539015"/>
              <a:gd name="connsiteY2" fmla="*/ 9625038 h 9625038"/>
              <a:gd name="connsiteX3" fmla="*/ 0 w 539015"/>
              <a:gd name="connsiteY3" fmla="*/ 9625038 h 9625038"/>
              <a:gd name="connsiteX4" fmla="*/ 0 w 539015"/>
              <a:gd name="connsiteY4" fmla="*/ 0 h 9625038"/>
              <a:gd name="connsiteX0" fmla="*/ 0 w 539187"/>
              <a:gd name="connsiteY0" fmla="*/ 0 h 9625038"/>
              <a:gd name="connsiteX1" fmla="*/ 539187 w 539187"/>
              <a:gd name="connsiteY1" fmla="*/ 1660179 h 9625038"/>
              <a:gd name="connsiteX2" fmla="*/ 539015 w 539187"/>
              <a:gd name="connsiteY2" fmla="*/ 9625038 h 9625038"/>
              <a:gd name="connsiteX3" fmla="*/ 0 w 539187"/>
              <a:gd name="connsiteY3" fmla="*/ 9625038 h 9625038"/>
              <a:gd name="connsiteX4" fmla="*/ 0 w 539187"/>
              <a:gd name="connsiteY4" fmla="*/ 0 h 9625038"/>
              <a:gd name="connsiteX0" fmla="*/ 5003 w 539187"/>
              <a:gd name="connsiteY0" fmla="*/ 0 h 8435571"/>
              <a:gd name="connsiteX1" fmla="*/ 539187 w 539187"/>
              <a:gd name="connsiteY1" fmla="*/ 470712 h 8435571"/>
              <a:gd name="connsiteX2" fmla="*/ 539015 w 539187"/>
              <a:gd name="connsiteY2" fmla="*/ 8435571 h 8435571"/>
              <a:gd name="connsiteX3" fmla="*/ 0 w 539187"/>
              <a:gd name="connsiteY3" fmla="*/ 8435571 h 8435571"/>
              <a:gd name="connsiteX4" fmla="*/ 5003 w 539187"/>
              <a:gd name="connsiteY4" fmla="*/ 0 h 8435571"/>
              <a:gd name="connsiteX0" fmla="*/ 5003 w 539187"/>
              <a:gd name="connsiteY0" fmla="*/ 0 h 8435571"/>
              <a:gd name="connsiteX1" fmla="*/ 539187 w 539187"/>
              <a:gd name="connsiteY1" fmla="*/ 470712 h 8435571"/>
              <a:gd name="connsiteX2" fmla="*/ 536097 w 539187"/>
              <a:gd name="connsiteY2" fmla="*/ 6844446 h 8435571"/>
              <a:gd name="connsiteX3" fmla="*/ 0 w 539187"/>
              <a:gd name="connsiteY3" fmla="*/ 8435571 h 8435571"/>
              <a:gd name="connsiteX4" fmla="*/ 5003 w 539187"/>
              <a:gd name="connsiteY4" fmla="*/ 0 h 8435571"/>
              <a:gd name="connsiteX0" fmla="*/ 16799 w 550983"/>
              <a:gd name="connsiteY0" fmla="*/ 0 h 7420235"/>
              <a:gd name="connsiteX1" fmla="*/ 550983 w 550983"/>
              <a:gd name="connsiteY1" fmla="*/ 470712 h 7420235"/>
              <a:gd name="connsiteX2" fmla="*/ 547893 w 550983"/>
              <a:gd name="connsiteY2" fmla="*/ 6844446 h 7420235"/>
              <a:gd name="connsiteX3" fmla="*/ 0 w 550983"/>
              <a:gd name="connsiteY3" fmla="*/ 7420235 h 7420235"/>
              <a:gd name="connsiteX4" fmla="*/ 16799 w 550983"/>
              <a:gd name="connsiteY4" fmla="*/ 0 h 7420235"/>
              <a:gd name="connsiteX0" fmla="*/ 21950 w 556134"/>
              <a:gd name="connsiteY0" fmla="*/ 0 h 7463630"/>
              <a:gd name="connsiteX1" fmla="*/ 556134 w 556134"/>
              <a:gd name="connsiteY1" fmla="*/ 470712 h 7463630"/>
              <a:gd name="connsiteX2" fmla="*/ 553044 w 556134"/>
              <a:gd name="connsiteY2" fmla="*/ 6844446 h 7463630"/>
              <a:gd name="connsiteX3" fmla="*/ 0 w 556134"/>
              <a:gd name="connsiteY3" fmla="*/ 7463630 h 7463630"/>
              <a:gd name="connsiteX4" fmla="*/ 21950 w 556134"/>
              <a:gd name="connsiteY4" fmla="*/ 0 h 746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134" h="7463630">
                <a:moveTo>
                  <a:pt x="21950" y="0"/>
                </a:moveTo>
                <a:lnTo>
                  <a:pt x="556134" y="470712"/>
                </a:lnTo>
                <a:cubicBezTo>
                  <a:pt x="556077" y="3125665"/>
                  <a:pt x="553101" y="4189493"/>
                  <a:pt x="553044" y="6844446"/>
                </a:cubicBezTo>
                <a:lnTo>
                  <a:pt x="0" y="7463630"/>
                </a:lnTo>
                <a:cubicBezTo>
                  <a:pt x="1668" y="4651773"/>
                  <a:pt x="20282" y="2811857"/>
                  <a:pt x="219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0" y="249381"/>
            <a:ext cx="8153941" cy="886692"/>
          </a:xfr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Органи влади в Римській республіці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времена республик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08622" y="1344818"/>
            <a:ext cx="5323952" cy="475118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371600"/>
            <a:ext cx="3685309" cy="482138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uk-UA" sz="2000" b="1" dirty="0" smtClean="0"/>
              <a:t>    Лише заможні та почесні громадяни могли брати участь в управлінні та обіймати державні посади. Римська республіка не була демократичною в сучасному розумінні цього слова. Лише заможні та почесні громадяни могли брати участь в управлінні та обіймати державні посади.</a:t>
            </a:r>
          </a:p>
          <a:p>
            <a:pPr>
              <a:buFont typeface="Arial" pitchFamily="34" charset="0"/>
              <a:buChar char="•"/>
            </a:pPr>
            <a:r>
              <a:rPr lang="uk-UA" sz="2000" b="1" dirty="0" smtClean="0"/>
              <a:t>    У 494 р. до н. е. плебеї отримали право обирати своїх представників — народних трибунів.</a:t>
            </a:r>
            <a:endParaRPr lang="uk-UA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99AC3C-FE44-4341-B799-F20DE8937C2B}"/>
              </a:ext>
            </a:extLst>
          </p:cNvPr>
          <p:cNvSpPr txBox="1"/>
          <p:nvPr/>
        </p:nvSpPr>
        <p:spPr>
          <a:xfrm>
            <a:off x="1202749" y="235148"/>
            <a:ext cx="6098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Трибун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8" name="Group 18">
            <a:extLst>
              <a:ext uri="{FF2B5EF4-FFF2-40B4-BE49-F238E27FC236}">
                <a16:creationId xmlns:a16="http://schemas.microsoft.com/office/drawing/2014/main" xmlns="" id="{78393EE5-57B0-45F4-A212-2EF8BCFF9F10}"/>
              </a:ext>
            </a:extLst>
          </p:cNvPr>
          <p:cNvGrpSpPr/>
          <p:nvPr/>
        </p:nvGrpSpPr>
        <p:grpSpPr>
          <a:xfrm>
            <a:off x="206829" y="1619381"/>
            <a:ext cx="3423062" cy="4429078"/>
            <a:chOff x="4383205" y="1791440"/>
            <a:chExt cx="2985784" cy="38632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FC21FAE8-3168-4FB1-A83D-2651B54D7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531" y="1791440"/>
              <a:ext cx="2612561" cy="965822"/>
            </a:xfrm>
            <a:custGeom>
              <a:avLst/>
              <a:gdLst>
                <a:gd name="T0" fmla="*/ 1175 w 2283"/>
                <a:gd name="T1" fmla="*/ 0 h 830"/>
                <a:gd name="T2" fmla="*/ 1039 w 2283"/>
                <a:gd name="T3" fmla="*/ 9 h 830"/>
                <a:gd name="T4" fmla="*/ 794 w 2283"/>
                <a:gd name="T5" fmla="*/ 41 h 830"/>
                <a:gd name="T6" fmla="*/ 554 w 2283"/>
                <a:gd name="T7" fmla="*/ 120 h 830"/>
                <a:gd name="T8" fmla="*/ 281 w 2283"/>
                <a:gd name="T9" fmla="*/ 288 h 830"/>
                <a:gd name="T10" fmla="*/ 51 w 2283"/>
                <a:gd name="T11" fmla="*/ 637 h 830"/>
                <a:gd name="T12" fmla="*/ 0 w 2283"/>
                <a:gd name="T13" fmla="*/ 830 h 830"/>
                <a:gd name="T14" fmla="*/ 2283 w 2283"/>
                <a:gd name="T15" fmla="*/ 830 h 830"/>
                <a:gd name="T16" fmla="*/ 2183 w 2283"/>
                <a:gd name="T17" fmla="*/ 539 h 830"/>
                <a:gd name="T18" fmla="*/ 1948 w 2283"/>
                <a:gd name="T19" fmla="*/ 241 h 830"/>
                <a:gd name="T20" fmla="*/ 1364 w 2283"/>
                <a:gd name="T21" fmla="*/ 13 h 830"/>
                <a:gd name="T22" fmla="*/ 1175 w 2283"/>
                <a:gd name="T2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3" h="830">
                  <a:moveTo>
                    <a:pt x="1175" y="0"/>
                  </a:moveTo>
                  <a:cubicBezTo>
                    <a:pt x="1130" y="0"/>
                    <a:pt x="1084" y="3"/>
                    <a:pt x="1039" y="9"/>
                  </a:cubicBezTo>
                  <a:cubicBezTo>
                    <a:pt x="954" y="18"/>
                    <a:pt x="874" y="22"/>
                    <a:pt x="794" y="41"/>
                  </a:cubicBezTo>
                  <a:cubicBezTo>
                    <a:pt x="710" y="60"/>
                    <a:pt x="634" y="88"/>
                    <a:pt x="554" y="120"/>
                  </a:cubicBezTo>
                  <a:cubicBezTo>
                    <a:pt x="451" y="157"/>
                    <a:pt x="361" y="218"/>
                    <a:pt x="281" y="288"/>
                  </a:cubicBezTo>
                  <a:cubicBezTo>
                    <a:pt x="173" y="386"/>
                    <a:pt x="98" y="502"/>
                    <a:pt x="51" y="637"/>
                  </a:cubicBezTo>
                  <a:cubicBezTo>
                    <a:pt x="26" y="700"/>
                    <a:pt x="10" y="765"/>
                    <a:pt x="0" y="830"/>
                  </a:cubicBezTo>
                  <a:cubicBezTo>
                    <a:pt x="2283" y="830"/>
                    <a:pt x="2283" y="830"/>
                    <a:pt x="2283" y="830"/>
                  </a:cubicBezTo>
                  <a:cubicBezTo>
                    <a:pt x="2264" y="729"/>
                    <a:pt x="2232" y="632"/>
                    <a:pt x="2183" y="539"/>
                  </a:cubicBezTo>
                  <a:cubicBezTo>
                    <a:pt x="2126" y="423"/>
                    <a:pt x="2046" y="325"/>
                    <a:pt x="1948" y="241"/>
                  </a:cubicBezTo>
                  <a:cubicBezTo>
                    <a:pt x="1778" y="102"/>
                    <a:pt x="1580" y="36"/>
                    <a:pt x="1364" y="13"/>
                  </a:cubicBezTo>
                  <a:cubicBezTo>
                    <a:pt x="1301" y="5"/>
                    <a:pt x="1238" y="0"/>
                    <a:pt x="1175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B9DAF39A-73D6-4719-AC84-B43BC66F1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205" y="2757262"/>
              <a:ext cx="2967642" cy="965822"/>
            </a:xfrm>
            <a:custGeom>
              <a:avLst/>
              <a:gdLst>
                <a:gd name="T0" fmla="*/ 2303 w 2592"/>
                <a:gd name="T1" fmla="*/ 0 h 829"/>
                <a:gd name="T2" fmla="*/ 2303 w 2592"/>
                <a:gd name="T3" fmla="*/ 0 h 829"/>
                <a:gd name="T4" fmla="*/ 2303 w 2592"/>
                <a:gd name="T5" fmla="*/ 0 h 829"/>
                <a:gd name="T6" fmla="*/ 20 w 2592"/>
                <a:gd name="T7" fmla="*/ 0 h 829"/>
                <a:gd name="T8" fmla="*/ 20 w 2592"/>
                <a:gd name="T9" fmla="*/ 0 h 829"/>
                <a:gd name="T10" fmla="*/ 20 w 2592"/>
                <a:gd name="T11" fmla="*/ 0 h 829"/>
                <a:gd name="T12" fmla="*/ 9 w 2592"/>
                <a:gd name="T13" fmla="*/ 105 h 829"/>
                <a:gd name="T14" fmla="*/ 42 w 2592"/>
                <a:gd name="T15" fmla="*/ 533 h 829"/>
                <a:gd name="T16" fmla="*/ 132 w 2592"/>
                <a:gd name="T17" fmla="*/ 808 h 829"/>
                <a:gd name="T18" fmla="*/ 141 w 2592"/>
                <a:gd name="T19" fmla="*/ 829 h 829"/>
                <a:gd name="T20" fmla="*/ 141 w 2592"/>
                <a:gd name="T21" fmla="*/ 829 h 829"/>
                <a:gd name="T22" fmla="*/ 141 w 2592"/>
                <a:gd name="T23" fmla="*/ 829 h 829"/>
                <a:gd name="T24" fmla="*/ 2592 w 2592"/>
                <a:gd name="T25" fmla="*/ 829 h 829"/>
                <a:gd name="T26" fmla="*/ 2547 w 2592"/>
                <a:gd name="T27" fmla="*/ 710 h 829"/>
                <a:gd name="T28" fmla="*/ 2387 w 2592"/>
                <a:gd name="T29" fmla="*/ 412 h 829"/>
                <a:gd name="T30" fmla="*/ 2335 w 2592"/>
                <a:gd name="T31" fmla="*/ 245 h 829"/>
                <a:gd name="T32" fmla="*/ 2307 w 2592"/>
                <a:gd name="T33" fmla="*/ 16 h 829"/>
                <a:gd name="T34" fmla="*/ 2303 w 2592"/>
                <a:gd name="T35" fmla="*/ 0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92" h="829">
                  <a:moveTo>
                    <a:pt x="2303" y="0"/>
                  </a:moveTo>
                  <a:cubicBezTo>
                    <a:pt x="2303" y="0"/>
                    <a:pt x="2303" y="0"/>
                    <a:pt x="2303" y="0"/>
                  </a:cubicBezTo>
                  <a:cubicBezTo>
                    <a:pt x="2303" y="0"/>
                    <a:pt x="2303" y="0"/>
                    <a:pt x="230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5"/>
                    <a:pt x="11" y="70"/>
                    <a:pt x="9" y="105"/>
                  </a:cubicBezTo>
                  <a:cubicBezTo>
                    <a:pt x="0" y="249"/>
                    <a:pt x="9" y="393"/>
                    <a:pt x="42" y="533"/>
                  </a:cubicBezTo>
                  <a:cubicBezTo>
                    <a:pt x="61" y="626"/>
                    <a:pt x="94" y="719"/>
                    <a:pt x="132" y="808"/>
                  </a:cubicBezTo>
                  <a:cubicBezTo>
                    <a:pt x="135" y="815"/>
                    <a:pt x="138" y="822"/>
                    <a:pt x="141" y="829"/>
                  </a:cubicBezTo>
                  <a:cubicBezTo>
                    <a:pt x="141" y="829"/>
                    <a:pt x="141" y="829"/>
                    <a:pt x="141" y="829"/>
                  </a:cubicBezTo>
                  <a:cubicBezTo>
                    <a:pt x="141" y="829"/>
                    <a:pt x="141" y="829"/>
                    <a:pt x="141" y="829"/>
                  </a:cubicBezTo>
                  <a:cubicBezTo>
                    <a:pt x="2592" y="829"/>
                    <a:pt x="2592" y="829"/>
                    <a:pt x="2592" y="829"/>
                  </a:cubicBezTo>
                  <a:cubicBezTo>
                    <a:pt x="2577" y="788"/>
                    <a:pt x="2567" y="747"/>
                    <a:pt x="2547" y="710"/>
                  </a:cubicBezTo>
                  <a:cubicBezTo>
                    <a:pt x="2495" y="612"/>
                    <a:pt x="2438" y="515"/>
                    <a:pt x="2387" y="412"/>
                  </a:cubicBezTo>
                  <a:cubicBezTo>
                    <a:pt x="2358" y="361"/>
                    <a:pt x="2335" y="310"/>
                    <a:pt x="2335" y="245"/>
                  </a:cubicBezTo>
                  <a:cubicBezTo>
                    <a:pt x="2330" y="170"/>
                    <a:pt x="2321" y="91"/>
                    <a:pt x="2307" y="16"/>
                  </a:cubicBezTo>
                  <a:cubicBezTo>
                    <a:pt x="2306" y="11"/>
                    <a:pt x="2304" y="5"/>
                    <a:pt x="2303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670F1923-0E97-496E-A475-4CA482778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531" y="2757262"/>
              <a:ext cx="2612561" cy="0"/>
            </a:xfrm>
            <a:custGeom>
              <a:avLst/>
              <a:gdLst>
                <a:gd name="T0" fmla="*/ 2283 w 2283"/>
                <a:gd name="T1" fmla="*/ 0 w 2283"/>
                <a:gd name="T2" fmla="*/ 0 w 2283"/>
                <a:gd name="T3" fmla="*/ 2283 w 2283"/>
                <a:gd name="T4" fmla="*/ 2283 w 228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283">
                  <a:moveTo>
                    <a:pt x="228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3" y="0"/>
                    <a:pt x="2283" y="0"/>
                    <a:pt x="2283" y="0"/>
                  </a:cubicBezTo>
                  <a:cubicBezTo>
                    <a:pt x="2283" y="0"/>
                    <a:pt x="2283" y="0"/>
                    <a:pt x="2283" y="0"/>
                  </a:cubicBezTo>
                </a:path>
              </a:pathLst>
            </a:custGeom>
            <a:solidFill>
              <a:srgbClr val="964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52C08EC5-91F7-4D3B-A169-D30CB1239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081" y="4688905"/>
              <a:ext cx="2309318" cy="965822"/>
            </a:xfrm>
            <a:custGeom>
              <a:avLst/>
              <a:gdLst>
                <a:gd name="T0" fmla="*/ 6 w 2017"/>
                <a:gd name="T1" fmla="*/ 0 h 829"/>
                <a:gd name="T2" fmla="*/ 0 w 2017"/>
                <a:gd name="T3" fmla="*/ 201 h 829"/>
                <a:gd name="T4" fmla="*/ 19 w 2017"/>
                <a:gd name="T5" fmla="*/ 233 h 829"/>
                <a:gd name="T6" fmla="*/ 250 w 2017"/>
                <a:gd name="T7" fmla="*/ 341 h 829"/>
                <a:gd name="T8" fmla="*/ 414 w 2017"/>
                <a:gd name="T9" fmla="*/ 420 h 829"/>
                <a:gd name="T10" fmla="*/ 655 w 2017"/>
                <a:gd name="T11" fmla="*/ 536 h 829"/>
                <a:gd name="T12" fmla="*/ 890 w 2017"/>
                <a:gd name="T13" fmla="*/ 648 h 829"/>
                <a:gd name="T14" fmla="*/ 1172 w 2017"/>
                <a:gd name="T15" fmla="*/ 778 h 829"/>
                <a:gd name="T16" fmla="*/ 1276 w 2017"/>
                <a:gd name="T17" fmla="*/ 829 h 829"/>
                <a:gd name="T18" fmla="*/ 1398 w 2017"/>
                <a:gd name="T19" fmla="*/ 122 h 829"/>
                <a:gd name="T20" fmla="*/ 1417 w 2017"/>
                <a:gd name="T21" fmla="*/ 126 h 829"/>
                <a:gd name="T22" fmla="*/ 1629 w 2017"/>
                <a:gd name="T23" fmla="*/ 150 h 829"/>
                <a:gd name="T24" fmla="*/ 1925 w 2017"/>
                <a:gd name="T25" fmla="*/ 136 h 829"/>
                <a:gd name="T26" fmla="*/ 1972 w 2017"/>
                <a:gd name="T27" fmla="*/ 112 h 829"/>
                <a:gd name="T28" fmla="*/ 2009 w 2017"/>
                <a:gd name="T29" fmla="*/ 0 h 829"/>
                <a:gd name="T30" fmla="*/ 6 w 2017"/>
                <a:gd name="T31" fmla="*/ 0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17" h="829">
                  <a:moveTo>
                    <a:pt x="6" y="0"/>
                  </a:moveTo>
                  <a:cubicBezTo>
                    <a:pt x="4" y="67"/>
                    <a:pt x="2" y="134"/>
                    <a:pt x="0" y="201"/>
                  </a:cubicBezTo>
                  <a:cubicBezTo>
                    <a:pt x="0" y="219"/>
                    <a:pt x="0" y="229"/>
                    <a:pt x="19" y="233"/>
                  </a:cubicBezTo>
                  <a:cubicBezTo>
                    <a:pt x="94" y="271"/>
                    <a:pt x="174" y="303"/>
                    <a:pt x="250" y="341"/>
                  </a:cubicBezTo>
                  <a:cubicBezTo>
                    <a:pt x="306" y="364"/>
                    <a:pt x="358" y="396"/>
                    <a:pt x="414" y="420"/>
                  </a:cubicBezTo>
                  <a:cubicBezTo>
                    <a:pt x="494" y="462"/>
                    <a:pt x="574" y="499"/>
                    <a:pt x="655" y="536"/>
                  </a:cubicBezTo>
                  <a:cubicBezTo>
                    <a:pt x="735" y="573"/>
                    <a:pt x="810" y="611"/>
                    <a:pt x="890" y="648"/>
                  </a:cubicBezTo>
                  <a:cubicBezTo>
                    <a:pt x="984" y="690"/>
                    <a:pt x="1078" y="736"/>
                    <a:pt x="1172" y="778"/>
                  </a:cubicBezTo>
                  <a:cubicBezTo>
                    <a:pt x="1205" y="797"/>
                    <a:pt x="1238" y="811"/>
                    <a:pt x="1276" y="829"/>
                  </a:cubicBezTo>
                  <a:cubicBezTo>
                    <a:pt x="1318" y="592"/>
                    <a:pt x="1361" y="359"/>
                    <a:pt x="1398" y="122"/>
                  </a:cubicBezTo>
                  <a:cubicBezTo>
                    <a:pt x="1408" y="122"/>
                    <a:pt x="1412" y="122"/>
                    <a:pt x="1417" y="126"/>
                  </a:cubicBezTo>
                  <a:cubicBezTo>
                    <a:pt x="1488" y="136"/>
                    <a:pt x="1558" y="145"/>
                    <a:pt x="1629" y="150"/>
                  </a:cubicBezTo>
                  <a:cubicBezTo>
                    <a:pt x="1728" y="159"/>
                    <a:pt x="1827" y="159"/>
                    <a:pt x="1925" y="136"/>
                  </a:cubicBezTo>
                  <a:cubicBezTo>
                    <a:pt x="1944" y="131"/>
                    <a:pt x="1958" y="126"/>
                    <a:pt x="1972" y="112"/>
                  </a:cubicBezTo>
                  <a:cubicBezTo>
                    <a:pt x="2007" y="83"/>
                    <a:pt x="2017" y="42"/>
                    <a:pt x="200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xmlns="" id="{B9DAE061-95EF-46C0-995F-5A3B4BB5A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3898" y="3723084"/>
              <a:ext cx="2825091" cy="965822"/>
            </a:xfrm>
            <a:custGeom>
              <a:avLst/>
              <a:gdLst>
                <a:gd name="T0" fmla="*/ 2451 w 2467"/>
                <a:gd name="T1" fmla="*/ 0 h 830"/>
                <a:gd name="T2" fmla="*/ 2451 w 2467"/>
                <a:gd name="T3" fmla="*/ 0 h 830"/>
                <a:gd name="T4" fmla="*/ 2451 w 2467"/>
                <a:gd name="T5" fmla="*/ 0 h 830"/>
                <a:gd name="T6" fmla="*/ 0 w 2467"/>
                <a:gd name="T7" fmla="*/ 0 h 830"/>
                <a:gd name="T8" fmla="*/ 217 w 2467"/>
                <a:gd name="T9" fmla="*/ 361 h 830"/>
                <a:gd name="T10" fmla="*/ 231 w 2467"/>
                <a:gd name="T11" fmla="*/ 388 h 830"/>
                <a:gd name="T12" fmla="*/ 236 w 2467"/>
                <a:gd name="T13" fmla="*/ 556 h 830"/>
                <a:gd name="T14" fmla="*/ 232 w 2467"/>
                <a:gd name="T15" fmla="*/ 830 h 830"/>
                <a:gd name="T16" fmla="*/ 2235 w 2467"/>
                <a:gd name="T17" fmla="*/ 830 h 830"/>
                <a:gd name="T18" fmla="*/ 2231 w 2467"/>
                <a:gd name="T19" fmla="*/ 817 h 830"/>
                <a:gd name="T20" fmla="*/ 2180 w 2467"/>
                <a:gd name="T21" fmla="*/ 663 h 830"/>
                <a:gd name="T22" fmla="*/ 2180 w 2467"/>
                <a:gd name="T23" fmla="*/ 640 h 830"/>
                <a:gd name="T24" fmla="*/ 2227 w 2467"/>
                <a:gd name="T25" fmla="*/ 505 h 830"/>
                <a:gd name="T26" fmla="*/ 2217 w 2467"/>
                <a:gd name="T27" fmla="*/ 472 h 830"/>
                <a:gd name="T28" fmla="*/ 2142 w 2467"/>
                <a:gd name="T29" fmla="*/ 402 h 830"/>
                <a:gd name="T30" fmla="*/ 2151 w 2467"/>
                <a:gd name="T31" fmla="*/ 388 h 830"/>
                <a:gd name="T32" fmla="*/ 2246 w 2467"/>
                <a:gd name="T33" fmla="*/ 328 h 830"/>
                <a:gd name="T34" fmla="*/ 2255 w 2467"/>
                <a:gd name="T35" fmla="*/ 305 h 830"/>
                <a:gd name="T36" fmla="*/ 2246 w 2467"/>
                <a:gd name="T37" fmla="*/ 235 h 830"/>
                <a:gd name="T38" fmla="*/ 2231 w 2467"/>
                <a:gd name="T39" fmla="*/ 128 h 830"/>
                <a:gd name="T40" fmla="*/ 2391 w 2467"/>
                <a:gd name="T41" fmla="*/ 109 h 830"/>
                <a:gd name="T42" fmla="*/ 2457 w 2467"/>
                <a:gd name="T43" fmla="*/ 16 h 830"/>
                <a:gd name="T44" fmla="*/ 2451 w 2467"/>
                <a:gd name="T45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67" h="830">
                  <a:moveTo>
                    <a:pt x="2451" y="0"/>
                  </a:moveTo>
                  <a:cubicBezTo>
                    <a:pt x="2451" y="0"/>
                    <a:pt x="2451" y="0"/>
                    <a:pt x="2451" y="0"/>
                  </a:cubicBezTo>
                  <a:cubicBezTo>
                    <a:pt x="2451" y="0"/>
                    <a:pt x="2451" y="0"/>
                    <a:pt x="24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128"/>
                    <a:pt x="128" y="250"/>
                    <a:pt x="217" y="361"/>
                  </a:cubicBezTo>
                  <a:cubicBezTo>
                    <a:pt x="226" y="365"/>
                    <a:pt x="231" y="379"/>
                    <a:pt x="231" y="388"/>
                  </a:cubicBezTo>
                  <a:cubicBezTo>
                    <a:pt x="236" y="444"/>
                    <a:pt x="236" y="500"/>
                    <a:pt x="236" y="556"/>
                  </a:cubicBezTo>
                  <a:cubicBezTo>
                    <a:pt x="236" y="647"/>
                    <a:pt x="234" y="739"/>
                    <a:pt x="232" y="830"/>
                  </a:cubicBezTo>
                  <a:cubicBezTo>
                    <a:pt x="2235" y="830"/>
                    <a:pt x="2235" y="830"/>
                    <a:pt x="2235" y="830"/>
                  </a:cubicBezTo>
                  <a:cubicBezTo>
                    <a:pt x="2234" y="825"/>
                    <a:pt x="2233" y="821"/>
                    <a:pt x="2231" y="817"/>
                  </a:cubicBezTo>
                  <a:cubicBezTo>
                    <a:pt x="2222" y="766"/>
                    <a:pt x="2198" y="714"/>
                    <a:pt x="2180" y="663"/>
                  </a:cubicBezTo>
                  <a:cubicBezTo>
                    <a:pt x="2180" y="654"/>
                    <a:pt x="2180" y="644"/>
                    <a:pt x="2180" y="640"/>
                  </a:cubicBezTo>
                  <a:cubicBezTo>
                    <a:pt x="2194" y="593"/>
                    <a:pt x="2208" y="547"/>
                    <a:pt x="2227" y="505"/>
                  </a:cubicBezTo>
                  <a:cubicBezTo>
                    <a:pt x="2231" y="491"/>
                    <a:pt x="2227" y="482"/>
                    <a:pt x="2217" y="472"/>
                  </a:cubicBezTo>
                  <a:cubicBezTo>
                    <a:pt x="2194" y="449"/>
                    <a:pt x="2166" y="426"/>
                    <a:pt x="2142" y="402"/>
                  </a:cubicBezTo>
                  <a:cubicBezTo>
                    <a:pt x="2147" y="393"/>
                    <a:pt x="2151" y="393"/>
                    <a:pt x="2151" y="388"/>
                  </a:cubicBezTo>
                  <a:cubicBezTo>
                    <a:pt x="2184" y="370"/>
                    <a:pt x="2213" y="347"/>
                    <a:pt x="2246" y="328"/>
                  </a:cubicBezTo>
                  <a:cubicBezTo>
                    <a:pt x="2250" y="323"/>
                    <a:pt x="2255" y="314"/>
                    <a:pt x="2255" y="305"/>
                  </a:cubicBezTo>
                  <a:cubicBezTo>
                    <a:pt x="2255" y="281"/>
                    <a:pt x="2250" y="258"/>
                    <a:pt x="2246" y="235"/>
                  </a:cubicBezTo>
                  <a:cubicBezTo>
                    <a:pt x="2241" y="198"/>
                    <a:pt x="2236" y="160"/>
                    <a:pt x="2231" y="128"/>
                  </a:cubicBezTo>
                  <a:cubicBezTo>
                    <a:pt x="2288" y="118"/>
                    <a:pt x="2340" y="114"/>
                    <a:pt x="2391" y="109"/>
                  </a:cubicBezTo>
                  <a:cubicBezTo>
                    <a:pt x="2448" y="100"/>
                    <a:pt x="2467" y="72"/>
                    <a:pt x="2457" y="16"/>
                  </a:cubicBezTo>
                  <a:cubicBezTo>
                    <a:pt x="2455" y="11"/>
                    <a:pt x="2453" y="5"/>
                    <a:pt x="245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xmlns="" id="{282B8596-4AF0-4F12-AEA8-6A851330F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898" y="3723084"/>
              <a:ext cx="2806949" cy="1320"/>
            </a:xfrm>
            <a:prstGeom prst="rect">
              <a:avLst/>
            </a:prstGeom>
            <a:solidFill>
              <a:srgbClr val="5FB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xmlns="" id="{4AC7E523-9704-4D22-A36E-3B4B9CB59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898" y="3723084"/>
              <a:ext cx="2806949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C4EA98C-31F5-4996-9BAB-F2A6FCEBD756}"/>
              </a:ext>
            </a:extLst>
          </p:cNvPr>
          <p:cNvSpPr txBox="1"/>
          <p:nvPr/>
        </p:nvSpPr>
        <p:spPr>
          <a:xfrm>
            <a:off x="1187651" y="1761481"/>
            <a:ext cx="1177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01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7100231-04E9-4B85-8F6F-7BE5ED7B3D87}"/>
              </a:ext>
            </a:extLst>
          </p:cNvPr>
          <p:cNvSpPr txBox="1"/>
          <p:nvPr/>
        </p:nvSpPr>
        <p:spPr>
          <a:xfrm>
            <a:off x="1224194" y="2765831"/>
            <a:ext cx="1177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02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8DFAE8A-8395-4398-BE67-20E2C60ADE24}"/>
              </a:ext>
            </a:extLst>
          </p:cNvPr>
          <p:cNvSpPr txBox="1"/>
          <p:nvPr/>
        </p:nvSpPr>
        <p:spPr>
          <a:xfrm>
            <a:off x="1348886" y="3913932"/>
            <a:ext cx="1177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03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321F426-A000-48A4-835F-5A9914E60FAC}"/>
              </a:ext>
            </a:extLst>
          </p:cNvPr>
          <p:cNvSpPr txBox="1"/>
          <p:nvPr/>
        </p:nvSpPr>
        <p:spPr>
          <a:xfrm>
            <a:off x="1404303" y="4857972"/>
            <a:ext cx="1177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04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5AE2FA9-CECB-483F-ACA0-C6C4BAECF35E}"/>
              </a:ext>
            </a:extLst>
          </p:cNvPr>
          <p:cNvSpPr txBox="1"/>
          <p:nvPr/>
        </p:nvSpPr>
        <p:spPr>
          <a:xfrm>
            <a:off x="3461589" y="1917762"/>
            <a:ext cx="117710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C2C92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01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C2C923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3332EF4-F678-470D-A5C4-587EB81F08B0}"/>
              </a:ext>
            </a:extLst>
          </p:cNvPr>
          <p:cNvSpPr txBox="1"/>
          <p:nvPr/>
        </p:nvSpPr>
        <p:spPr>
          <a:xfrm>
            <a:off x="3445413" y="3661584"/>
            <a:ext cx="13757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42AFB6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</a:t>
            </a:r>
            <a: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42AFB6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42AFB6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2C49C83-8BF8-4477-A353-5B75FEFE7783}"/>
              </a:ext>
            </a:extLst>
          </p:cNvPr>
          <p:cNvSpPr txBox="1"/>
          <p:nvPr/>
        </p:nvSpPr>
        <p:spPr>
          <a:xfrm>
            <a:off x="4508465" y="2176938"/>
            <a:ext cx="1670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uk-UA" sz="1400" dirty="0" smtClean="0">
                <a:latin typeface="Open Sans" panose="020B0606030504020204" pitchFamily="34" charset="0"/>
              </a:rPr>
              <a:t>Захищав інтереси </a:t>
            </a:r>
            <a:r>
              <a:rPr lang="uk-UA" sz="1400" dirty="0" smtClean="0">
                <a:latin typeface="Open Sans" panose="020B0606030504020204" pitchFamily="34" charset="0"/>
              </a:rPr>
              <a:t>плебеїв</a:t>
            </a:r>
            <a:endParaRPr lang="uk-UA" sz="1400" dirty="0" smtClean="0">
              <a:latin typeface="Open Sans" panose="020B060603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D74F5F7-B918-4331-9FFB-BB59E0C01EB1}"/>
              </a:ext>
            </a:extLst>
          </p:cNvPr>
          <p:cNvSpPr txBox="1"/>
          <p:nvPr/>
        </p:nvSpPr>
        <p:spPr>
          <a:xfrm>
            <a:off x="4647011" y="3851029"/>
            <a:ext cx="16703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uk-UA" sz="1400" dirty="0" smtClean="0"/>
              <a:t>Двері його будинку завжди мали бути відчиненими, щоб у будь-який час дня і ночі громадяни могли звернутися до нього по захист</a:t>
            </a:r>
            <a:endParaRPr kumimoji="0" lang="uk-UA" sz="13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E74816D-BC11-4886-A18E-6E7F8DCF3916}"/>
              </a:ext>
            </a:extLst>
          </p:cNvPr>
          <p:cNvSpPr txBox="1"/>
          <p:nvPr/>
        </p:nvSpPr>
        <p:spPr>
          <a:xfrm>
            <a:off x="6249105" y="1877754"/>
            <a:ext cx="141428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CB1B4A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03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CB1B4A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E666854-8E79-4C28-9521-2D28D4B84D7D}"/>
              </a:ext>
            </a:extLst>
          </p:cNvPr>
          <p:cNvSpPr txBox="1"/>
          <p:nvPr/>
        </p:nvSpPr>
        <p:spPr>
          <a:xfrm>
            <a:off x="7473626" y="2069791"/>
            <a:ext cx="1670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uk-UA" sz="1400" dirty="0" smtClean="0"/>
              <a:t> </a:t>
            </a:r>
            <a:r>
              <a:rPr lang="uk-UA" sz="1400" dirty="0" smtClean="0"/>
              <a:t>Особа народного трибуна була </a:t>
            </a:r>
            <a:r>
              <a:rPr lang="uk-UA" sz="1400" dirty="0" smtClean="0"/>
              <a:t>недоторканною</a:t>
            </a:r>
            <a:endParaRPr lang="uk-UA" sz="1300" dirty="0" smtClean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88BD62D-A93A-483E-A84F-BB1EF2E4B623}"/>
              </a:ext>
            </a:extLst>
          </p:cNvPr>
          <p:cNvSpPr txBox="1"/>
          <p:nvPr/>
        </p:nvSpPr>
        <p:spPr>
          <a:xfrm>
            <a:off x="6284564" y="3645104"/>
            <a:ext cx="117710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FCB414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04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FCB414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7B06EDE-F64D-4A2A-B636-D3F3D8D251DC}"/>
              </a:ext>
            </a:extLst>
          </p:cNvPr>
          <p:cNvSpPr txBox="1"/>
          <p:nvPr/>
        </p:nvSpPr>
        <p:spPr>
          <a:xfrm>
            <a:off x="7473626" y="3785445"/>
            <a:ext cx="167037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uk-UA" sz="1400" dirty="0" smtClean="0"/>
              <a:t>Не </a:t>
            </a:r>
            <a:r>
              <a:rPr lang="uk-UA" sz="1400" dirty="0" smtClean="0"/>
              <a:t>мав права залишати Рим більш ніж на добу</a:t>
            </a:r>
            <a:endParaRPr lang="uk-UA" sz="1400" dirty="0" smtClean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491</TotalTime>
  <Words>484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Давній рим за царської та республіканської доби</vt:lpstr>
      <vt:lpstr>Природно-географічні умови Апеннінського півострова</vt:lpstr>
      <vt:lpstr>Заснування Рима</vt:lpstr>
      <vt:lpstr>Слайд 4</vt:lpstr>
      <vt:lpstr>Суспільний устрій Рима</vt:lpstr>
      <vt:lpstr>Слайд 6</vt:lpstr>
      <vt:lpstr>Слайд 7</vt:lpstr>
      <vt:lpstr>Слайд 8</vt:lpstr>
      <vt:lpstr>Слайд 9</vt:lpstr>
      <vt:lpstr>Слайд 10</vt:lpstr>
      <vt:lpstr>Слайд 11</vt:lpstr>
      <vt:lpstr>Органи влади в Римській республіці</vt:lpstr>
      <vt:lpstr>Слайд 13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Вика</cp:lastModifiedBy>
  <cp:revision>67</cp:revision>
  <dcterms:created xsi:type="dcterms:W3CDTF">2016-11-18T14:12:19Z</dcterms:created>
  <dcterms:modified xsi:type="dcterms:W3CDTF">2020-03-23T22:07:51Z</dcterms:modified>
</cp:coreProperties>
</file>